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96" r:id="rId23"/>
    <p:sldId id="297"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9144000" cy="6858000" type="screen4x3"/>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2846">
          <p15:clr>
            <a:srgbClr val="A4A3A4"/>
          </p15:clr>
        </p15:guide>
        <p15:guide id="2" pos="216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7" roundtripDataSignature="AMtx7mgDTNHDutNdqNKOoUWQyFmQl1x37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154D7120-8F98-4CA6-A4B4-B72292FC1F29}">
  <a:tblStyle styleId="{154D7120-8F98-4CA6-A4B4-B72292FC1F29}"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38340662-2627-465C-8DBF-8058F453F69C}" styleName="Table_1">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12" d="100"/>
          <a:sy n="112" d="100"/>
        </p:scale>
        <p:origin x="-1584" y="12"/>
      </p:cViewPr>
      <p:guideLst>
        <p:guide orient="horz" pos="2846"/>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51"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 name="Google Shape;4;n"/>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 name="Google Shape;5;n"/>
          <p:cNvSpPr>
            <a:spLocks noGrp="1" noRot="1" noChangeAspect="1"/>
          </p:cNvSpPr>
          <p:nvPr>
            <p:ph type="sldImg" idx="3"/>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513"/>
            <a:ext cx="3962400" cy="3429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n"/>
          <p:cNvSpPr txBox="1">
            <a:spLocks noGrp="1"/>
          </p:cNvSpPr>
          <p:nvPr>
            <p:ph type="sldNum" idx="12"/>
          </p:nvPr>
        </p:nvSpPr>
        <p:spPr>
          <a:xfrm>
            <a:off x="5180013" y="6513513"/>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pPr marL="0" lvl="0" indent="0" algn="r" rtl="0">
                <a:spcBef>
                  <a:spcPts val="0"/>
                </a:spcBef>
                <a:spcAft>
                  <a:spcPts val="0"/>
                </a:spcAft>
                <a:buNone/>
              </a:pPr>
              <a:t>‹#›</a:t>
            </a:fld>
            <a:endParaRPr sz="1200"/>
          </a:p>
        </p:txBody>
      </p:sp>
    </p:spTree>
    <p:extLst>
      <p:ext uri="{BB962C8B-B14F-4D97-AF65-F5344CB8AC3E}">
        <p14:creationId xmlns:p14="http://schemas.microsoft.com/office/powerpoint/2010/main" val="370625199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0: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1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1: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1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2: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1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3: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1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4: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p1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5: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6" name="Google Shape;366;p1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16: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1" name="Google Shape;391;p1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17: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1" name="Google Shape;411;p1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18: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6" name="Google Shape;436;p1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19: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5" name="Google Shape;475;p1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00" name="Google Shape;100;p2:notes"/>
          <p:cNvSpPr txBox="1">
            <a:spLocks noGrp="1"/>
          </p:cNvSpPr>
          <p:nvPr>
            <p:ph type="sldNum" idx="12"/>
          </p:nvPr>
        </p:nvSpPr>
        <p:spPr>
          <a:xfrm>
            <a:off x="5180013" y="6513513"/>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20: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2" name="Google Shape;492;p2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21: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4" name="Google Shape;514;p2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24: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7" name="Google Shape;567;p2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25: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1" name="Google Shape;581;p2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26: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2" name="Google Shape;602;p2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27: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0" name="Google Shape;620;p2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28: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6" name="Google Shape;636;p2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29: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3" name="Google Shape;653;p2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p30: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7" name="Google Shape;677;p3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p31: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7" name="Google Shape;697;p3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13" name="Google Shape;113;p3:notes"/>
          <p:cNvSpPr txBox="1">
            <a:spLocks noGrp="1"/>
          </p:cNvSpPr>
          <p:nvPr>
            <p:ph type="sldNum" idx="12"/>
          </p:nvPr>
        </p:nvSpPr>
        <p:spPr>
          <a:xfrm>
            <a:off x="5180013" y="6513513"/>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32: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6" name="Google Shape;716;p3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p33: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3" name="Google Shape;733;p3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p34: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9" name="Google Shape;749;p3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p35: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7" name="Google Shape;767;p3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p36: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9" name="Google Shape;779;p3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p37: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9" name="Google Shape;789;p3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p38: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9" name="Google Shape;799;p3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p39: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9" name="Google Shape;809;p3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p40: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4" name="Google Shape;814;p4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5: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7: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8: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9: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38100" lvl="0" indent="0" algn="r">
              <a:lnSpc>
                <a:spcPct val="100000"/>
              </a:lnSpc>
              <a:spcBef>
                <a:spcPts val="0"/>
              </a:spcBef>
              <a:buNone/>
              <a:defRPr/>
            </a:lvl1pPr>
            <a:lvl2pPr marL="38100" lvl="1" indent="0" algn="r">
              <a:lnSpc>
                <a:spcPct val="100000"/>
              </a:lnSpc>
              <a:spcBef>
                <a:spcPts val="0"/>
              </a:spcBef>
              <a:buNone/>
              <a:defRPr/>
            </a:lvl2pPr>
            <a:lvl3pPr marL="38100" lvl="2" indent="0" algn="r">
              <a:lnSpc>
                <a:spcPct val="100000"/>
              </a:lnSpc>
              <a:spcBef>
                <a:spcPts val="0"/>
              </a:spcBef>
              <a:buNone/>
              <a:defRPr/>
            </a:lvl3pPr>
            <a:lvl4pPr marL="38100" lvl="3" indent="0" algn="r">
              <a:lnSpc>
                <a:spcPct val="100000"/>
              </a:lnSpc>
              <a:spcBef>
                <a:spcPts val="0"/>
              </a:spcBef>
              <a:buNone/>
              <a:defRPr/>
            </a:lvl4pPr>
            <a:lvl5pPr marL="38100" lvl="4" indent="0" algn="r">
              <a:lnSpc>
                <a:spcPct val="100000"/>
              </a:lnSpc>
              <a:spcBef>
                <a:spcPts val="0"/>
              </a:spcBef>
              <a:buNone/>
              <a:defRPr/>
            </a:lvl5pPr>
            <a:lvl6pPr marL="38100" lvl="5" indent="0" algn="r">
              <a:lnSpc>
                <a:spcPct val="100000"/>
              </a:lnSpc>
              <a:spcBef>
                <a:spcPts val="0"/>
              </a:spcBef>
              <a:buNone/>
              <a:defRPr/>
            </a:lvl6pPr>
            <a:lvl7pPr marL="38100" lvl="6" indent="0" algn="r">
              <a:lnSpc>
                <a:spcPct val="100000"/>
              </a:lnSpc>
              <a:spcBef>
                <a:spcPts val="0"/>
              </a:spcBef>
              <a:buNone/>
              <a:defRPr/>
            </a:lvl7pPr>
            <a:lvl8pPr marL="38100" lvl="7" indent="0" algn="r">
              <a:lnSpc>
                <a:spcPct val="100000"/>
              </a:lnSpc>
              <a:spcBef>
                <a:spcPts val="0"/>
              </a:spcBef>
              <a:buNone/>
              <a:defRPr/>
            </a:lvl8pPr>
            <a:lvl9pPr marL="38100" lvl="8" indent="0" algn="r">
              <a:lnSpc>
                <a:spcPct val="100000"/>
              </a:lnSpc>
              <a:spcBef>
                <a:spcPts val="0"/>
              </a:spcBef>
              <a:buNone/>
              <a:defRPr/>
            </a:lvl9pPr>
          </a:lstStyle>
          <a:p>
            <a:pPr marL="38100" lvl="0" indent="0" algn="r" rtl="0">
              <a:spcBef>
                <a:spcPts val="0"/>
              </a:spcBef>
              <a:spcAft>
                <a:spcPts val="0"/>
              </a:spcAft>
              <a:buNone/>
            </a:pPr>
            <a:fld id="{00000000-1234-1234-1234-123412341234}" type="slidenum">
              <a:rPr lang="en-US"/>
              <a:pPr marL="3810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5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5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5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5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38100" lvl="0" indent="0" algn="r">
              <a:lnSpc>
                <a:spcPct val="100000"/>
              </a:lnSpc>
              <a:spcBef>
                <a:spcPts val="0"/>
              </a:spcBef>
              <a:buNone/>
              <a:defRPr/>
            </a:lvl1pPr>
            <a:lvl2pPr marL="38100" lvl="1" indent="0" algn="r">
              <a:lnSpc>
                <a:spcPct val="100000"/>
              </a:lnSpc>
              <a:spcBef>
                <a:spcPts val="0"/>
              </a:spcBef>
              <a:buNone/>
              <a:defRPr/>
            </a:lvl2pPr>
            <a:lvl3pPr marL="38100" lvl="2" indent="0" algn="r">
              <a:lnSpc>
                <a:spcPct val="100000"/>
              </a:lnSpc>
              <a:spcBef>
                <a:spcPts val="0"/>
              </a:spcBef>
              <a:buNone/>
              <a:defRPr/>
            </a:lvl3pPr>
            <a:lvl4pPr marL="38100" lvl="3" indent="0" algn="r">
              <a:lnSpc>
                <a:spcPct val="100000"/>
              </a:lnSpc>
              <a:spcBef>
                <a:spcPts val="0"/>
              </a:spcBef>
              <a:buNone/>
              <a:defRPr/>
            </a:lvl4pPr>
            <a:lvl5pPr marL="38100" lvl="4" indent="0" algn="r">
              <a:lnSpc>
                <a:spcPct val="100000"/>
              </a:lnSpc>
              <a:spcBef>
                <a:spcPts val="0"/>
              </a:spcBef>
              <a:buNone/>
              <a:defRPr/>
            </a:lvl5pPr>
            <a:lvl6pPr marL="38100" lvl="5" indent="0" algn="r">
              <a:lnSpc>
                <a:spcPct val="100000"/>
              </a:lnSpc>
              <a:spcBef>
                <a:spcPts val="0"/>
              </a:spcBef>
              <a:buNone/>
              <a:defRPr/>
            </a:lvl6pPr>
            <a:lvl7pPr marL="38100" lvl="6" indent="0" algn="r">
              <a:lnSpc>
                <a:spcPct val="100000"/>
              </a:lnSpc>
              <a:spcBef>
                <a:spcPts val="0"/>
              </a:spcBef>
              <a:buNone/>
              <a:defRPr/>
            </a:lvl7pPr>
            <a:lvl8pPr marL="38100" lvl="7" indent="0" algn="r">
              <a:lnSpc>
                <a:spcPct val="100000"/>
              </a:lnSpc>
              <a:spcBef>
                <a:spcPts val="0"/>
              </a:spcBef>
              <a:buNone/>
              <a:defRPr/>
            </a:lvl8pPr>
            <a:lvl9pPr marL="38100" lvl="8" indent="0" algn="r">
              <a:lnSpc>
                <a:spcPct val="100000"/>
              </a:lnSpc>
              <a:spcBef>
                <a:spcPts val="0"/>
              </a:spcBef>
              <a:buNone/>
              <a:defRPr/>
            </a:lvl9pPr>
          </a:lstStyle>
          <a:p>
            <a:pPr marL="38100" lvl="0" indent="0" algn="r" rtl="0">
              <a:spcBef>
                <a:spcPts val="0"/>
              </a:spcBef>
              <a:spcAft>
                <a:spcPts val="0"/>
              </a:spcAft>
              <a:buNone/>
            </a:pPr>
            <a:fld id="{00000000-1234-1234-1234-123412341234}" type="slidenum">
              <a:rPr lang="en-US"/>
              <a:pPr marL="3810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5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5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5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5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5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38100" lvl="0" indent="0" algn="r">
              <a:lnSpc>
                <a:spcPct val="100000"/>
              </a:lnSpc>
              <a:spcBef>
                <a:spcPts val="0"/>
              </a:spcBef>
              <a:buNone/>
              <a:defRPr/>
            </a:lvl1pPr>
            <a:lvl2pPr marL="38100" lvl="1" indent="0" algn="r">
              <a:lnSpc>
                <a:spcPct val="100000"/>
              </a:lnSpc>
              <a:spcBef>
                <a:spcPts val="0"/>
              </a:spcBef>
              <a:buNone/>
              <a:defRPr/>
            </a:lvl2pPr>
            <a:lvl3pPr marL="38100" lvl="2" indent="0" algn="r">
              <a:lnSpc>
                <a:spcPct val="100000"/>
              </a:lnSpc>
              <a:spcBef>
                <a:spcPts val="0"/>
              </a:spcBef>
              <a:buNone/>
              <a:defRPr/>
            </a:lvl3pPr>
            <a:lvl4pPr marL="38100" lvl="3" indent="0" algn="r">
              <a:lnSpc>
                <a:spcPct val="100000"/>
              </a:lnSpc>
              <a:spcBef>
                <a:spcPts val="0"/>
              </a:spcBef>
              <a:buNone/>
              <a:defRPr/>
            </a:lvl4pPr>
            <a:lvl5pPr marL="38100" lvl="4" indent="0" algn="r">
              <a:lnSpc>
                <a:spcPct val="100000"/>
              </a:lnSpc>
              <a:spcBef>
                <a:spcPts val="0"/>
              </a:spcBef>
              <a:buNone/>
              <a:defRPr/>
            </a:lvl5pPr>
            <a:lvl6pPr marL="38100" lvl="5" indent="0" algn="r">
              <a:lnSpc>
                <a:spcPct val="100000"/>
              </a:lnSpc>
              <a:spcBef>
                <a:spcPts val="0"/>
              </a:spcBef>
              <a:buNone/>
              <a:defRPr/>
            </a:lvl6pPr>
            <a:lvl7pPr marL="38100" lvl="6" indent="0" algn="r">
              <a:lnSpc>
                <a:spcPct val="100000"/>
              </a:lnSpc>
              <a:spcBef>
                <a:spcPts val="0"/>
              </a:spcBef>
              <a:buNone/>
              <a:defRPr/>
            </a:lvl7pPr>
            <a:lvl8pPr marL="38100" lvl="7" indent="0" algn="r">
              <a:lnSpc>
                <a:spcPct val="100000"/>
              </a:lnSpc>
              <a:spcBef>
                <a:spcPts val="0"/>
              </a:spcBef>
              <a:buNone/>
              <a:defRPr/>
            </a:lvl8pPr>
            <a:lvl9pPr marL="38100" lvl="8" indent="0" algn="r">
              <a:lnSpc>
                <a:spcPct val="100000"/>
              </a:lnSpc>
              <a:spcBef>
                <a:spcPts val="0"/>
              </a:spcBef>
              <a:buNone/>
              <a:defRPr/>
            </a:lvl9pPr>
          </a:lstStyle>
          <a:p>
            <a:pPr marL="38100" lvl="0" indent="0" algn="r" rtl="0">
              <a:spcBef>
                <a:spcPts val="0"/>
              </a:spcBef>
              <a:spcAft>
                <a:spcPts val="0"/>
              </a:spcAft>
              <a:buNone/>
            </a:pPr>
            <a:fld id="{00000000-1234-1234-1234-123412341234}" type="slidenum">
              <a:rPr lang="en-US"/>
              <a:pPr marL="3810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4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38100" lvl="0" indent="0" algn="r">
              <a:lnSpc>
                <a:spcPct val="100000"/>
              </a:lnSpc>
              <a:spcBef>
                <a:spcPts val="0"/>
              </a:spcBef>
              <a:buNone/>
              <a:defRPr/>
            </a:lvl1pPr>
            <a:lvl2pPr marL="38100" lvl="1" indent="0" algn="r">
              <a:lnSpc>
                <a:spcPct val="100000"/>
              </a:lnSpc>
              <a:spcBef>
                <a:spcPts val="0"/>
              </a:spcBef>
              <a:buNone/>
              <a:defRPr/>
            </a:lvl2pPr>
            <a:lvl3pPr marL="38100" lvl="2" indent="0" algn="r">
              <a:lnSpc>
                <a:spcPct val="100000"/>
              </a:lnSpc>
              <a:spcBef>
                <a:spcPts val="0"/>
              </a:spcBef>
              <a:buNone/>
              <a:defRPr/>
            </a:lvl3pPr>
            <a:lvl4pPr marL="38100" lvl="3" indent="0" algn="r">
              <a:lnSpc>
                <a:spcPct val="100000"/>
              </a:lnSpc>
              <a:spcBef>
                <a:spcPts val="0"/>
              </a:spcBef>
              <a:buNone/>
              <a:defRPr/>
            </a:lvl4pPr>
            <a:lvl5pPr marL="38100" lvl="4" indent="0" algn="r">
              <a:lnSpc>
                <a:spcPct val="100000"/>
              </a:lnSpc>
              <a:spcBef>
                <a:spcPts val="0"/>
              </a:spcBef>
              <a:buNone/>
              <a:defRPr/>
            </a:lvl5pPr>
            <a:lvl6pPr marL="38100" lvl="5" indent="0" algn="r">
              <a:lnSpc>
                <a:spcPct val="100000"/>
              </a:lnSpc>
              <a:spcBef>
                <a:spcPts val="0"/>
              </a:spcBef>
              <a:buNone/>
              <a:defRPr/>
            </a:lvl6pPr>
            <a:lvl7pPr marL="38100" lvl="6" indent="0" algn="r">
              <a:lnSpc>
                <a:spcPct val="100000"/>
              </a:lnSpc>
              <a:spcBef>
                <a:spcPts val="0"/>
              </a:spcBef>
              <a:buNone/>
              <a:defRPr/>
            </a:lvl7pPr>
            <a:lvl8pPr marL="38100" lvl="7" indent="0" algn="r">
              <a:lnSpc>
                <a:spcPct val="100000"/>
              </a:lnSpc>
              <a:spcBef>
                <a:spcPts val="0"/>
              </a:spcBef>
              <a:buNone/>
              <a:defRPr/>
            </a:lvl8pPr>
            <a:lvl9pPr marL="38100" lvl="8" indent="0" algn="r">
              <a:lnSpc>
                <a:spcPct val="100000"/>
              </a:lnSpc>
              <a:spcBef>
                <a:spcPts val="0"/>
              </a:spcBef>
              <a:buNone/>
              <a:defRPr/>
            </a:lvl9pPr>
          </a:lstStyle>
          <a:p>
            <a:pPr marL="38100" lvl="0" indent="0" algn="r" rtl="0">
              <a:spcBef>
                <a:spcPts val="0"/>
              </a:spcBef>
              <a:spcAft>
                <a:spcPts val="0"/>
              </a:spcAft>
              <a:buNone/>
            </a:pPr>
            <a:fld id="{00000000-1234-1234-1234-123412341234}" type="slidenum">
              <a:rPr lang="en-US"/>
              <a:pPr marL="3810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38100" lvl="0" indent="0" algn="r">
              <a:lnSpc>
                <a:spcPct val="100000"/>
              </a:lnSpc>
              <a:spcBef>
                <a:spcPts val="0"/>
              </a:spcBef>
              <a:buNone/>
              <a:defRPr/>
            </a:lvl1pPr>
            <a:lvl2pPr marL="38100" lvl="1" indent="0" algn="r">
              <a:lnSpc>
                <a:spcPct val="100000"/>
              </a:lnSpc>
              <a:spcBef>
                <a:spcPts val="0"/>
              </a:spcBef>
              <a:buNone/>
              <a:defRPr/>
            </a:lvl2pPr>
            <a:lvl3pPr marL="38100" lvl="2" indent="0" algn="r">
              <a:lnSpc>
                <a:spcPct val="100000"/>
              </a:lnSpc>
              <a:spcBef>
                <a:spcPts val="0"/>
              </a:spcBef>
              <a:buNone/>
              <a:defRPr/>
            </a:lvl3pPr>
            <a:lvl4pPr marL="38100" lvl="3" indent="0" algn="r">
              <a:lnSpc>
                <a:spcPct val="100000"/>
              </a:lnSpc>
              <a:spcBef>
                <a:spcPts val="0"/>
              </a:spcBef>
              <a:buNone/>
              <a:defRPr/>
            </a:lvl4pPr>
            <a:lvl5pPr marL="38100" lvl="4" indent="0" algn="r">
              <a:lnSpc>
                <a:spcPct val="100000"/>
              </a:lnSpc>
              <a:spcBef>
                <a:spcPts val="0"/>
              </a:spcBef>
              <a:buNone/>
              <a:defRPr/>
            </a:lvl5pPr>
            <a:lvl6pPr marL="38100" lvl="5" indent="0" algn="r">
              <a:lnSpc>
                <a:spcPct val="100000"/>
              </a:lnSpc>
              <a:spcBef>
                <a:spcPts val="0"/>
              </a:spcBef>
              <a:buNone/>
              <a:defRPr/>
            </a:lvl6pPr>
            <a:lvl7pPr marL="38100" lvl="6" indent="0" algn="r">
              <a:lnSpc>
                <a:spcPct val="100000"/>
              </a:lnSpc>
              <a:spcBef>
                <a:spcPts val="0"/>
              </a:spcBef>
              <a:buNone/>
              <a:defRPr/>
            </a:lvl7pPr>
            <a:lvl8pPr marL="38100" lvl="7" indent="0" algn="r">
              <a:lnSpc>
                <a:spcPct val="100000"/>
              </a:lnSpc>
              <a:spcBef>
                <a:spcPts val="0"/>
              </a:spcBef>
              <a:buNone/>
              <a:defRPr/>
            </a:lvl8pPr>
            <a:lvl9pPr marL="38100" lvl="8" indent="0" algn="r">
              <a:lnSpc>
                <a:spcPct val="100000"/>
              </a:lnSpc>
              <a:spcBef>
                <a:spcPts val="0"/>
              </a:spcBef>
              <a:buNone/>
              <a:defRPr/>
            </a:lvl9pPr>
          </a:lstStyle>
          <a:p>
            <a:pPr marL="38100" lvl="0" indent="0" algn="r" rtl="0">
              <a:spcBef>
                <a:spcPts val="0"/>
              </a:spcBef>
              <a:spcAft>
                <a:spcPts val="0"/>
              </a:spcAft>
              <a:buNone/>
            </a:pPr>
            <a:fld id="{00000000-1234-1234-1234-123412341234}" type="slidenum">
              <a:rPr lang="en-US"/>
              <a:pPr marL="3810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4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4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3" name="Google Shape;33;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38100" lvl="0" indent="0" algn="r">
              <a:lnSpc>
                <a:spcPct val="100000"/>
              </a:lnSpc>
              <a:spcBef>
                <a:spcPts val="0"/>
              </a:spcBef>
              <a:buNone/>
              <a:defRPr/>
            </a:lvl1pPr>
            <a:lvl2pPr marL="38100" lvl="1" indent="0" algn="r">
              <a:lnSpc>
                <a:spcPct val="100000"/>
              </a:lnSpc>
              <a:spcBef>
                <a:spcPts val="0"/>
              </a:spcBef>
              <a:buNone/>
              <a:defRPr/>
            </a:lvl2pPr>
            <a:lvl3pPr marL="38100" lvl="2" indent="0" algn="r">
              <a:lnSpc>
                <a:spcPct val="100000"/>
              </a:lnSpc>
              <a:spcBef>
                <a:spcPts val="0"/>
              </a:spcBef>
              <a:buNone/>
              <a:defRPr/>
            </a:lvl3pPr>
            <a:lvl4pPr marL="38100" lvl="3" indent="0" algn="r">
              <a:lnSpc>
                <a:spcPct val="100000"/>
              </a:lnSpc>
              <a:spcBef>
                <a:spcPts val="0"/>
              </a:spcBef>
              <a:buNone/>
              <a:defRPr/>
            </a:lvl4pPr>
            <a:lvl5pPr marL="38100" lvl="4" indent="0" algn="r">
              <a:lnSpc>
                <a:spcPct val="100000"/>
              </a:lnSpc>
              <a:spcBef>
                <a:spcPts val="0"/>
              </a:spcBef>
              <a:buNone/>
              <a:defRPr/>
            </a:lvl5pPr>
            <a:lvl6pPr marL="38100" lvl="5" indent="0" algn="r">
              <a:lnSpc>
                <a:spcPct val="100000"/>
              </a:lnSpc>
              <a:spcBef>
                <a:spcPts val="0"/>
              </a:spcBef>
              <a:buNone/>
              <a:defRPr/>
            </a:lvl6pPr>
            <a:lvl7pPr marL="38100" lvl="6" indent="0" algn="r">
              <a:lnSpc>
                <a:spcPct val="100000"/>
              </a:lnSpc>
              <a:spcBef>
                <a:spcPts val="0"/>
              </a:spcBef>
              <a:buNone/>
              <a:defRPr/>
            </a:lvl7pPr>
            <a:lvl8pPr marL="38100" lvl="7" indent="0" algn="r">
              <a:lnSpc>
                <a:spcPct val="100000"/>
              </a:lnSpc>
              <a:spcBef>
                <a:spcPts val="0"/>
              </a:spcBef>
              <a:buNone/>
              <a:defRPr/>
            </a:lvl8pPr>
            <a:lvl9pPr marL="38100" lvl="8" indent="0" algn="r">
              <a:lnSpc>
                <a:spcPct val="100000"/>
              </a:lnSpc>
              <a:spcBef>
                <a:spcPts val="0"/>
              </a:spcBef>
              <a:buNone/>
              <a:defRPr/>
            </a:lvl9pPr>
          </a:lstStyle>
          <a:p>
            <a:pPr marL="38100" lvl="0" indent="0" algn="r" rtl="0">
              <a:spcBef>
                <a:spcPts val="0"/>
              </a:spcBef>
              <a:spcAft>
                <a:spcPts val="0"/>
              </a:spcAft>
              <a:buNone/>
            </a:pPr>
            <a:fld id="{00000000-1234-1234-1234-123412341234}" type="slidenum">
              <a:rPr lang="en-US"/>
              <a:pPr marL="3810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4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4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9" name="Google Shape;39;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38100" lvl="0" indent="0" algn="r">
              <a:lnSpc>
                <a:spcPct val="100000"/>
              </a:lnSpc>
              <a:spcBef>
                <a:spcPts val="0"/>
              </a:spcBef>
              <a:buNone/>
              <a:defRPr/>
            </a:lvl1pPr>
            <a:lvl2pPr marL="38100" lvl="1" indent="0" algn="r">
              <a:lnSpc>
                <a:spcPct val="100000"/>
              </a:lnSpc>
              <a:spcBef>
                <a:spcPts val="0"/>
              </a:spcBef>
              <a:buNone/>
              <a:defRPr/>
            </a:lvl2pPr>
            <a:lvl3pPr marL="38100" lvl="2" indent="0" algn="r">
              <a:lnSpc>
                <a:spcPct val="100000"/>
              </a:lnSpc>
              <a:spcBef>
                <a:spcPts val="0"/>
              </a:spcBef>
              <a:buNone/>
              <a:defRPr/>
            </a:lvl3pPr>
            <a:lvl4pPr marL="38100" lvl="3" indent="0" algn="r">
              <a:lnSpc>
                <a:spcPct val="100000"/>
              </a:lnSpc>
              <a:spcBef>
                <a:spcPts val="0"/>
              </a:spcBef>
              <a:buNone/>
              <a:defRPr/>
            </a:lvl4pPr>
            <a:lvl5pPr marL="38100" lvl="4" indent="0" algn="r">
              <a:lnSpc>
                <a:spcPct val="100000"/>
              </a:lnSpc>
              <a:spcBef>
                <a:spcPts val="0"/>
              </a:spcBef>
              <a:buNone/>
              <a:defRPr/>
            </a:lvl5pPr>
            <a:lvl6pPr marL="38100" lvl="5" indent="0" algn="r">
              <a:lnSpc>
                <a:spcPct val="100000"/>
              </a:lnSpc>
              <a:spcBef>
                <a:spcPts val="0"/>
              </a:spcBef>
              <a:buNone/>
              <a:defRPr/>
            </a:lvl6pPr>
            <a:lvl7pPr marL="38100" lvl="6" indent="0" algn="r">
              <a:lnSpc>
                <a:spcPct val="100000"/>
              </a:lnSpc>
              <a:spcBef>
                <a:spcPts val="0"/>
              </a:spcBef>
              <a:buNone/>
              <a:defRPr/>
            </a:lvl7pPr>
            <a:lvl8pPr marL="38100" lvl="7" indent="0" algn="r">
              <a:lnSpc>
                <a:spcPct val="100000"/>
              </a:lnSpc>
              <a:spcBef>
                <a:spcPts val="0"/>
              </a:spcBef>
              <a:buNone/>
              <a:defRPr/>
            </a:lvl8pPr>
            <a:lvl9pPr marL="38100" lvl="8" indent="0" algn="r">
              <a:lnSpc>
                <a:spcPct val="100000"/>
              </a:lnSpc>
              <a:spcBef>
                <a:spcPts val="0"/>
              </a:spcBef>
              <a:buNone/>
              <a:defRPr/>
            </a:lvl9pPr>
          </a:lstStyle>
          <a:p>
            <a:pPr marL="38100" lvl="0" indent="0" algn="r" rtl="0">
              <a:spcBef>
                <a:spcPts val="0"/>
              </a:spcBef>
              <a:spcAft>
                <a:spcPts val="0"/>
              </a:spcAft>
              <a:buNone/>
            </a:pPr>
            <a:fld id="{00000000-1234-1234-1234-123412341234}" type="slidenum">
              <a:rPr lang="en-US"/>
              <a:pPr marL="3810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4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4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5" name="Google Shape;45;p4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6" name="Google Shape;46;p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38100" lvl="0" indent="0" algn="r">
              <a:lnSpc>
                <a:spcPct val="100000"/>
              </a:lnSpc>
              <a:spcBef>
                <a:spcPts val="0"/>
              </a:spcBef>
              <a:buNone/>
              <a:defRPr/>
            </a:lvl1pPr>
            <a:lvl2pPr marL="38100" lvl="1" indent="0" algn="r">
              <a:lnSpc>
                <a:spcPct val="100000"/>
              </a:lnSpc>
              <a:spcBef>
                <a:spcPts val="0"/>
              </a:spcBef>
              <a:buNone/>
              <a:defRPr/>
            </a:lvl2pPr>
            <a:lvl3pPr marL="38100" lvl="2" indent="0" algn="r">
              <a:lnSpc>
                <a:spcPct val="100000"/>
              </a:lnSpc>
              <a:spcBef>
                <a:spcPts val="0"/>
              </a:spcBef>
              <a:buNone/>
              <a:defRPr/>
            </a:lvl3pPr>
            <a:lvl4pPr marL="38100" lvl="3" indent="0" algn="r">
              <a:lnSpc>
                <a:spcPct val="100000"/>
              </a:lnSpc>
              <a:spcBef>
                <a:spcPts val="0"/>
              </a:spcBef>
              <a:buNone/>
              <a:defRPr/>
            </a:lvl4pPr>
            <a:lvl5pPr marL="38100" lvl="4" indent="0" algn="r">
              <a:lnSpc>
                <a:spcPct val="100000"/>
              </a:lnSpc>
              <a:spcBef>
                <a:spcPts val="0"/>
              </a:spcBef>
              <a:buNone/>
              <a:defRPr/>
            </a:lvl5pPr>
            <a:lvl6pPr marL="38100" lvl="5" indent="0" algn="r">
              <a:lnSpc>
                <a:spcPct val="100000"/>
              </a:lnSpc>
              <a:spcBef>
                <a:spcPts val="0"/>
              </a:spcBef>
              <a:buNone/>
              <a:defRPr/>
            </a:lvl6pPr>
            <a:lvl7pPr marL="38100" lvl="6" indent="0" algn="r">
              <a:lnSpc>
                <a:spcPct val="100000"/>
              </a:lnSpc>
              <a:spcBef>
                <a:spcPts val="0"/>
              </a:spcBef>
              <a:buNone/>
              <a:defRPr/>
            </a:lvl7pPr>
            <a:lvl8pPr marL="38100" lvl="7" indent="0" algn="r">
              <a:lnSpc>
                <a:spcPct val="100000"/>
              </a:lnSpc>
              <a:spcBef>
                <a:spcPts val="0"/>
              </a:spcBef>
              <a:buNone/>
              <a:defRPr/>
            </a:lvl8pPr>
            <a:lvl9pPr marL="38100" lvl="8" indent="0" algn="r">
              <a:lnSpc>
                <a:spcPct val="100000"/>
              </a:lnSpc>
              <a:spcBef>
                <a:spcPts val="0"/>
              </a:spcBef>
              <a:buNone/>
              <a:defRPr/>
            </a:lvl9pPr>
          </a:lstStyle>
          <a:p>
            <a:pPr marL="38100" lvl="0" indent="0" algn="r" rtl="0">
              <a:spcBef>
                <a:spcPts val="0"/>
              </a:spcBef>
              <a:spcAft>
                <a:spcPts val="0"/>
              </a:spcAft>
              <a:buNone/>
            </a:pPr>
            <a:fld id="{00000000-1234-1234-1234-123412341234}" type="slidenum">
              <a:rPr lang="en-US"/>
              <a:pPr marL="3810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2" name="Google Shape;52;p4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3" name="Google Shape;53;p4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4" name="Google Shape;54;p4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5" name="Google Shape;55;p4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38100" lvl="0" indent="0" algn="r">
              <a:lnSpc>
                <a:spcPct val="100000"/>
              </a:lnSpc>
              <a:spcBef>
                <a:spcPts val="0"/>
              </a:spcBef>
              <a:buNone/>
              <a:defRPr/>
            </a:lvl1pPr>
            <a:lvl2pPr marL="38100" lvl="1" indent="0" algn="r">
              <a:lnSpc>
                <a:spcPct val="100000"/>
              </a:lnSpc>
              <a:spcBef>
                <a:spcPts val="0"/>
              </a:spcBef>
              <a:buNone/>
              <a:defRPr/>
            </a:lvl2pPr>
            <a:lvl3pPr marL="38100" lvl="2" indent="0" algn="r">
              <a:lnSpc>
                <a:spcPct val="100000"/>
              </a:lnSpc>
              <a:spcBef>
                <a:spcPts val="0"/>
              </a:spcBef>
              <a:buNone/>
              <a:defRPr/>
            </a:lvl3pPr>
            <a:lvl4pPr marL="38100" lvl="3" indent="0" algn="r">
              <a:lnSpc>
                <a:spcPct val="100000"/>
              </a:lnSpc>
              <a:spcBef>
                <a:spcPts val="0"/>
              </a:spcBef>
              <a:buNone/>
              <a:defRPr/>
            </a:lvl4pPr>
            <a:lvl5pPr marL="38100" lvl="4" indent="0" algn="r">
              <a:lnSpc>
                <a:spcPct val="100000"/>
              </a:lnSpc>
              <a:spcBef>
                <a:spcPts val="0"/>
              </a:spcBef>
              <a:buNone/>
              <a:defRPr/>
            </a:lvl5pPr>
            <a:lvl6pPr marL="38100" lvl="5" indent="0" algn="r">
              <a:lnSpc>
                <a:spcPct val="100000"/>
              </a:lnSpc>
              <a:spcBef>
                <a:spcPts val="0"/>
              </a:spcBef>
              <a:buNone/>
              <a:defRPr/>
            </a:lvl6pPr>
            <a:lvl7pPr marL="38100" lvl="6" indent="0" algn="r">
              <a:lnSpc>
                <a:spcPct val="100000"/>
              </a:lnSpc>
              <a:spcBef>
                <a:spcPts val="0"/>
              </a:spcBef>
              <a:buNone/>
              <a:defRPr/>
            </a:lvl7pPr>
            <a:lvl8pPr marL="38100" lvl="7" indent="0" algn="r">
              <a:lnSpc>
                <a:spcPct val="100000"/>
              </a:lnSpc>
              <a:spcBef>
                <a:spcPts val="0"/>
              </a:spcBef>
              <a:buNone/>
              <a:defRPr/>
            </a:lvl8pPr>
            <a:lvl9pPr marL="38100" lvl="8" indent="0" algn="r">
              <a:lnSpc>
                <a:spcPct val="100000"/>
              </a:lnSpc>
              <a:spcBef>
                <a:spcPts val="0"/>
              </a:spcBef>
              <a:buNone/>
              <a:defRPr/>
            </a:lvl9pPr>
          </a:lstStyle>
          <a:p>
            <a:pPr marL="38100" lvl="0" indent="0" algn="r" rtl="0">
              <a:spcBef>
                <a:spcPts val="0"/>
              </a:spcBef>
              <a:spcAft>
                <a:spcPts val="0"/>
              </a:spcAft>
              <a:buNone/>
            </a:pPr>
            <a:fld id="{00000000-1234-1234-1234-123412341234}" type="slidenum">
              <a:rPr lang="en-US"/>
              <a:pPr marL="3810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4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38100" lvl="0" indent="0" algn="r">
              <a:lnSpc>
                <a:spcPct val="100000"/>
              </a:lnSpc>
              <a:spcBef>
                <a:spcPts val="0"/>
              </a:spcBef>
              <a:buNone/>
              <a:defRPr/>
            </a:lvl1pPr>
            <a:lvl2pPr marL="38100" lvl="1" indent="0" algn="r">
              <a:lnSpc>
                <a:spcPct val="100000"/>
              </a:lnSpc>
              <a:spcBef>
                <a:spcPts val="0"/>
              </a:spcBef>
              <a:buNone/>
              <a:defRPr/>
            </a:lvl2pPr>
            <a:lvl3pPr marL="38100" lvl="2" indent="0" algn="r">
              <a:lnSpc>
                <a:spcPct val="100000"/>
              </a:lnSpc>
              <a:spcBef>
                <a:spcPts val="0"/>
              </a:spcBef>
              <a:buNone/>
              <a:defRPr/>
            </a:lvl3pPr>
            <a:lvl4pPr marL="38100" lvl="3" indent="0" algn="r">
              <a:lnSpc>
                <a:spcPct val="100000"/>
              </a:lnSpc>
              <a:spcBef>
                <a:spcPts val="0"/>
              </a:spcBef>
              <a:buNone/>
              <a:defRPr/>
            </a:lvl4pPr>
            <a:lvl5pPr marL="38100" lvl="4" indent="0" algn="r">
              <a:lnSpc>
                <a:spcPct val="100000"/>
              </a:lnSpc>
              <a:spcBef>
                <a:spcPts val="0"/>
              </a:spcBef>
              <a:buNone/>
              <a:defRPr/>
            </a:lvl5pPr>
            <a:lvl6pPr marL="38100" lvl="5" indent="0" algn="r">
              <a:lnSpc>
                <a:spcPct val="100000"/>
              </a:lnSpc>
              <a:spcBef>
                <a:spcPts val="0"/>
              </a:spcBef>
              <a:buNone/>
              <a:defRPr/>
            </a:lvl6pPr>
            <a:lvl7pPr marL="38100" lvl="6" indent="0" algn="r">
              <a:lnSpc>
                <a:spcPct val="100000"/>
              </a:lnSpc>
              <a:spcBef>
                <a:spcPts val="0"/>
              </a:spcBef>
              <a:buNone/>
              <a:defRPr/>
            </a:lvl7pPr>
            <a:lvl8pPr marL="38100" lvl="7" indent="0" algn="r">
              <a:lnSpc>
                <a:spcPct val="100000"/>
              </a:lnSpc>
              <a:spcBef>
                <a:spcPts val="0"/>
              </a:spcBef>
              <a:buNone/>
              <a:defRPr/>
            </a:lvl8pPr>
            <a:lvl9pPr marL="38100" lvl="8" indent="0" algn="r">
              <a:lnSpc>
                <a:spcPct val="100000"/>
              </a:lnSpc>
              <a:spcBef>
                <a:spcPts val="0"/>
              </a:spcBef>
              <a:buNone/>
              <a:defRPr/>
            </a:lvl9pPr>
          </a:lstStyle>
          <a:p>
            <a:pPr marL="38100" lvl="0" indent="0" algn="r" rtl="0">
              <a:spcBef>
                <a:spcPts val="0"/>
              </a:spcBef>
              <a:spcAft>
                <a:spcPts val="0"/>
              </a:spcAft>
              <a:buNone/>
            </a:pPr>
            <a:fld id="{00000000-1234-1234-1234-123412341234}" type="slidenum">
              <a:rPr lang="en-US"/>
              <a:pPr marL="3810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5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50"/>
          <p:cNvSpPr>
            <a:spLocks noGrp="1"/>
          </p:cNvSpPr>
          <p:nvPr>
            <p:ph type="pic" idx="2"/>
          </p:nvPr>
        </p:nvSpPr>
        <p:spPr>
          <a:xfrm>
            <a:off x="1792288" y="612775"/>
            <a:ext cx="5486400" cy="4114800"/>
          </a:xfrm>
          <a:prstGeom prst="rect">
            <a:avLst/>
          </a:prstGeom>
          <a:noFill/>
          <a:ln>
            <a:noFill/>
          </a:ln>
        </p:spPr>
      </p:sp>
      <p:sp>
        <p:nvSpPr>
          <p:cNvPr id="68" name="Google Shape;68;p5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5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5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38100" lvl="0" indent="0" algn="r">
              <a:lnSpc>
                <a:spcPct val="100000"/>
              </a:lnSpc>
              <a:spcBef>
                <a:spcPts val="0"/>
              </a:spcBef>
              <a:buNone/>
              <a:defRPr/>
            </a:lvl1pPr>
            <a:lvl2pPr marL="38100" lvl="1" indent="0" algn="r">
              <a:lnSpc>
                <a:spcPct val="100000"/>
              </a:lnSpc>
              <a:spcBef>
                <a:spcPts val="0"/>
              </a:spcBef>
              <a:buNone/>
              <a:defRPr/>
            </a:lvl2pPr>
            <a:lvl3pPr marL="38100" lvl="2" indent="0" algn="r">
              <a:lnSpc>
                <a:spcPct val="100000"/>
              </a:lnSpc>
              <a:spcBef>
                <a:spcPts val="0"/>
              </a:spcBef>
              <a:buNone/>
              <a:defRPr/>
            </a:lvl3pPr>
            <a:lvl4pPr marL="38100" lvl="3" indent="0" algn="r">
              <a:lnSpc>
                <a:spcPct val="100000"/>
              </a:lnSpc>
              <a:spcBef>
                <a:spcPts val="0"/>
              </a:spcBef>
              <a:buNone/>
              <a:defRPr/>
            </a:lvl4pPr>
            <a:lvl5pPr marL="38100" lvl="4" indent="0" algn="r">
              <a:lnSpc>
                <a:spcPct val="100000"/>
              </a:lnSpc>
              <a:spcBef>
                <a:spcPts val="0"/>
              </a:spcBef>
              <a:buNone/>
              <a:defRPr/>
            </a:lvl5pPr>
            <a:lvl6pPr marL="38100" lvl="5" indent="0" algn="r">
              <a:lnSpc>
                <a:spcPct val="100000"/>
              </a:lnSpc>
              <a:spcBef>
                <a:spcPts val="0"/>
              </a:spcBef>
              <a:buNone/>
              <a:defRPr/>
            </a:lvl6pPr>
            <a:lvl7pPr marL="38100" lvl="6" indent="0" algn="r">
              <a:lnSpc>
                <a:spcPct val="100000"/>
              </a:lnSpc>
              <a:spcBef>
                <a:spcPts val="0"/>
              </a:spcBef>
              <a:buNone/>
              <a:defRPr/>
            </a:lvl7pPr>
            <a:lvl8pPr marL="38100" lvl="7" indent="0" algn="r">
              <a:lnSpc>
                <a:spcPct val="100000"/>
              </a:lnSpc>
              <a:spcBef>
                <a:spcPts val="0"/>
              </a:spcBef>
              <a:buNone/>
              <a:defRPr/>
            </a:lvl8pPr>
            <a:lvl9pPr marL="38100" lvl="8" indent="0" algn="r">
              <a:lnSpc>
                <a:spcPct val="100000"/>
              </a:lnSpc>
              <a:spcBef>
                <a:spcPts val="0"/>
              </a:spcBef>
              <a:buNone/>
              <a:defRPr/>
            </a:lvl9pPr>
          </a:lstStyle>
          <a:p>
            <a:pPr marL="38100" lvl="0" indent="0" algn="r" rtl="0">
              <a:spcBef>
                <a:spcPts val="0"/>
              </a:spcBef>
              <a:spcAft>
                <a:spcPts val="0"/>
              </a:spcAft>
              <a:buNone/>
            </a:pPr>
            <a:fld id="{00000000-1234-1234-1234-123412341234}" type="slidenum">
              <a:rPr lang="en-US"/>
              <a:pPr marL="3810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2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38100" lvl="0" indent="0" algn="r">
              <a:lnSpc>
                <a:spcPct val="100000"/>
              </a:lnSpc>
              <a:spcBef>
                <a:spcPts val="0"/>
              </a:spcBef>
              <a:buNone/>
              <a:defRPr sz="1200">
                <a:solidFill>
                  <a:srgbClr val="888888"/>
                </a:solidFill>
              </a:defRPr>
            </a:lvl1pPr>
            <a:lvl2pPr marL="38100" lvl="1" indent="0" algn="r">
              <a:lnSpc>
                <a:spcPct val="100000"/>
              </a:lnSpc>
              <a:spcBef>
                <a:spcPts val="0"/>
              </a:spcBef>
              <a:buNone/>
              <a:defRPr sz="1200">
                <a:solidFill>
                  <a:srgbClr val="888888"/>
                </a:solidFill>
              </a:defRPr>
            </a:lvl2pPr>
            <a:lvl3pPr marL="38100" lvl="2" indent="0" algn="r">
              <a:lnSpc>
                <a:spcPct val="100000"/>
              </a:lnSpc>
              <a:spcBef>
                <a:spcPts val="0"/>
              </a:spcBef>
              <a:buNone/>
              <a:defRPr sz="1200">
                <a:solidFill>
                  <a:srgbClr val="888888"/>
                </a:solidFill>
              </a:defRPr>
            </a:lvl3pPr>
            <a:lvl4pPr marL="38100" lvl="3" indent="0" algn="r">
              <a:lnSpc>
                <a:spcPct val="100000"/>
              </a:lnSpc>
              <a:spcBef>
                <a:spcPts val="0"/>
              </a:spcBef>
              <a:buNone/>
              <a:defRPr sz="1200">
                <a:solidFill>
                  <a:srgbClr val="888888"/>
                </a:solidFill>
              </a:defRPr>
            </a:lvl4pPr>
            <a:lvl5pPr marL="38100" lvl="4" indent="0" algn="r">
              <a:lnSpc>
                <a:spcPct val="100000"/>
              </a:lnSpc>
              <a:spcBef>
                <a:spcPts val="0"/>
              </a:spcBef>
              <a:buNone/>
              <a:defRPr sz="1200">
                <a:solidFill>
                  <a:srgbClr val="888888"/>
                </a:solidFill>
              </a:defRPr>
            </a:lvl5pPr>
            <a:lvl6pPr marL="38100" lvl="5" indent="0" algn="r">
              <a:lnSpc>
                <a:spcPct val="100000"/>
              </a:lnSpc>
              <a:spcBef>
                <a:spcPts val="0"/>
              </a:spcBef>
              <a:buNone/>
              <a:defRPr sz="1200">
                <a:solidFill>
                  <a:srgbClr val="888888"/>
                </a:solidFill>
              </a:defRPr>
            </a:lvl6pPr>
            <a:lvl7pPr marL="38100" lvl="6" indent="0" algn="r">
              <a:lnSpc>
                <a:spcPct val="100000"/>
              </a:lnSpc>
              <a:spcBef>
                <a:spcPts val="0"/>
              </a:spcBef>
              <a:buNone/>
              <a:defRPr sz="1200">
                <a:solidFill>
                  <a:srgbClr val="888888"/>
                </a:solidFill>
              </a:defRPr>
            </a:lvl7pPr>
            <a:lvl8pPr marL="38100" lvl="7" indent="0" algn="r">
              <a:lnSpc>
                <a:spcPct val="100000"/>
              </a:lnSpc>
              <a:spcBef>
                <a:spcPts val="0"/>
              </a:spcBef>
              <a:buNone/>
              <a:defRPr sz="1200">
                <a:solidFill>
                  <a:srgbClr val="888888"/>
                </a:solidFill>
              </a:defRPr>
            </a:lvl8pPr>
            <a:lvl9pPr marL="38100" lvl="8" indent="0" algn="r">
              <a:lnSpc>
                <a:spcPct val="100000"/>
              </a:lnSpc>
              <a:spcBef>
                <a:spcPts val="0"/>
              </a:spcBef>
              <a:buNone/>
              <a:defRPr sz="1200">
                <a:solidFill>
                  <a:srgbClr val="888888"/>
                </a:solidFill>
              </a:defRPr>
            </a:lvl9pPr>
          </a:lstStyle>
          <a:p>
            <a:pPr marL="38100" lvl="0" indent="0" algn="r" rtl="0">
              <a:spcBef>
                <a:spcPts val="0"/>
              </a:spcBef>
              <a:spcAft>
                <a:spcPts val="0"/>
              </a:spcAft>
              <a:buNone/>
            </a:pPr>
            <a:fld id="{00000000-1234-1234-1234-123412341234}" type="slidenum">
              <a:rPr lang="en-US"/>
              <a:pPr marL="3810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4.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16.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17.xml.rels><?xml version="1.0" encoding="UTF-8" standalone="yes"?>
<Relationships xmlns="http://schemas.openxmlformats.org/package/2006/relationships"><Relationship Id="rId3" Type="http://schemas.openxmlformats.org/officeDocument/2006/relationships/image" Target="../media/image60.jpeg"/><Relationship Id="rId7" Type="http://schemas.openxmlformats.org/officeDocument/2006/relationships/image" Target="../media/image64.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8.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1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70.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74.jpeg"/></Relationships>
</file>

<file path=ppt/slides/_rels/slide2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76.jpeg"/></Relationships>
</file>

<file path=ppt/slides/_rels/slide27.xml.rels><?xml version="1.0" encoding="UTF-8" standalone="yes"?>
<Relationships xmlns="http://schemas.openxmlformats.org/package/2006/relationships"><Relationship Id="rId3" Type="http://schemas.openxmlformats.org/officeDocument/2006/relationships/image" Target="../media/image77.png"/><Relationship Id="rId7" Type="http://schemas.openxmlformats.org/officeDocument/2006/relationships/image" Target="../media/image81.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slides/_rels/slide2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29.xml.rels><?xml version="1.0" encoding="UTF-8" standalone="yes"?>
<Relationships xmlns="http://schemas.openxmlformats.org/package/2006/relationships"><Relationship Id="rId8" Type="http://schemas.openxmlformats.org/officeDocument/2006/relationships/image" Target="../media/image88.jpeg"/><Relationship Id="rId3" Type="http://schemas.openxmlformats.org/officeDocument/2006/relationships/image" Target="../media/image84.png"/><Relationship Id="rId7" Type="http://schemas.openxmlformats.org/officeDocument/2006/relationships/image" Target="../media/image87.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hyperlink" Target="mailto:syedrafiya35@gmail.com" TargetMode="External"/><Relationship Id="rId4" Type="http://schemas.openxmlformats.org/officeDocument/2006/relationships/image" Target="../media/image85.png"/><Relationship Id="rId9" Type="http://schemas.openxmlformats.org/officeDocument/2006/relationships/image" Target="../media/image89.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95.jpeg"/><Relationship Id="rId3" Type="http://schemas.openxmlformats.org/officeDocument/2006/relationships/image" Target="../media/image90.png"/><Relationship Id="rId7" Type="http://schemas.openxmlformats.org/officeDocument/2006/relationships/image" Target="../media/image94.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 Id="rId9" Type="http://schemas.openxmlformats.org/officeDocument/2006/relationships/image" Target="../media/image96.jpeg"/></Relationships>
</file>

<file path=ppt/slides/_rels/slide31.xml.rels><?xml version="1.0" encoding="UTF-8" standalone="yes"?>
<Relationships xmlns="http://schemas.openxmlformats.org/package/2006/relationships"><Relationship Id="rId8" Type="http://schemas.openxmlformats.org/officeDocument/2006/relationships/image" Target="../media/image102.jpeg"/><Relationship Id="rId3" Type="http://schemas.openxmlformats.org/officeDocument/2006/relationships/image" Target="../media/image97.png"/><Relationship Id="rId7" Type="http://schemas.openxmlformats.org/officeDocument/2006/relationships/image" Target="../media/image101.jpe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32.xml.rels><?xml version="1.0" encoding="UTF-8" standalone="yes"?>
<Relationships xmlns="http://schemas.openxmlformats.org/package/2006/relationships"><Relationship Id="rId3" Type="http://schemas.openxmlformats.org/officeDocument/2006/relationships/image" Target="../media/image103.png"/><Relationship Id="rId7" Type="http://schemas.openxmlformats.org/officeDocument/2006/relationships/image" Target="../media/image107.jpe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06.jpeg"/><Relationship Id="rId5" Type="http://schemas.openxmlformats.org/officeDocument/2006/relationships/image" Target="../media/image105.png"/><Relationship Id="rId4" Type="http://schemas.openxmlformats.org/officeDocument/2006/relationships/image" Target="../media/image104.png"/></Relationships>
</file>

<file path=ppt/slides/_rels/slide33.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111.jpeg"/><Relationship Id="rId5" Type="http://schemas.openxmlformats.org/officeDocument/2006/relationships/image" Target="../media/image110.jpeg"/><Relationship Id="rId4" Type="http://schemas.openxmlformats.org/officeDocument/2006/relationships/image" Target="../media/image109.png"/></Relationships>
</file>

<file path=ppt/slides/_rels/slide34.xml.rels><?xml version="1.0" encoding="UTF-8" standalone="yes"?>
<Relationships xmlns="http://schemas.openxmlformats.org/package/2006/relationships"><Relationship Id="rId3" Type="http://schemas.openxmlformats.org/officeDocument/2006/relationships/image" Target="../media/image112.png"/><Relationship Id="rId7" Type="http://schemas.openxmlformats.org/officeDocument/2006/relationships/image" Target="../media/image116.jpe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13.png"/></Relationships>
</file>

<file path=ppt/slides/_rels/slide35.xml.rels><?xml version="1.0" encoding="UTF-8" standalone="yes"?>
<Relationships xmlns="http://schemas.openxmlformats.org/package/2006/relationships"><Relationship Id="rId8" Type="http://schemas.openxmlformats.org/officeDocument/2006/relationships/hyperlink" Target="https://scholar.google.com/citations?view_op=view_citation&amp;hl=en&amp;user=EK_VnEsAAAAJ&amp;cstart=200&amp;pagesize=100&amp;citation_for_view=EK_VnEsAAAAJ:BzfGm06jWhQC" TargetMode="External"/><Relationship Id="rId13" Type="http://schemas.openxmlformats.org/officeDocument/2006/relationships/hyperlink" Target="https://link.springer.com/article/10.1007/s10123-023-00331-7" TargetMode="External"/><Relationship Id="rId18" Type="http://schemas.openxmlformats.org/officeDocument/2006/relationships/hyperlink" Target="https://link.springer.com/article/10.1007/s12291-022-01105-0" TargetMode="External"/><Relationship Id="rId3" Type="http://schemas.openxmlformats.org/officeDocument/2006/relationships/hyperlink" Target="https://scholar.google.com/citations?view_op=view_citation&amp;hl=en&amp;user=EK_VnEsAAAAJ&amp;cstart=100&amp;pagesize=100&amp;citation_for_view=EK_VnEsAAAAJ:artPoR2Yc-kC" TargetMode="External"/><Relationship Id="rId7" Type="http://schemas.openxmlformats.org/officeDocument/2006/relationships/hyperlink" Target="https://www.nature.com/articles/s41598-023-30187-w" TargetMode="External"/><Relationship Id="rId12" Type="http://schemas.openxmlformats.org/officeDocument/2006/relationships/hyperlink" Target="https://scholar.google.com/citations?view_op=view_citation&amp;hl=en&amp;user=EK_VnEsAAAAJ&amp;cstart=100&amp;pagesize=100&amp;citation_for_view=EK_VnEsAAAAJ:QD3KBmkZPeQC" TargetMode="External"/><Relationship Id="rId17" Type="http://schemas.openxmlformats.org/officeDocument/2006/relationships/hyperlink" Target="https://scholar.google.com/scholar?oi=bibs&amp;cluster=4417483773929646940&amp;btnI=1&amp;hl=en" TargetMode="External"/><Relationship Id="rId2" Type="http://schemas.openxmlformats.org/officeDocument/2006/relationships/notesSlide" Target="../notesSlides/notesSlide33.xml"/><Relationship Id="rId16" Type="http://schemas.openxmlformats.org/officeDocument/2006/relationships/hyperlink" Target="https://link.springer.com/article/10.1007/s11696-023-03217-0" TargetMode="External"/><Relationship Id="rId1" Type="http://schemas.openxmlformats.org/officeDocument/2006/relationships/slideLayout" Target="../slideLayouts/slideLayout1.xml"/><Relationship Id="rId6" Type="http://schemas.openxmlformats.org/officeDocument/2006/relationships/hyperlink" Target="https://scholar.google.com/citations?view_op=view_citation&amp;hl=en&amp;user=EK_VnEsAAAAJ&amp;cstart=200&amp;pagesize=100&amp;citation_for_view=EK_VnEsAAAAJ:CaZNVDsoPx4C" TargetMode="External"/><Relationship Id="rId11" Type="http://schemas.openxmlformats.org/officeDocument/2006/relationships/hyperlink" Target="https://scholar.google.com/citations?view_op=view_citation&amp;hl=en&amp;user=EK_VnEsAAAAJ&amp;cstart=200&amp;pagesize=100&amp;citation_for_view=EK_VnEsAAAAJ:48xauSegjOkC" TargetMode="External"/><Relationship Id="rId5" Type="http://schemas.openxmlformats.org/officeDocument/2006/relationships/hyperlink" Target="https://scholar.google.com/citations?view_op=view_citation&amp;hl=en&amp;user=EK_VnEsAAAAJ&amp;cstart=200&amp;pagesize=100&amp;citation_for_view=EK_VnEsAAAAJ:Ak0FvsSvgGUC" TargetMode="External"/><Relationship Id="rId15" Type="http://schemas.openxmlformats.org/officeDocument/2006/relationships/hyperlink" Target="https://onlinelibrary.wiley.com/doi/abs/10.1002/jobm.202300349" TargetMode="External"/><Relationship Id="rId10" Type="http://schemas.openxmlformats.org/officeDocument/2006/relationships/hyperlink" Target="https://scholar.google.com/citations?view_op=view_citation&amp;hl=en&amp;user=EK_VnEsAAAAJ&amp;cstart=100&amp;pagesize=100&amp;citation_for_view=EK_VnEsAAAAJ:wMgC3FpKEyYC" TargetMode="External"/><Relationship Id="rId4" Type="http://schemas.openxmlformats.org/officeDocument/2006/relationships/hyperlink" Target="https://www.frontiersin.org/articles/10.3389/fmicb.2022.845853/pdf" TargetMode="External"/><Relationship Id="rId9" Type="http://schemas.openxmlformats.org/officeDocument/2006/relationships/hyperlink" Target="https://www.mdpi.com/2223-7747/11/9/1255" TargetMode="External"/><Relationship Id="rId14" Type="http://schemas.openxmlformats.org/officeDocument/2006/relationships/hyperlink" Target="https://scholar.google.com/scholar?oi=bibs&amp;cluster=18443427592308491991&amp;btnI=1&amp;hl=en"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doi.org/10.1007/s13399-023-04794-6"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hyperlink" Target="https://doi.org/10.1111/1751-7915.14467"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grpSp>
        <p:nvGrpSpPr>
          <p:cNvPr id="88" name="Google Shape;88;p1"/>
          <p:cNvGrpSpPr/>
          <p:nvPr/>
        </p:nvGrpSpPr>
        <p:grpSpPr>
          <a:xfrm>
            <a:off x="155798" y="58673"/>
            <a:ext cx="928369" cy="6786880"/>
            <a:chOff x="144017" y="762"/>
            <a:chExt cx="928369" cy="6786880"/>
          </a:xfrm>
        </p:grpSpPr>
        <p:sp>
          <p:nvSpPr>
            <p:cNvPr id="89" name="Google Shape;89;p1"/>
            <p:cNvSpPr/>
            <p:nvPr/>
          </p:nvSpPr>
          <p:spPr>
            <a:xfrm>
              <a:off x="144017" y="762"/>
              <a:ext cx="928369" cy="6786880"/>
            </a:xfrm>
            <a:custGeom>
              <a:avLst/>
              <a:gdLst/>
              <a:ahLst/>
              <a:cxnLst/>
              <a:rect l="l" t="t" r="r" b="b"/>
              <a:pathLst>
                <a:path w="928369" h="6786880" extrusionOk="0">
                  <a:moveTo>
                    <a:pt x="773429" y="0"/>
                  </a:moveTo>
                  <a:lnTo>
                    <a:pt x="154686" y="0"/>
                  </a:lnTo>
                  <a:lnTo>
                    <a:pt x="105792" y="7882"/>
                  </a:lnTo>
                  <a:lnTo>
                    <a:pt x="63329" y="29833"/>
                  </a:lnTo>
                  <a:lnTo>
                    <a:pt x="29844" y="63313"/>
                  </a:lnTo>
                  <a:lnTo>
                    <a:pt x="7885" y="105777"/>
                  </a:lnTo>
                  <a:lnTo>
                    <a:pt x="0" y="154686"/>
                  </a:lnTo>
                  <a:lnTo>
                    <a:pt x="0" y="6631686"/>
                  </a:lnTo>
                  <a:lnTo>
                    <a:pt x="7885" y="6680579"/>
                  </a:lnTo>
                  <a:lnTo>
                    <a:pt x="29844" y="6723042"/>
                  </a:lnTo>
                  <a:lnTo>
                    <a:pt x="63329" y="6756527"/>
                  </a:lnTo>
                  <a:lnTo>
                    <a:pt x="105792" y="6778486"/>
                  </a:lnTo>
                  <a:lnTo>
                    <a:pt x="154686" y="6786372"/>
                  </a:lnTo>
                  <a:lnTo>
                    <a:pt x="773429" y="6786372"/>
                  </a:lnTo>
                  <a:lnTo>
                    <a:pt x="822323" y="6778486"/>
                  </a:lnTo>
                  <a:lnTo>
                    <a:pt x="864786" y="6756527"/>
                  </a:lnTo>
                  <a:lnTo>
                    <a:pt x="898271" y="6723042"/>
                  </a:lnTo>
                  <a:lnTo>
                    <a:pt x="920230" y="6680579"/>
                  </a:lnTo>
                  <a:lnTo>
                    <a:pt x="928116" y="6631686"/>
                  </a:lnTo>
                  <a:lnTo>
                    <a:pt x="928116" y="154686"/>
                  </a:lnTo>
                  <a:lnTo>
                    <a:pt x="920230" y="105777"/>
                  </a:lnTo>
                  <a:lnTo>
                    <a:pt x="898271" y="63313"/>
                  </a:lnTo>
                  <a:lnTo>
                    <a:pt x="864786" y="29833"/>
                  </a:lnTo>
                  <a:lnTo>
                    <a:pt x="822323" y="7882"/>
                  </a:lnTo>
                  <a:lnTo>
                    <a:pt x="773429" y="0"/>
                  </a:lnTo>
                  <a:close/>
                </a:path>
              </a:pathLst>
            </a:custGeom>
            <a:solidFill>
              <a:srgbClr val="FFC000"/>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90" name="Google Shape;90;p1"/>
            <p:cNvSpPr/>
            <p:nvPr/>
          </p:nvSpPr>
          <p:spPr>
            <a:xfrm>
              <a:off x="144017" y="762"/>
              <a:ext cx="928369" cy="6786880"/>
            </a:xfrm>
            <a:custGeom>
              <a:avLst/>
              <a:gdLst/>
              <a:ahLst/>
              <a:cxnLst/>
              <a:rect l="l" t="t" r="r" b="b"/>
              <a:pathLst>
                <a:path w="928369" h="6786880" extrusionOk="0">
                  <a:moveTo>
                    <a:pt x="154686" y="6786372"/>
                  </a:moveTo>
                  <a:lnTo>
                    <a:pt x="105792" y="6778486"/>
                  </a:lnTo>
                  <a:lnTo>
                    <a:pt x="63329" y="6756527"/>
                  </a:lnTo>
                  <a:lnTo>
                    <a:pt x="29844" y="6723042"/>
                  </a:lnTo>
                  <a:lnTo>
                    <a:pt x="7885" y="6680579"/>
                  </a:lnTo>
                  <a:lnTo>
                    <a:pt x="0" y="6631686"/>
                  </a:lnTo>
                  <a:lnTo>
                    <a:pt x="0" y="154686"/>
                  </a:lnTo>
                  <a:lnTo>
                    <a:pt x="7885" y="105777"/>
                  </a:lnTo>
                  <a:lnTo>
                    <a:pt x="29844" y="63313"/>
                  </a:lnTo>
                  <a:lnTo>
                    <a:pt x="63329" y="29833"/>
                  </a:lnTo>
                  <a:lnTo>
                    <a:pt x="105792" y="7882"/>
                  </a:lnTo>
                  <a:lnTo>
                    <a:pt x="154686" y="0"/>
                  </a:lnTo>
                  <a:lnTo>
                    <a:pt x="773429" y="0"/>
                  </a:lnTo>
                  <a:lnTo>
                    <a:pt x="822323" y="7882"/>
                  </a:lnTo>
                  <a:lnTo>
                    <a:pt x="864786" y="29833"/>
                  </a:lnTo>
                  <a:lnTo>
                    <a:pt x="898271" y="63313"/>
                  </a:lnTo>
                  <a:lnTo>
                    <a:pt x="920230" y="105777"/>
                  </a:lnTo>
                  <a:lnTo>
                    <a:pt x="928116" y="154686"/>
                  </a:lnTo>
                  <a:lnTo>
                    <a:pt x="928116" y="6631686"/>
                  </a:lnTo>
                  <a:lnTo>
                    <a:pt x="920230" y="6680579"/>
                  </a:lnTo>
                  <a:lnTo>
                    <a:pt x="898271" y="6723042"/>
                  </a:lnTo>
                  <a:lnTo>
                    <a:pt x="864786" y="6756527"/>
                  </a:lnTo>
                  <a:lnTo>
                    <a:pt x="822323" y="6778486"/>
                  </a:lnTo>
                  <a:lnTo>
                    <a:pt x="773429" y="6786372"/>
                  </a:lnTo>
                  <a:lnTo>
                    <a:pt x="154686" y="6786372"/>
                  </a:lnTo>
                  <a:close/>
                </a:path>
              </a:pathLst>
            </a:custGeom>
            <a:no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
        <p:nvSpPr>
          <p:cNvPr id="91" name="Google Shape;91;p1"/>
          <p:cNvSpPr/>
          <p:nvPr/>
        </p:nvSpPr>
        <p:spPr>
          <a:xfrm rot="-5400000">
            <a:off x="-2279977" y="3201981"/>
            <a:ext cx="5786480" cy="954107"/>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n-US" sz="2800" b="1">
                <a:latin typeface="Times New Roman"/>
                <a:ea typeface="Times New Roman"/>
                <a:cs typeface="Times New Roman"/>
                <a:sym typeface="Times New Roman"/>
              </a:rPr>
              <a:t>PLACEMENT BROCHURE</a:t>
            </a:r>
            <a:endParaRPr/>
          </a:p>
          <a:p>
            <a:pPr marL="0" lvl="0" indent="0" algn="ctr" rtl="0">
              <a:spcBef>
                <a:spcPts val="0"/>
              </a:spcBef>
              <a:spcAft>
                <a:spcPts val="0"/>
              </a:spcAft>
              <a:buNone/>
            </a:pPr>
            <a:r>
              <a:rPr lang="en-US" sz="2800" b="1">
                <a:latin typeface="Times New Roman"/>
                <a:ea typeface="Times New Roman"/>
                <a:cs typeface="Times New Roman"/>
                <a:sym typeface="Times New Roman"/>
              </a:rPr>
              <a:t>2024</a:t>
            </a:r>
            <a:endParaRPr sz="2800">
              <a:latin typeface="Times New Roman"/>
              <a:ea typeface="Times New Roman"/>
              <a:cs typeface="Times New Roman"/>
              <a:sym typeface="Times New Roman"/>
            </a:endParaRPr>
          </a:p>
        </p:txBody>
      </p:sp>
      <p:pic>
        <p:nvPicPr>
          <p:cNvPr id="92" name="Google Shape;92;p1"/>
          <p:cNvPicPr preferRelativeResize="0"/>
          <p:nvPr/>
        </p:nvPicPr>
        <p:blipFill rotWithShape="1">
          <a:blip r:embed="rId3">
            <a:alphaModFix/>
          </a:blip>
          <a:srcRect/>
          <a:stretch/>
        </p:blipFill>
        <p:spPr>
          <a:xfrm>
            <a:off x="1071538" y="0"/>
            <a:ext cx="1428548" cy="1571042"/>
          </a:xfrm>
          <a:prstGeom prst="rect">
            <a:avLst/>
          </a:prstGeom>
          <a:noFill/>
          <a:ln>
            <a:noFill/>
          </a:ln>
        </p:spPr>
      </p:pic>
      <p:sp>
        <p:nvSpPr>
          <p:cNvPr id="93" name="Google Shape;93;p1"/>
          <p:cNvSpPr/>
          <p:nvPr/>
        </p:nvSpPr>
        <p:spPr>
          <a:xfrm>
            <a:off x="2500298" y="0"/>
            <a:ext cx="6572264" cy="1859443"/>
          </a:xfrm>
          <a:prstGeom prst="rect">
            <a:avLst/>
          </a:prstGeom>
          <a:noFill/>
          <a:ln>
            <a:noFill/>
          </a:ln>
        </p:spPr>
        <p:txBody>
          <a:bodyPr spcFirstLastPara="1" wrap="square" lIns="91425" tIns="45700" rIns="91425" bIns="45700" anchor="t" anchorCtr="0">
            <a:spAutoFit/>
          </a:bodyPr>
          <a:lstStyle/>
          <a:p>
            <a:pPr marL="0" marR="5080" lvl="0" indent="0" algn="ctr" rtl="0">
              <a:lnSpc>
                <a:spcPct val="100000"/>
              </a:lnSpc>
              <a:spcBef>
                <a:spcPts val="0"/>
              </a:spcBef>
              <a:spcAft>
                <a:spcPts val="0"/>
              </a:spcAft>
              <a:buNone/>
            </a:pPr>
            <a:r>
              <a:rPr lang="en-US" sz="1800" b="1" cap="small" dirty="0">
                <a:solidFill>
                  <a:schemeClr val="accent4"/>
                </a:solidFill>
                <a:latin typeface="+mj-lt"/>
                <a:ea typeface="Times New Roman"/>
                <a:cs typeface="Times New Roman"/>
                <a:sym typeface="Times New Roman"/>
              </a:rPr>
              <a:t>CENTRE OF RESEARCH FOR DEVELOPMENT &amp; P.G. PROGRAMME IN MICROBIOLOGY, UNIVERSITY OF KASHMIR, SRINAGAR</a:t>
            </a:r>
            <a:endParaRPr>
              <a:latin typeface="+mj-lt"/>
            </a:endParaRPr>
          </a:p>
          <a:p>
            <a:pPr marL="0" marR="5080" lvl="0" indent="0" algn="ctr" rtl="0">
              <a:lnSpc>
                <a:spcPct val="100000"/>
              </a:lnSpc>
              <a:spcBef>
                <a:spcPts val="105"/>
              </a:spcBef>
              <a:spcAft>
                <a:spcPts val="0"/>
              </a:spcAft>
              <a:buNone/>
            </a:pPr>
            <a:endParaRPr sz="1800">
              <a:latin typeface="+mj-lt"/>
              <a:ea typeface="Times New Roman"/>
              <a:cs typeface="Times New Roman"/>
              <a:sym typeface="Times New Roman"/>
            </a:endParaRPr>
          </a:p>
          <a:p>
            <a:pPr marL="353695" marR="762000" lvl="0" indent="-341630" algn="ctr" rtl="0">
              <a:lnSpc>
                <a:spcPct val="100000"/>
              </a:lnSpc>
              <a:spcBef>
                <a:spcPts val="5"/>
              </a:spcBef>
              <a:spcAft>
                <a:spcPts val="0"/>
              </a:spcAft>
              <a:buNone/>
            </a:pPr>
            <a:r>
              <a:rPr lang="en-US" b="1" dirty="0">
                <a:solidFill>
                  <a:srgbClr val="0070C0"/>
                </a:solidFill>
                <a:latin typeface="+mj-lt"/>
                <a:ea typeface="Times New Roman"/>
                <a:cs typeface="Times New Roman"/>
                <a:sym typeface="Times New Roman"/>
              </a:rPr>
              <a:t>COME WITH US AS WE JOURNEY DOWN THE PATH OF EXCELLENCE TO UNCOVER THE POSSIBILITIES AWAITING YOU IN FIELD OF RESEARCH &amp; DEVELOPMENT </a:t>
            </a:r>
            <a:endParaRPr>
              <a:solidFill>
                <a:srgbClr val="0070C0"/>
              </a:solidFill>
              <a:latin typeface="+mj-lt"/>
            </a:endParaRPr>
          </a:p>
        </p:txBody>
      </p:sp>
      <p:pic>
        <p:nvPicPr>
          <p:cNvPr id="94" name="Google Shape;94;p1" descr="C:\Users\rrizw\OneDrive\Pictures\59a6cbc4-dd3c-4298-8c6e-dba223c45d89.jpg"/>
          <p:cNvPicPr preferRelativeResize="0"/>
          <p:nvPr/>
        </p:nvPicPr>
        <p:blipFill rotWithShape="1">
          <a:blip r:embed="rId4">
            <a:alphaModFix/>
          </a:blip>
          <a:srcRect/>
          <a:stretch/>
        </p:blipFill>
        <p:spPr>
          <a:xfrm>
            <a:off x="1428728" y="2428868"/>
            <a:ext cx="3571900" cy="3429024"/>
          </a:xfrm>
          <a:prstGeom prst="rect">
            <a:avLst/>
          </a:prstGeom>
          <a:noFill/>
          <a:ln>
            <a:noFill/>
          </a:ln>
        </p:spPr>
      </p:pic>
      <p:pic>
        <p:nvPicPr>
          <p:cNvPr id="95" name="Google Shape;95;p1" descr="C:\Users\rrizw\OneDrive\Pictures\3191992a-e938-4154-9e29-ab294ad26906.jpg"/>
          <p:cNvPicPr preferRelativeResize="0"/>
          <p:nvPr/>
        </p:nvPicPr>
        <p:blipFill rotWithShape="1">
          <a:blip r:embed="rId5">
            <a:alphaModFix/>
          </a:blip>
          <a:srcRect/>
          <a:stretch/>
        </p:blipFill>
        <p:spPr>
          <a:xfrm>
            <a:off x="5072066" y="2428868"/>
            <a:ext cx="3500462" cy="3429024"/>
          </a:xfrm>
          <a:prstGeom prst="rect">
            <a:avLst/>
          </a:prstGeom>
          <a:noFill/>
          <a:ln>
            <a:noFill/>
          </a:ln>
        </p:spPr>
      </p:pic>
      <p:sp>
        <p:nvSpPr>
          <p:cNvPr id="96" name="Google Shape;96;p1"/>
          <p:cNvSpPr/>
          <p:nvPr/>
        </p:nvSpPr>
        <p:spPr>
          <a:xfrm>
            <a:off x="1500166" y="6072206"/>
            <a:ext cx="7000924" cy="40011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2000" b="1" i="1" dirty="0">
                <a:latin typeface="Times New Roman"/>
                <a:ea typeface="Times New Roman"/>
                <a:cs typeface="Times New Roman"/>
                <a:sym typeface="Times New Roman"/>
              </a:rPr>
              <a:t>Arrive to gain knowledge, depart to contribute through </a:t>
            </a:r>
            <a:r>
              <a:rPr lang="en-US" sz="2000" b="1" i="1" dirty="0" smtClean="0">
                <a:latin typeface="Times New Roman"/>
                <a:ea typeface="Times New Roman"/>
                <a:cs typeface="Times New Roman"/>
                <a:sym typeface="Times New Roman"/>
              </a:rPr>
              <a:t>service</a:t>
            </a:r>
            <a:endParaRPr/>
          </a:p>
        </p:txBody>
      </p:sp>
      <p:sp>
        <p:nvSpPr>
          <p:cNvPr id="11" name="TextBox 10"/>
          <p:cNvSpPr txBox="1"/>
          <p:nvPr/>
        </p:nvSpPr>
        <p:spPr>
          <a:xfrm>
            <a:off x="8669867" y="6375400"/>
            <a:ext cx="284052" cy="307777"/>
          </a:xfrm>
          <a:prstGeom prst="rect">
            <a:avLst/>
          </a:prstGeom>
          <a:noFill/>
        </p:spPr>
        <p:txBody>
          <a:bodyPr wrap="none" rtlCol="0">
            <a:spAutoFit/>
          </a:bodyPr>
          <a:lstStyle/>
          <a:p>
            <a:r>
              <a:rPr lang="en-US" dirty="0" smtClean="0"/>
              <a:t>1</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10"/>
          <p:cNvPicPr preferRelativeResize="0"/>
          <p:nvPr/>
        </p:nvPicPr>
        <p:blipFill rotWithShape="1">
          <a:blip r:embed="rId3">
            <a:alphaModFix/>
          </a:blip>
          <a:srcRect/>
          <a:stretch/>
        </p:blipFill>
        <p:spPr>
          <a:xfrm>
            <a:off x="428596" y="142852"/>
            <a:ext cx="7572428" cy="2643205"/>
          </a:xfrm>
          <a:prstGeom prst="rect">
            <a:avLst/>
          </a:prstGeom>
          <a:noFill/>
          <a:ln>
            <a:noFill/>
          </a:ln>
        </p:spPr>
      </p:pic>
      <p:sp>
        <p:nvSpPr>
          <p:cNvPr id="251" name="Google Shape;251;p10"/>
          <p:cNvSpPr/>
          <p:nvPr/>
        </p:nvSpPr>
        <p:spPr>
          <a:xfrm>
            <a:off x="8215338" y="214290"/>
            <a:ext cx="785814" cy="5778886"/>
          </a:xfrm>
          <a:custGeom>
            <a:avLst/>
            <a:gdLst/>
            <a:ahLst/>
            <a:cxnLst/>
            <a:rect l="l" t="t" r="r" b="b"/>
            <a:pathLst>
              <a:path w="571500" h="5215255" extrusionOk="0">
                <a:moveTo>
                  <a:pt x="476250" y="5215128"/>
                </a:moveTo>
                <a:lnTo>
                  <a:pt x="513314" y="5207638"/>
                </a:lnTo>
                <a:lnTo>
                  <a:pt x="543591" y="5187219"/>
                </a:lnTo>
                <a:lnTo>
                  <a:pt x="564010" y="5156942"/>
                </a:lnTo>
                <a:lnTo>
                  <a:pt x="571500" y="5119878"/>
                </a:lnTo>
                <a:lnTo>
                  <a:pt x="571500" y="95250"/>
                </a:lnTo>
                <a:lnTo>
                  <a:pt x="564010" y="58185"/>
                </a:lnTo>
                <a:lnTo>
                  <a:pt x="543591" y="27908"/>
                </a:lnTo>
                <a:lnTo>
                  <a:pt x="513314" y="7489"/>
                </a:lnTo>
                <a:lnTo>
                  <a:pt x="476250" y="0"/>
                </a:lnTo>
                <a:lnTo>
                  <a:pt x="95250" y="0"/>
                </a:lnTo>
                <a:lnTo>
                  <a:pt x="58185" y="7489"/>
                </a:lnTo>
                <a:lnTo>
                  <a:pt x="27908" y="27908"/>
                </a:lnTo>
                <a:lnTo>
                  <a:pt x="7489" y="58185"/>
                </a:lnTo>
                <a:lnTo>
                  <a:pt x="0" y="95250"/>
                </a:lnTo>
                <a:lnTo>
                  <a:pt x="0" y="5119878"/>
                </a:lnTo>
                <a:lnTo>
                  <a:pt x="7489" y="5156942"/>
                </a:lnTo>
                <a:lnTo>
                  <a:pt x="27908" y="5187219"/>
                </a:lnTo>
                <a:lnTo>
                  <a:pt x="58185" y="5207638"/>
                </a:lnTo>
                <a:lnTo>
                  <a:pt x="95250" y="5215128"/>
                </a:lnTo>
                <a:lnTo>
                  <a:pt x="476250" y="5215128"/>
                </a:lnTo>
                <a:close/>
              </a:path>
            </a:pathLst>
          </a:custGeom>
          <a:solidFill>
            <a:srgbClr val="FFC000"/>
          </a:solid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52" name="Google Shape;252;p10"/>
          <p:cNvSpPr/>
          <p:nvPr/>
        </p:nvSpPr>
        <p:spPr>
          <a:xfrm rot="5400000">
            <a:off x="6322659" y="2607035"/>
            <a:ext cx="4572000" cy="643766"/>
          </a:xfrm>
          <a:prstGeom prst="rect">
            <a:avLst/>
          </a:prstGeom>
          <a:noFill/>
          <a:ln>
            <a:noFill/>
          </a:ln>
        </p:spPr>
        <p:txBody>
          <a:bodyPr spcFirstLastPara="1" wrap="square" lIns="91425" tIns="45700" rIns="91425" bIns="45700" anchor="t" anchorCtr="0">
            <a:spAutoFit/>
          </a:bodyPr>
          <a:lstStyle/>
          <a:p>
            <a:pPr marL="0" lvl="0" indent="0" algn="ctr" rtl="0">
              <a:lnSpc>
                <a:spcPct val="113333"/>
              </a:lnSpc>
              <a:spcBef>
                <a:spcPts val="0"/>
              </a:spcBef>
              <a:spcAft>
                <a:spcPts val="0"/>
              </a:spcAft>
              <a:buNone/>
            </a:pPr>
            <a:r>
              <a:rPr lang="en-US" sz="1800" b="1" dirty="0">
                <a:latin typeface="Cambria"/>
                <a:ea typeface="Cambria"/>
                <a:cs typeface="Cambria"/>
                <a:sym typeface="Cambria"/>
              </a:rPr>
              <a:t>PLACEMENT	BROCHURE</a:t>
            </a:r>
            <a:endParaRPr sz="1800">
              <a:latin typeface="Cambria"/>
              <a:ea typeface="Cambria"/>
              <a:cs typeface="Cambria"/>
              <a:sym typeface="Cambria"/>
            </a:endParaRPr>
          </a:p>
          <a:p>
            <a:pPr marL="1270" lvl="0" indent="0" algn="ctr" rtl="0">
              <a:lnSpc>
                <a:spcPct val="114000"/>
              </a:lnSpc>
              <a:spcBef>
                <a:spcPts val="0"/>
              </a:spcBef>
              <a:spcAft>
                <a:spcPts val="0"/>
              </a:spcAft>
              <a:buNone/>
            </a:pPr>
            <a:r>
              <a:rPr lang="en-US" sz="2000" b="1" dirty="0">
                <a:latin typeface="Cambria"/>
                <a:ea typeface="Cambria"/>
                <a:cs typeface="Cambria"/>
                <a:sym typeface="Cambria"/>
              </a:rPr>
              <a:t>2024</a:t>
            </a:r>
            <a:endParaRPr sz="1800"/>
          </a:p>
        </p:txBody>
      </p:sp>
      <p:sp>
        <p:nvSpPr>
          <p:cNvPr id="253" name="Google Shape;253;p10"/>
          <p:cNvSpPr/>
          <p:nvPr/>
        </p:nvSpPr>
        <p:spPr>
          <a:xfrm>
            <a:off x="642910" y="2928934"/>
            <a:ext cx="7072362" cy="428628"/>
          </a:xfrm>
          <a:prstGeom prst="roundRect">
            <a:avLst>
              <a:gd name="adj" fmla="val 16667"/>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sz="2000" b="1">
                <a:solidFill>
                  <a:schemeClr val="dk1"/>
                </a:solidFill>
                <a:latin typeface="Times New Roman"/>
                <a:ea typeface="Times New Roman"/>
                <a:cs typeface="Times New Roman"/>
                <a:sym typeface="Times New Roman"/>
              </a:rPr>
              <a:t>Microbiology Research Lab</a:t>
            </a:r>
            <a:endParaRPr/>
          </a:p>
        </p:txBody>
      </p:sp>
      <p:pic>
        <p:nvPicPr>
          <p:cNvPr id="254" name="Google Shape;254;p10" descr="C:\Users\rrizw\OneDrive\Pictures\cee5c93a-56c1-4a0e-9fcf-1d88a4f78ab5.jpg"/>
          <p:cNvPicPr preferRelativeResize="0"/>
          <p:nvPr/>
        </p:nvPicPr>
        <p:blipFill rotWithShape="1">
          <a:blip r:embed="rId4">
            <a:alphaModFix/>
          </a:blip>
          <a:srcRect/>
          <a:stretch/>
        </p:blipFill>
        <p:spPr>
          <a:xfrm>
            <a:off x="714348" y="3500438"/>
            <a:ext cx="3500462" cy="2571768"/>
          </a:xfrm>
          <a:prstGeom prst="rect">
            <a:avLst/>
          </a:prstGeom>
          <a:noFill/>
          <a:ln>
            <a:noFill/>
          </a:ln>
        </p:spPr>
      </p:pic>
      <p:pic>
        <p:nvPicPr>
          <p:cNvPr id="255" name="Google Shape;255;p10" descr="C:\Users\rrizw\OneDrive\Pictures\0bc2cb99-345d-4685-9b82-f25db6915987.jpg"/>
          <p:cNvPicPr preferRelativeResize="0"/>
          <p:nvPr/>
        </p:nvPicPr>
        <p:blipFill rotWithShape="1">
          <a:blip r:embed="rId5">
            <a:alphaModFix/>
          </a:blip>
          <a:srcRect/>
          <a:stretch/>
        </p:blipFill>
        <p:spPr>
          <a:xfrm>
            <a:off x="4429124" y="3500438"/>
            <a:ext cx="3571900" cy="2571768"/>
          </a:xfrm>
          <a:prstGeom prst="rect">
            <a:avLst/>
          </a:prstGeom>
          <a:noFill/>
          <a:ln>
            <a:noFill/>
          </a:ln>
        </p:spPr>
      </p:pic>
      <p:sp>
        <p:nvSpPr>
          <p:cNvPr id="256" name="Google Shape;256;p10"/>
          <p:cNvSpPr/>
          <p:nvPr/>
        </p:nvSpPr>
        <p:spPr>
          <a:xfrm>
            <a:off x="642910" y="6215082"/>
            <a:ext cx="3714776" cy="428628"/>
          </a:xfrm>
          <a:prstGeom prst="roundRect">
            <a:avLst>
              <a:gd name="adj" fmla="val 16667"/>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sz="1800" b="1">
                <a:solidFill>
                  <a:schemeClr val="dk1"/>
                </a:solidFill>
                <a:latin typeface="Times New Roman"/>
                <a:ea typeface="Times New Roman"/>
                <a:cs typeface="Times New Roman"/>
                <a:sym typeface="Times New Roman"/>
              </a:rPr>
              <a:t>P.G. Microbiology Lab </a:t>
            </a:r>
            <a:endParaRPr/>
          </a:p>
        </p:txBody>
      </p:sp>
      <p:sp>
        <p:nvSpPr>
          <p:cNvPr id="257" name="Google Shape;257;p10"/>
          <p:cNvSpPr/>
          <p:nvPr/>
        </p:nvSpPr>
        <p:spPr>
          <a:xfrm>
            <a:off x="4572000" y="6215082"/>
            <a:ext cx="3714776" cy="428628"/>
          </a:xfrm>
          <a:prstGeom prst="roundRect">
            <a:avLst>
              <a:gd name="adj" fmla="val 16667"/>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sz="1800" b="1">
                <a:solidFill>
                  <a:schemeClr val="dk1"/>
                </a:solidFill>
                <a:latin typeface="Times New Roman"/>
                <a:ea typeface="Times New Roman"/>
                <a:cs typeface="Times New Roman"/>
                <a:sym typeface="Times New Roman"/>
              </a:rPr>
              <a:t>Cytogenetics Lab </a:t>
            </a:r>
            <a:endParaRPr/>
          </a:p>
        </p:txBody>
      </p:sp>
      <p:sp>
        <p:nvSpPr>
          <p:cNvPr id="10" name="TextBox 9"/>
          <p:cNvSpPr txBox="1"/>
          <p:nvPr/>
        </p:nvSpPr>
        <p:spPr>
          <a:xfrm>
            <a:off x="8771467" y="6375400"/>
            <a:ext cx="284052" cy="307777"/>
          </a:xfrm>
          <a:prstGeom prst="rect">
            <a:avLst/>
          </a:prstGeom>
          <a:noFill/>
        </p:spPr>
        <p:txBody>
          <a:bodyPr wrap="none" rtlCol="0">
            <a:spAutoFit/>
          </a:bodyPr>
          <a:lstStyle/>
          <a:p>
            <a:r>
              <a:rPr lang="en-US" dirty="0" smtClean="0"/>
              <a:t>9</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261"/>
        <p:cNvGrpSpPr/>
        <p:nvPr/>
      </p:nvGrpSpPr>
      <p:grpSpPr>
        <a:xfrm>
          <a:off x="0" y="0"/>
          <a:ext cx="0" cy="0"/>
          <a:chOff x="0" y="0"/>
          <a:chExt cx="0" cy="0"/>
        </a:xfrm>
      </p:grpSpPr>
      <p:sp>
        <p:nvSpPr>
          <p:cNvPr id="262" name="Google Shape;262;p11"/>
          <p:cNvSpPr/>
          <p:nvPr/>
        </p:nvSpPr>
        <p:spPr>
          <a:xfrm>
            <a:off x="381000" y="0"/>
            <a:ext cx="443865" cy="6858000"/>
          </a:xfrm>
          <a:custGeom>
            <a:avLst/>
            <a:gdLst/>
            <a:ahLst/>
            <a:cxnLst/>
            <a:rect l="l" t="t" r="r" b="b"/>
            <a:pathLst>
              <a:path w="443865" h="6858000" extrusionOk="0">
                <a:moveTo>
                  <a:pt x="0" y="6858000"/>
                </a:moveTo>
                <a:lnTo>
                  <a:pt x="443484" y="6858000"/>
                </a:lnTo>
                <a:lnTo>
                  <a:pt x="443484" y="0"/>
                </a:lnTo>
                <a:lnTo>
                  <a:pt x="0" y="0"/>
                </a:lnTo>
                <a:lnTo>
                  <a:pt x="0" y="6858000"/>
                </a:lnTo>
                <a:close/>
              </a:path>
            </a:pathLst>
          </a:custGeom>
          <a:solidFill>
            <a:srgbClr val="FDC3AD">
              <a:alpha val="53725"/>
            </a:srgbClr>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63" name="Google Shape;263;p11"/>
          <p:cNvSpPr/>
          <p:nvPr/>
        </p:nvSpPr>
        <p:spPr>
          <a:xfrm>
            <a:off x="882396" y="0"/>
            <a:ext cx="3175" cy="6858000"/>
          </a:xfrm>
          <a:custGeom>
            <a:avLst/>
            <a:gdLst/>
            <a:ahLst/>
            <a:cxnLst/>
            <a:rect l="l" t="t" r="r" b="b"/>
            <a:pathLst>
              <a:path w="3175" h="6858000" extrusionOk="0">
                <a:moveTo>
                  <a:pt x="0" y="6858000"/>
                </a:moveTo>
                <a:lnTo>
                  <a:pt x="3047" y="6858000"/>
                </a:lnTo>
                <a:lnTo>
                  <a:pt x="3047" y="0"/>
                </a:lnTo>
                <a:lnTo>
                  <a:pt x="0" y="0"/>
                </a:lnTo>
                <a:lnTo>
                  <a:pt x="0" y="6858000"/>
                </a:lnTo>
                <a:close/>
              </a:path>
            </a:pathLst>
          </a:custGeom>
          <a:solidFill>
            <a:srgbClr val="FDC3AD">
              <a:alpha val="53725"/>
            </a:srgbClr>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64" name="Google Shape;264;p11"/>
          <p:cNvSpPr/>
          <p:nvPr/>
        </p:nvSpPr>
        <p:spPr>
          <a:xfrm>
            <a:off x="943355" y="0"/>
            <a:ext cx="47625" cy="6858000"/>
          </a:xfrm>
          <a:custGeom>
            <a:avLst/>
            <a:gdLst/>
            <a:ahLst/>
            <a:cxnLst/>
            <a:rect l="l" t="t" r="r" b="b"/>
            <a:pathLst>
              <a:path w="47625" h="6858000" extrusionOk="0">
                <a:moveTo>
                  <a:pt x="0" y="6858000"/>
                </a:moveTo>
                <a:lnTo>
                  <a:pt x="47243" y="6858000"/>
                </a:lnTo>
                <a:lnTo>
                  <a:pt x="47243" y="0"/>
                </a:lnTo>
                <a:lnTo>
                  <a:pt x="0" y="0"/>
                </a:lnTo>
                <a:lnTo>
                  <a:pt x="0" y="6858000"/>
                </a:lnTo>
                <a:close/>
              </a:path>
            </a:pathLst>
          </a:custGeom>
          <a:solidFill>
            <a:srgbClr val="FDC3AD">
              <a:alpha val="53725"/>
            </a:srgbClr>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65" name="Google Shape;265;p11"/>
          <p:cNvSpPr/>
          <p:nvPr/>
        </p:nvSpPr>
        <p:spPr>
          <a:xfrm>
            <a:off x="275843" y="0"/>
            <a:ext cx="105410" cy="6858000"/>
          </a:xfrm>
          <a:custGeom>
            <a:avLst/>
            <a:gdLst/>
            <a:ahLst/>
            <a:cxnLst/>
            <a:rect l="l" t="t" r="r" b="b"/>
            <a:pathLst>
              <a:path w="105410" h="6858000" extrusionOk="0">
                <a:moveTo>
                  <a:pt x="105156" y="0"/>
                </a:moveTo>
                <a:lnTo>
                  <a:pt x="0" y="0"/>
                </a:lnTo>
                <a:lnTo>
                  <a:pt x="0" y="6858000"/>
                </a:lnTo>
                <a:lnTo>
                  <a:pt x="105156" y="6858000"/>
                </a:lnTo>
                <a:lnTo>
                  <a:pt x="105156" y="0"/>
                </a:lnTo>
                <a:close/>
              </a:path>
            </a:pathLst>
          </a:custGeom>
          <a:solidFill>
            <a:srgbClr val="FFD9CE">
              <a:alpha val="35686"/>
            </a:srgbClr>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nvGrpSpPr>
          <p:cNvPr id="266" name="Google Shape;266;p11"/>
          <p:cNvGrpSpPr/>
          <p:nvPr/>
        </p:nvGrpSpPr>
        <p:grpSpPr>
          <a:xfrm>
            <a:off x="990600" y="0"/>
            <a:ext cx="381380" cy="6858000"/>
            <a:chOff x="990600" y="0"/>
            <a:chExt cx="381380" cy="6858000"/>
          </a:xfrm>
        </p:grpSpPr>
        <p:sp>
          <p:nvSpPr>
            <p:cNvPr id="267" name="Google Shape;267;p11"/>
            <p:cNvSpPr/>
            <p:nvPr/>
          </p:nvSpPr>
          <p:spPr>
            <a:xfrm>
              <a:off x="990600" y="0"/>
              <a:ext cx="181610" cy="6858000"/>
            </a:xfrm>
            <a:custGeom>
              <a:avLst/>
              <a:gdLst/>
              <a:ahLst/>
              <a:cxnLst/>
              <a:rect l="l" t="t" r="r" b="b"/>
              <a:pathLst>
                <a:path w="181609" h="6858000" extrusionOk="0">
                  <a:moveTo>
                    <a:pt x="181356" y="0"/>
                  </a:moveTo>
                  <a:lnTo>
                    <a:pt x="0" y="0"/>
                  </a:lnTo>
                  <a:lnTo>
                    <a:pt x="0" y="6858000"/>
                  </a:lnTo>
                  <a:lnTo>
                    <a:pt x="181356" y="6858000"/>
                  </a:lnTo>
                  <a:lnTo>
                    <a:pt x="181356" y="0"/>
                  </a:lnTo>
                  <a:close/>
                </a:path>
              </a:pathLst>
            </a:custGeom>
            <a:solidFill>
              <a:srgbClr val="FFD9CE">
                <a:alpha val="69803"/>
              </a:srgbClr>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68" name="Google Shape;268;p11"/>
            <p:cNvSpPr/>
            <p:nvPr/>
          </p:nvSpPr>
          <p:spPr>
            <a:xfrm>
              <a:off x="1141476" y="0"/>
              <a:ext cx="230504" cy="6858000"/>
            </a:xfrm>
            <a:custGeom>
              <a:avLst/>
              <a:gdLst/>
              <a:ahLst/>
              <a:cxnLst/>
              <a:rect l="l" t="t" r="r" b="b"/>
              <a:pathLst>
                <a:path w="230505" h="6858000" extrusionOk="0">
                  <a:moveTo>
                    <a:pt x="230124" y="0"/>
                  </a:moveTo>
                  <a:lnTo>
                    <a:pt x="0" y="0"/>
                  </a:lnTo>
                  <a:lnTo>
                    <a:pt x="0" y="6858000"/>
                  </a:lnTo>
                  <a:lnTo>
                    <a:pt x="230124" y="6858000"/>
                  </a:lnTo>
                  <a:lnTo>
                    <a:pt x="230124" y="0"/>
                  </a:lnTo>
                  <a:close/>
                </a:path>
              </a:pathLst>
            </a:custGeom>
            <a:solidFill>
              <a:srgbClr val="FFECE8">
                <a:alpha val="70588"/>
              </a:srgbClr>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
        <p:nvSpPr>
          <p:cNvPr id="269" name="Google Shape;269;p11"/>
          <p:cNvSpPr/>
          <p:nvPr/>
        </p:nvSpPr>
        <p:spPr>
          <a:xfrm>
            <a:off x="106679" y="0"/>
            <a:ext cx="0" cy="6858000"/>
          </a:xfrm>
          <a:custGeom>
            <a:avLst/>
            <a:gdLst/>
            <a:ahLst/>
            <a:cxnLst/>
            <a:rect l="l" t="t" r="r" b="b"/>
            <a:pathLst>
              <a:path w="120000" h="6858000" extrusionOk="0">
                <a:moveTo>
                  <a:pt x="0" y="0"/>
                </a:moveTo>
                <a:lnTo>
                  <a:pt x="0" y="6857999"/>
                </a:lnTo>
              </a:path>
            </a:pathLst>
          </a:custGeom>
          <a:noFill/>
          <a:ln w="57900" cap="flat" cmpd="sng">
            <a:solidFill>
              <a:srgbClr val="FDC3AD"/>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nvGrpSpPr>
          <p:cNvPr id="270" name="Google Shape;270;p11"/>
          <p:cNvGrpSpPr/>
          <p:nvPr/>
        </p:nvGrpSpPr>
        <p:grpSpPr>
          <a:xfrm>
            <a:off x="824483" y="0"/>
            <a:ext cx="119379" cy="6858000"/>
            <a:chOff x="824483" y="0"/>
            <a:chExt cx="119379" cy="6858000"/>
          </a:xfrm>
        </p:grpSpPr>
        <p:sp>
          <p:nvSpPr>
            <p:cNvPr id="271" name="Google Shape;271;p11"/>
            <p:cNvSpPr/>
            <p:nvPr/>
          </p:nvSpPr>
          <p:spPr>
            <a:xfrm>
              <a:off x="885443" y="0"/>
              <a:ext cx="58419" cy="6858000"/>
            </a:xfrm>
            <a:custGeom>
              <a:avLst/>
              <a:gdLst/>
              <a:ahLst/>
              <a:cxnLst/>
              <a:rect l="l" t="t" r="r" b="b"/>
              <a:pathLst>
                <a:path w="58419" h="6858000" extrusionOk="0">
                  <a:moveTo>
                    <a:pt x="0" y="6857999"/>
                  </a:moveTo>
                  <a:lnTo>
                    <a:pt x="57912" y="6857999"/>
                  </a:lnTo>
                  <a:lnTo>
                    <a:pt x="57912" y="0"/>
                  </a:lnTo>
                  <a:lnTo>
                    <a:pt x="0" y="0"/>
                  </a:lnTo>
                  <a:lnTo>
                    <a:pt x="0" y="6857999"/>
                  </a:lnTo>
                  <a:close/>
                </a:path>
              </a:pathLst>
            </a:custGeom>
            <a:solidFill>
              <a:srgbClr val="FFECE8"/>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72" name="Google Shape;272;p11"/>
            <p:cNvSpPr/>
            <p:nvPr/>
          </p:nvSpPr>
          <p:spPr>
            <a:xfrm>
              <a:off x="824483" y="0"/>
              <a:ext cx="58419" cy="6858000"/>
            </a:xfrm>
            <a:custGeom>
              <a:avLst/>
              <a:gdLst/>
              <a:ahLst/>
              <a:cxnLst/>
              <a:rect l="l" t="t" r="r" b="b"/>
              <a:pathLst>
                <a:path w="58419" h="6858000" extrusionOk="0">
                  <a:moveTo>
                    <a:pt x="0" y="6857999"/>
                  </a:moveTo>
                  <a:lnTo>
                    <a:pt x="57912" y="6857999"/>
                  </a:lnTo>
                  <a:lnTo>
                    <a:pt x="57912" y="0"/>
                  </a:lnTo>
                  <a:lnTo>
                    <a:pt x="0" y="0"/>
                  </a:lnTo>
                  <a:lnTo>
                    <a:pt x="0" y="6857999"/>
                  </a:lnTo>
                  <a:close/>
                </a:path>
              </a:pathLst>
            </a:custGeom>
            <a:solidFill>
              <a:srgbClr val="FDC3A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
        <p:nvSpPr>
          <p:cNvPr id="273" name="Google Shape;273;p11"/>
          <p:cNvSpPr/>
          <p:nvPr/>
        </p:nvSpPr>
        <p:spPr>
          <a:xfrm>
            <a:off x="1727454" y="761"/>
            <a:ext cx="0" cy="6858000"/>
          </a:xfrm>
          <a:custGeom>
            <a:avLst/>
            <a:gdLst/>
            <a:ahLst/>
            <a:cxnLst/>
            <a:rect l="l" t="t" r="r" b="b"/>
            <a:pathLst>
              <a:path w="120000" h="6858000" extrusionOk="0">
                <a:moveTo>
                  <a:pt x="0" y="0"/>
                </a:moveTo>
                <a:lnTo>
                  <a:pt x="0" y="6857999"/>
                </a:lnTo>
              </a:path>
            </a:pathLst>
          </a:custGeom>
          <a:noFill/>
          <a:ln w="28950" cap="flat" cmpd="sng">
            <a:solidFill>
              <a:srgbClr val="FDC3AD"/>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74" name="Google Shape;274;p11"/>
          <p:cNvSpPr/>
          <p:nvPr/>
        </p:nvSpPr>
        <p:spPr>
          <a:xfrm>
            <a:off x="1066800" y="0"/>
            <a:ext cx="0" cy="6858000"/>
          </a:xfrm>
          <a:custGeom>
            <a:avLst/>
            <a:gdLst/>
            <a:ahLst/>
            <a:cxnLst/>
            <a:rect l="l" t="t" r="r" b="b"/>
            <a:pathLst>
              <a:path w="120000" h="6858000" extrusionOk="0">
                <a:moveTo>
                  <a:pt x="0" y="0"/>
                </a:moveTo>
                <a:lnTo>
                  <a:pt x="0" y="6857999"/>
                </a:lnTo>
              </a:path>
            </a:pathLst>
          </a:custGeom>
          <a:noFill/>
          <a:ln w="9525" cap="flat" cmpd="sng">
            <a:solidFill>
              <a:srgbClr val="FDC3AD"/>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75" name="Google Shape;275;p11"/>
          <p:cNvSpPr/>
          <p:nvPr/>
        </p:nvSpPr>
        <p:spPr>
          <a:xfrm>
            <a:off x="9084564" y="0"/>
            <a:ext cx="58419" cy="6858000"/>
          </a:xfrm>
          <a:custGeom>
            <a:avLst/>
            <a:gdLst/>
            <a:ahLst/>
            <a:cxnLst/>
            <a:rect l="l" t="t" r="r" b="b"/>
            <a:pathLst>
              <a:path w="58420" h="6858000" extrusionOk="0">
                <a:moveTo>
                  <a:pt x="11557" y="0"/>
                </a:moveTo>
                <a:lnTo>
                  <a:pt x="0" y="0"/>
                </a:lnTo>
                <a:lnTo>
                  <a:pt x="0" y="6858000"/>
                </a:lnTo>
                <a:lnTo>
                  <a:pt x="11557" y="6858000"/>
                </a:lnTo>
                <a:lnTo>
                  <a:pt x="11557" y="0"/>
                </a:lnTo>
                <a:close/>
              </a:path>
              <a:path w="58420" h="6858000" extrusionOk="0">
                <a:moveTo>
                  <a:pt x="57912" y="0"/>
                </a:moveTo>
                <a:lnTo>
                  <a:pt x="23114" y="0"/>
                </a:lnTo>
                <a:lnTo>
                  <a:pt x="23114" y="6858000"/>
                </a:lnTo>
                <a:lnTo>
                  <a:pt x="57912" y="6858000"/>
                </a:lnTo>
                <a:lnTo>
                  <a:pt x="57912" y="0"/>
                </a:lnTo>
                <a:close/>
              </a:path>
            </a:pathLst>
          </a:custGeom>
          <a:solidFill>
            <a:srgbClr val="FDC3A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76" name="Google Shape;276;p11"/>
          <p:cNvSpPr txBox="1"/>
          <p:nvPr/>
        </p:nvSpPr>
        <p:spPr>
          <a:xfrm rot="-5400000">
            <a:off x="1736811" y="1906471"/>
            <a:ext cx="1459230" cy="218008"/>
          </a:xfrm>
          <a:prstGeom prst="rect">
            <a:avLst/>
          </a:prstGeom>
          <a:noFill/>
          <a:ln>
            <a:noFill/>
          </a:ln>
        </p:spPr>
        <p:txBody>
          <a:bodyPr spcFirstLastPara="1" wrap="square" lIns="0" tIns="36825" rIns="0" bIns="0" anchor="t" anchorCtr="0">
            <a:spAutoFit/>
          </a:bodyPr>
          <a:lstStyle/>
          <a:p>
            <a:pPr marL="12700" marR="5080" lvl="0" indent="17780" algn="ctr" rtl="0">
              <a:lnSpc>
                <a:spcPct val="96111"/>
              </a:lnSpc>
              <a:spcBef>
                <a:spcPts val="0"/>
              </a:spcBef>
              <a:spcAft>
                <a:spcPts val="0"/>
              </a:spcAft>
              <a:buNone/>
            </a:pPr>
            <a:r>
              <a:rPr lang="en-US" sz="1800" b="1">
                <a:solidFill>
                  <a:srgbClr val="FFFFFF"/>
                </a:solidFill>
                <a:latin typeface="Times New Roman"/>
                <a:ea typeface="Times New Roman"/>
                <a:cs typeface="Times New Roman"/>
                <a:sym typeface="Times New Roman"/>
              </a:rPr>
              <a:t>Gel Doc</a:t>
            </a:r>
            <a:endParaRPr sz="1800">
              <a:latin typeface="Times New Roman"/>
              <a:ea typeface="Times New Roman"/>
              <a:cs typeface="Times New Roman"/>
              <a:sym typeface="Times New Roman"/>
            </a:endParaRPr>
          </a:p>
        </p:txBody>
      </p:sp>
      <p:sp>
        <p:nvSpPr>
          <p:cNvPr id="277" name="Google Shape;277;p11"/>
          <p:cNvSpPr txBox="1"/>
          <p:nvPr/>
        </p:nvSpPr>
        <p:spPr>
          <a:xfrm rot="-5400000">
            <a:off x="1210038" y="5076451"/>
            <a:ext cx="2571768" cy="276999"/>
          </a:xfrm>
          <a:prstGeom prst="rect">
            <a:avLst/>
          </a:prstGeom>
          <a:noFill/>
          <a:ln>
            <a:noFill/>
          </a:ln>
        </p:spPr>
        <p:txBody>
          <a:bodyPr spcFirstLastPara="1" wrap="square" lIns="0" tIns="8875" rIns="0" bIns="0" anchor="t" anchorCtr="0">
            <a:spAutoFit/>
          </a:bodyPr>
          <a:lstStyle/>
          <a:p>
            <a:pPr marL="12700" lvl="0" indent="0" algn="ctr" rtl="0">
              <a:lnSpc>
                <a:spcPct val="100000"/>
              </a:lnSpc>
              <a:spcBef>
                <a:spcPts val="0"/>
              </a:spcBef>
              <a:spcAft>
                <a:spcPts val="0"/>
              </a:spcAft>
              <a:buNone/>
            </a:pPr>
            <a:r>
              <a:rPr lang="en-US" sz="1800" b="1">
                <a:solidFill>
                  <a:srgbClr val="FFFFFF"/>
                </a:solidFill>
                <a:latin typeface="Times New Roman"/>
                <a:ea typeface="Times New Roman"/>
                <a:cs typeface="Times New Roman"/>
                <a:sym typeface="Times New Roman"/>
              </a:rPr>
              <a:t>BOD Incubator </a:t>
            </a:r>
            <a:endParaRPr sz="1800">
              <a:latin typeface="Times New Roman"/>
              <a:ea typeface="Times New Roman"/>
              <a:cs typeface="Times New Roman"/>
              <a:sym typeface="Times New Roman"/>
            </a:endParaRPr>
          </a:p>
        </p:txBody>
      </p:sp>
      <p:sp>
        <p:nvSpPr>
          <p:cNvPr id="278" name="Google Shape;278;p11"/>
          <p:cNvSpPr txBox="1"/>
          <p:nvPr/>
        </p:nvSpPr>
        <p:spPr>
          <a:xfrm rot="-5400000">
            <a:off x="4640846" y="1746965"/>
            <a:ext cx="2321560" cy="307777"/>
          </a:xfrm>
          <a:prstGeom prst="rect">
            <a:avLst/>
          </a:prstGeom>
          <a:noFill/>
          <a:ln>
            <a:noFill/>
          </a:ln>
        </p:spPr>
        <p:txBody>
          <a:bodyPr spcFirstLastPara="1" wrap="square" lIns="0" tIns="9525" rIns="0" bIns="0" anchor="t" anchorCtr="0">
            <a:spAutoFit/>
          </a:bodyPr>
          <a:lstStyle/>
          <a:p>
            <a:pPr marL="12700" lvl="0" indent="0" algn="l" rtl="0">
              <a:lnSpc>
                <a:spcPct val="100000"/>
              </a:lnSpc>
              <a:spcBef>
                <a:spcPts val="0"/>
              </a:spcBef>
              <a:spcAft>
                <a:spcPts val="0"/>
              </a:spcAft>
              <a:buNone/>
            </a:pPr>
            <a:r>
              <a:rPr lang="en-US" sz="1800" b="1">
                <a:solidFill>
                  <a:srgbClr val="FFFFFF"/>
                </a:solidFill>
                <a:latin typeface="Cambria"/>
                <a:ea typeface="Cambria"/>
                <a:cs typeface="Cambria"/>
                <a:sym typeface="Cambria"/>
              </a:rPr>
              <a:t>Minicentrifuge</a:t>
            </a:r>
            <a:endParaRPr sz="2000">
              <a:latin typeface="Cambria"/>
              <a:ea typeface="Cambria"/>
              <a:cs typeface="Cambria"/>
              <a:sym typeface="Cambria"/>
            </a:endParaRPr>
          </a:p>
        </p:txBody>
      </p:sp>
      <p:sp>
        <p:nvSpPr>
          <p:cNvPr id="279" name="Google Shape;279;p11"/>
          <p:cNvSpPr txBox="1"/>
          <p:nvPr/>
        </p:nvSpPr>
        <p:spPr>
          <a:xfrm rot="-5400000">
            <a:off x="5382512" y="4909754"/>
            <a:ext cx="905510" cy="300355"/>
          </a:xfrm>
          <a:prstGeom prst="rect">
            <a:avLst/>
          </a:prstGeom>
          <a:noFill/>
          <a:ln>
            <a:noFill/>
          </a:ln>
        </p:spPr>
        <p:txBody>
          <a:bodyPr spcFirstLastPara="1" wrap="square" lIns="0" tIns="9525" rIns="0" bIns="0" anchor="t" anchorCtr="0">
            <a:spAutoFit/>
          </a:bodyPr>
          <a:lstStyle/>
          <a:p>
            <a:pPr marL="12700" lvl="0" indent="0" algn="l" rtl="0">
              <a:lnSpc>
                <a:spcPct val="100000"/>
              </a:lnSpc>
              <a:spcBef>
                <a:spcPts val="0"/>
              </a:spcBef>
              <a:spcAft>
                <a:spcPts val="0"/>
              </a:spcAft>
              <a:buNone/>
            </a:pPr>
            <a:r>
              <a:rPr lang="en-US" sz="1800" b="1">
                <a:solidFill>
                  <a:srgbClr val="FFFFFF"/>
                </a:solidFill>
                <a:latin typeface="Cambria"/>
                <a:ea typeface="Cambria"/>
                <a:cs typeface="Cambria"/>
                <a:sym typeface="Cambria"/>
              </a:rPr>
              <a:t>HPTLC</a:t>
            </a:r>
            <a:endParaRPr sz="1800">
              <a:latin typeface="Cambria"/>
              <a:ea typeface="Cambria"/>
              <a:cs typeface="Cambria"/>
              <a:sym typeface="Cambria"/>
            </a:endParaRPr>
          </a:p>
        </p:txBody>
      </p:sp>
      <p:sp>
        <p:nvSpPr>
          <p:cNvPr id="280" name="Google Shape;280;p11"/>
          <p:cNvSpPr txBox="1"/>
          <p:nvPr/>
        </p:nvSpPr>
        <p:spPr>
          <a:xfrm>
            <a:off x="1514983" y="5064633"/>
            <a:ext cx="229870" cy="239395"/>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1400" b="1">
                <a:solidFill>
                  <a:srgbClr val="FFFFFF"/>
                </a:solidFill>
                <a:latin typeface="Cambria"/>
                <a:ea typeface="Cambria"/>
                <a:cs typeface="Cambria"/>
                <a:sym typeface="Cambria"/>
              </a:rPr>
              <a:t>12</a:t>
            </a:r>
            <a:endParaRPr sz="1400">
              <a:latin typeface="Cambria"/>
              <a:ea typeface="Cambria"/>
              <a:cs typeface="Cambria"/>
              <a:sym typeface="Cambria"/>
            </a:endParaRPr>
          </a:p>
        </p:txBody>
      </p:sp>
      <p:pic>
        <p:nvPicPr>
          <p:cNvPr id="281" name="Google Shape;281;p11"/>
          <p:cNvPicPr preferRelativeResize="0"/>
          <p:nvPr/>
        </p:nvPicPr>
        <p:blipFill rotWithShape="1">
          <a:blip r:embed="rId3">
            <a:alphaModFix/>
          </a:blip>
          <a:srcRect/>
          <a:stretch/>
        </p:blipFill>
        <p:spPr>
          <a:xfrm>
            <a:off x="3714744" y="0"/>
            <a:ext cx="2571768" cy="2643182"/>
          </a:xfrm>
          <a:prstGeom prst="rect">
            <a:avLst/>
          </a:prstGeom>
          <a:noFill/>
          <a:ln>
            <a:noFill/>
          </a:ln>
        </p:spPr>
      </p:pic>
      <p:pic>
        <p:nvPicPr>
          <p:cNvPr id="282" name="Google Shape;282;p11"/>
          <p:cNvPicPr preferRelativeResize="0"/>
          <p:nvPr/>
        </p:nvPicPr>
        <p:blipFill rotWithShape="1">
          <a:blip r:embed="rId4">
            <a:alphaModFix/>
          </a:blip>
          <a:srcRect/>
          <a:stretch/>
        </p:blipFill>
        <p:spPr>
          <a:xfrm>
            <a:off x="1428728" y="0"/>
            <a:ext cx="2286016" cy="2643158"/>
          </a:xfrm>
          <a:prstGeom prst="rect">
            <a:avLst/>
          </a:prstGeom>
          <a:noFill/>
          <a:ln>
            <a:noFill/>
          </a:ln>
        </p:spPr>
      </p:pic>
      <p:sp>
        <p:nvSpPr>
          <p:cNvPr id="285" name="Google Shape;285;p11"/>
          <p:cNvSpPr/>
          <p:nvPr/>
        </p:nvSpPr>
        <p:spPr>
          <a:xfrm>
            <a:off x="3000364" y="2714620"/>
            <a:ext cx="3714776" cy="428628"/>
          </a:xfrm>
          <a:prstGeom prst="roundRect">
            <a:avLst>
              <a:gd name="adj" fmla="val 16667"/>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sz="1800" b="1">
                <a:solidFill>
                  <a:schemeClr val="dk1"/>
                </a:solidFill>
                <a:latin typeface="Times New Roman"/>
                <a:ea typeface="Times New Roman"/>
                <a:cs typeface="Times New Roman"/>
                <a:sym typeface="Times New Roman"/>
              </a:rPr>
              <a:t>Centrifuges </a:t>
            </a:r>
            <a:endParaRPr/>
          </a:p>
        </p:txBody>
      </p:sp>
      <p:sp>
        <p:nvSpPr>
          <p:cNvPr id="286" name="Google Shape;286;p11"/>
          <p:cNvSpPr/>
          <p:nvPr/>
        </p:nvSpPr>
        <p:spPr>
          <a:xfrm>
            <a:off x="1785918" y="6286520"/>
            <a:ext cx="2928958" cy="428628"/>
          </a:xfrm>
          <a:prstGeom prst="roundRect">
            <a:avLst>
              <a:gd name="adj" fmla="val 16667"/>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sz="1800" b="1">
                <a:solidFill>
                  <a:schemeClr val="dk1"/>
                </a:solidFill>
                <a:latin typeface="Times New Roman"/>
                <a:ea typeface="Times New Roman"/>
                <a:cs typeface="Times New Roman"/>
                <a:sym typeface="Times New Roman"/>
              </a:rPr>
              <a:t> Mini Centrifuges </a:t>
            </a:r>
            <a:endParaRPr/>
          </a:p>
        </p:txBody>
      </p:sp>
      <p:pic>
        <p:nvPicPr>
          <p:cNvPr id="287" name="Google Shape;287;p11"/>
          <p:cNvPicPr preferRelativeResize="0"/>
          <p:nvPr/>
        </p:nvPicPr>
        <p:blipFill rotWithShape="1">
          <a:blip r:embed="rId5">
            <a:alphaModFix/>
          </a:blip>
          <a:srcRect/>
          <a:stretch/>
        </p:blipFill>
        <p:spPr>
          <a:xfrm>
            <a:off x="6286512" y="0"/>
            <a:ext cx="2031223" cy="2643182"/>
          </a:xfrm>
          <a:prstGeom prst="rect">
            <a:avLst/>
          </a:prstGeom>
          <a:noFill/>
          <a:ln>
            <a:noFill/>
          </a:ln>
        </p:spPr>
      </p:pic>
      <p:pic>
        <p:nvPicPr>
          <p:cNvPr id="288" name="Google Shape;288;p11" descr="C:\Users\rrizw\OneDrive\Documents\1714729706416.jpg"/>
          <p:cNvPicPr preferRelativeResize="0"/>
          <p:nvPr/>
        </p:nvPicPr>
        <p:blipFill rotWithShape="1">
          <a:blip r:embed="rId6">
            <a:alphaModFix/>
          </a:blip>
          <a:srcRect/>
          <a:stretch/>
        </p:blipFill>
        <p:spPr>
          <a:xfrm>
            <a:off x="1428728" y="3286124"/>
            <a:ext cx="3500462" cy="2786082"/>
          </a:xfrm>
          <a:prstGeom prst="rect">
            <a:avLst/>
          </a:prstGeom>
          <a:noFill/>
          <a:ln>
            <a:noFill/>
          </a:ln>
        </p:spPr>
      </p:pic>
      <p:pic>
        <p:nvPicPr>
          <p:cNvPr id="289" name="Google Shape;289;p11" descr="C:\Users\rrizw\OneDrive\Documents\1714731831207.jpg"/>
          <p:cNvPicPr preferRelativeResize="0"/>
          <p:nvPr/>
        </p:nvPicPr>
        <p:blipFill rotWithShape="1">
          <a:blip r:embed="rId7">
            <a:alphaModFix/>
          </a:blip>
          <a:srcRect/>
          <a:stretch/>
        </p:blipFill>
        <p:spPr>
          <a:xfrm>
            <a:off x="4929190" y="3286124"/>
            <a:ext cx="3388545" cy="2786082"/>
          </a:xfrm>
          <a:prstGeom prst="rect">
            <a:avLst/>
          </a:prstGeom>
          <a:noFill/>
          <a:ln>
            <a:noFill/>
          </a:ln>
        </p:spPr>
      </p:pic>
      <p:sp>
        <p:nvSpPr>
          <p:cNvPr id="290" name="Google Shape;290;p11"/>
          <p:cNvSpPr/>
          <p:nvPr/>
        </p:nvSpPr>
        <p:spPr>
          <a:xfrm>
            <a:off x="5286380" y="6215082"/>
            <a:ext cx="2928958" cy="428628"/>
          </a:xfrm>
          <a:prstGeom prst="roundRect">
            <a:avLst>
              <a:gd name="adj" fmla="val 16667"/>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sz="1800" b="1">
                <a:solidFill>
                  <a:schemeClr val="dk1"/>
                </a:solidFill>
                <a:latin typeface="Times New Roman"/>
                <a:ea typeface="Times New Roman"/>
                <a:cs typeface="Times New Roman"/>
                <a:sym typeface="Times New Roman"/>
              </a:rPr>
              <a:t> Homogenizer</a:t>
            </a:r>
            <a:endParaRPr/>
          </a:p>
        </p:txBody>
      </p:sp>
      <p:sp>
        <p:nvSpPr>
          <p:cNvPr id="31" name="Google Shape;251;p10"/>
          <p:cNvSpPr/>
          <p:nvPr/>
        </p:nvSpPr>
        <p:spPr>
          <a:xfrm>
            <a:off x="8358186" y="203273"/>
            <a:ext cx="785814" cy="5878038"/>
          </a:xfrm>
          <a:custGeom>
            <a:avLst/>
            <a:gdLst/>
            <a:ahLst/>
            <a:cxnLst/>
            <a:rect l="l" t="t" r="r" b="b"/>
            <a:pathLst>
              <a:path w="571500" h="5215255" extrusionOk="0">
                <a:moveTo>
                  <a:pt x="476250" y="5215128"/>
                </a:moveTo>
                <a:lnTo>
                  <a:pt x="513314" y="5207638"/>
                </a:lnTo>
                <a:lnTo>
                  <a:pt x="543591" y="5187219"/>
                </a:lnTo>
                <a:lnTo>
                  <a:pt x="564010" y="5156942"/>
                </a:lnTo>
                <a:lnTo>
                  <a:pt x="571500" y="5119878"/>
                </a:lnTo>
                <a:lnTo>
                  <a:pt x="571500" y="95250"/>
                </a:lnTo>
                <a:lnTo>
                  <a:pt x="564010" y="58185"/>
                </a:lnTo>
                <a:lnTo>
                  <a:pt x="543591" y="27908"/>
                </a:lnTo>
                <a:lnTo>
                  <a:pt x="513314" y="7489"/>
                </a:lnTo>
                <a:lnTo>
                  <a:pt x="476250" y="0"/>
                </a:lnTo>
                <a:lnTo>
                  <a:pt x="95250" y="0"/>
                </a:lnTo>
                <a:lnTo>
                  <a:pt x="58185" y="7489"/>
                </a:lnTo>
                <a:lnTo>
                  <a:pt x="27908" y="27908"/>
                </a:lnTo>
                <a:lnTo>
                  <a:pt x="7489" y="58185"/>
                </a:lnTo>
                <a:lnTo>
                  <a:pt x="0" y="95250"/>
                </a:lnTo>
                <a:lnTo>
                  <a:pt x="0" y="5119878"/>
                </a:lnTo>
                <a:lnTo>
                  <a:pt x="7489" y="5156942"/>
                </a:lnTo>
                <a:lnTo>
                  <a:pt x="27908" y="5187219"/>
                </a:lnTo>
                <a:lnTo>
                  <a:pt x="58185" y="5207638"/>
                </a:lnTo>
                <a:lnTo>
                  <a:pt x="95250" y="5215128"/>
                </a:lnTo>
                <a:lnTo>
                  <a:pt x="476250" y="5215128"/>
                </a:lnTo>
                <a:close/>
              </a:path>
            </a:pathLst>
          </a:custGeom>
          <a:solidFill>
            <a:srgbClr val="FFC000"/>
          </a:solid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33" name="Google Shape;252;p10"/>
          <p:cNvSpPr/>
          <p:nvPr/>
        </p:nvSpPr>
        <p:spPr>
          <a:xfrm rot="5400000">
            <a:off x="6536117" y="2651102"/>
            <a:ext cx="4572000" cy="643766"/>
          </a:xfrm>
          <a:prstGeom prst="rect">
            <a:avLst/>
          </a:prstGeom>
          <a:noFill/>
          <a:ln>
            <a:noFill/>
          </a:ln>
        </p:spPr>
        <p:txBody>
          <a:bodyPr spcFirstLastPara="1" wrap="square" lIns="91425" tIns="45700" rIns="91425" bIns="45700" anchor="t" anchorCtr="0">
            <a:spAutoFit/>
          </a:bodyPr>
          <a:lstStyle/>
          <a:p>
            <a:pPr marL="0" lvl="0" indent="0" algn="ctr" rtl="0">
              <a:lnSpc>
                <a:spcPct val="113333"/>
              </a:lnSpc>
              <a:spcBef>
                <a:spcPts val="0"/>
              </a:spcBef>
              <a:spcAft>
                <a:spcPts val="0"/>
              </a:spcAft>
              <a:buNone/>
            </a:pPr>
            <a:r>
              <a:rPr lang="en-US" sz="1800" b="1" dirty="0">
                <a:latin typeface="Cambria"/>
                <a:ea typeface="Cambria"/>
                <a:cs typeface="Cambria"/>
                <a:sym typeface="Cambria"/>
              </a:rPr>
              <a:t>PLACEMENT	BROCHURE</a:t>
            </a:r>
            <a:endParaRPr sz="1800">
              <a:latin typeface="Cambria"/>
              <a:ea typeface="Cambria"/>
              <a:cs typeface="Cambria"/>
              <a:sym typeface="Cambria"/>
            </a:endParaRPr>
          </a:p>
          <a:p>
            <a:pPr marL="1270" lvl="0" indent="0" algn="ctr" rtl="0">
              <a:lnSpc>
                <a:spcPct val="114000"/>
              </a:lnSpc>
              <a:spcBef>
                <a:spcPts val="0"/>
              </a:spcBef>
              <a:spcAft>
                <a:spcPts val="0"/>
              </a:spcAft>
              <a:buNone/>
            </a:pPr>
            <a:r>
              <a:rPr lang="en-US" sz="2000" b="1" dirty="0">
                <a:latin typeface="Cambria"/>
                <a:ea typeface="Cambria"/>
                <a:cs typeface="Cambria"/>
                <a:sym typeface="Cambria"/>
              </a:rPr>
              <a:t>2024</a:t>
            </a:r>
            <a:endParaRPr sz="1800"/>
          </a:p>
        </p:txBody>
      </p:sp>
      <p:sp>
        <p:nvSpPr>
          <p:cNvPr id="35" name="TextBox 34"/>
          <p:cNvSpPr txBox="1"/>
          <p:nvPr/>
        </p:nvSpPr>
        <p:spPr>
          <a:xfrm>
            <a:off x="8619066" y="6366934"/>
            <a:ext cx="383438" cy="307777"/>
          </a:xfrm>
          <a:prstGeom prst="rect">
            <a:avLst/>
          </a:prstGeom>
          <a:noFill/>
        </p:spPr>
        <p:txBody>
          <a:bodyPr wrap="none" rtlCol="0">
            <a:spAutoFit/>
          </a:bodyPr>
          <a:lstStyle/>
          <a:p>
            <a:r>
              <a:rPr lang="en-US" dirty="0" smtClean="0"/>
              <a:t>10</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5" name="Google Shape;295;p12"/>
          <p:cNvPicPr preferRelativeResize="0"/>
          <p:nvPr/>
        </p:nvPicPr>
        <p:blipFill rotWithShape="1">
          <a:blip r:embed="rId3">
            <a:alphaModFix/>
          </a:blip>
          <a:srcRect/>
          <a:stretch/>
        </p:blipFill>
        <p:spPr>
          <a:xfrm>
            <a:off x="428596" y="285728"/>
            <a:ext cx="3429024" cy="2714644"/>
          </a:xfrm>
          <a:prstGeom prst="rect">
            <a:avLst/>
          </a:prstGeom>
          <a:noFill/>
          <a:ln>
            <a:noFill/>
          </a:ln>
        </p:spPr>
      </p:pic>
      <p:pic>
        <p:nvPicPr>
          <p:cNvPr id="296" name="Google Shape;296;p12"/>
          <p:cNvPicPr preferRelativeResize="0"/>
          <p:nvPr/>
        </p:nvPicPr>
        <p:blipFill rotWithShape="1">
          <a:blip r:embed="rId4">
            <a:alphaModFix/>
          </a:blip>
          <a:srcRect/>
          <a:stretch/>
        </p:blipFill>
        <p:spPr>
          <a:xfrm>
            <a:off x="3857620" y="285728"/>
            <a:ext cx="2857520" cy="2714644"/>
          </a:xfrm>
          <a:prstGeom prst="rect">
            <a:avLst/>
          </a:prstGeom>
          <a:noFill/>
          <a:ln>
            <a:noFill/>
          </a:ln>
        </p:spPr>
      </p:pic>
      <p:pic>
        <p:nvPicPr>
          <p:cNvPr id="297" name="Google Shape;297;p12" descr="C:\Users\rrizw\OneDrive\Documents\1714730322400.jpg"/>
          <p:cNvPicPr preferRelativeResize="0"/>
          <p:nvPr/>
        </p:nvPicPr>
        <p:blipFill rotWithShape="1">
          <a:blip r:embed="rId5">
            <a:alphaModFix/>
          </a:blip>
          <a:srcRect/>
          <a:stretch/>
        </p:blipFill>
        <p:spPr>
          <a:xfrm>
            <a:off x="428595" y="3789802"/>
            <a:ext cx="3262055" cy="2139528"/>
          </a:xfrm>
          <a:prstGeom prst="rect">
            <a:avLst/>
          </a:prstGeom>
          <a:noFill/>
          <a:ln>
            <a:noFill/>
          </a:ln>
        </p:spPr>
      </p:pic>
      <p:sp>
        <p:nvSpPr>
          <p:cNvPr id="298" name="Google Shape;298;p12"/>
          <p:cNvSpPr/>
          <p:nvPr/>
        </p:nvSpPr>
        <p:spPr>
          <a:xfrm>
            <a:off x="2357422" y="3071810"/>
            <a:ext cx="3929090" cy="428628"/>
          </a:xfrm>
          <a:prstGeom prst="roundRect">
            <a:avLst>
              <a:gd name="adj" fmla="val 16667"/>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sz="1800" b="1">
                <a:solidFill>
                  <a:schemeClr val="dk1"/>
                </a:solidFill>
                <a:latin typeface="Times New Roman"/>
                <a:ea typeface="Times New Roman"/>
                <a:cs typeface="Times New Roman"/>
                <a:sym typeface="Times New Roman"/>
              </a:rPr>
              <a:t>Incubators </a:t>
            </a:r>
            <a:endParaRPr/>
          </a:p>
        </p:txBody>
      </p:sp>
      <p:sp>
        <p:nvSpPr>
          <p:cNvPr id="299" name="Google Shape;299;p12"/>
          <p:cNvSpPr/>
          <p:nvPr/>
        </p:nvSpPr>
        <p:spPr>
          <a:xfrm>
            <a:off x="786816" y="6061189"/>
            <a:ext cx="2857520" cy="338554"/>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n-US" sz="1600" b="1" dirty="0">
                <a:latin typeface="Times New Roman"/>
                <a:ea typeface="Times New Roman"/>
                <a:cs typeface="Times New Roman"/>
                <a:sym typeface="Times New Roman"/>
              </a:rPr>
              <a:t>SDS Assembly large and small</a:t>
            </a:r>
            <a:endParaRPr sz="1600">
              <a:latin typeface="Times New Roman"/>
              <a:ea typeface="Times New Roman"/>
              <a:cs typeface="Times New Roman"/>
              <a:sym typeface="Times New Roman"/>
            </a:endParaRPr>
          </a:p>
        </p:txBody>
      </p:sp>
      <p:pic>
        <p:nvPicPr>
          <p:cNvPr id="300" name="Google Shape;300;p12" descr="C:\Users\rrizw\OneDrive\Documents\1714731350002.jpg"/>
          <p:cNvPicPr preferRelativeResize="0"/>
          <p:nvPr/>
        </p:nvPicPr>
        <p:blipFill rotWithShape="1">
          <a:blip r:embed="rId6">
            <a:alphaModFix/>
          </a:blip>
          <a:srcRect/>
          <a:stretch/>
        </p:blipFill>
        <p:spPr>
          <a:xfrm>
            <a:off x="6643702" y="285728"/>
            <a:ext cx="1714512" cy="2714644"/>
          </a:xfrm>
          <a:prstGeom prst="rect">
            <a:avLst/>
          </a:prstGeom>
          <a:noFill/>
          <a:ln>
            <a:noFill/>
          </a:ln>
        </p:spPr>
      </p:pic>
      <p:pic>
        <p:nvPicPr>
          <p:cNvPr id="301" name="Google Shape;301;p12" descr="C:\Users\rrizw\OneDrive\Documents\1714731831203.jpg"/>
          <p:cNvPicPr preferRelativeResize="0"/>
          <p:nvPr/>
        </p:nvPicPr>
        <p:blipFill rotWithShape="1">
          <a:blip r:embed="rId7">
            <a:alphaModFix/>
          </a:blip>
          <a:srcRect/>
          <a:stretch/>
        </p:blipFill>
        <p:spPr>
          <a:xfrm>
            <a:off x="4560982" y="3800819"/>
            <a:ext cx="3360145" cy="2095459"/>
          </a:xfrm>
          <a:prstGeom prst="rect">
            <a:avLst/>
          </a:prstGeom>
          <a:noFill/>
          <a:ln>
            <a:noFill/>
          </a:ln>
        </p:spPr>
      </p:pic>
      <p:sp>
        <p:nvSpPr>
          <p:cNvPr id="302" name="Google Shape;302;p12"/>
          <p:cNvSpPr/>
          <p:nvPr/>
        </p:nvSpPr>
        <p:spPr>
          <a:xfrm>
            <a:off x="4812467" y="6028139"/>
            <a:ext cx="2857520" cy="338554"/>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n-US" sz="1600" b="1" dirty="0">
                <a:latin typeface="Times New Roman"/>
                <a:ea typeface="Times New Roman"/>
                <a:cs typeface="Times New Roman"/>
                <a:sym typeface="Times New Roman"/>
              </a:rPr>
              <a:t>Magnetic stirrer</a:t>
            </a:r>
            <a:endParaRPr sz="1600" b="1">
              <a:latin typeface="Times New Roman"/>
              <a:ea typeface="Times New Roman"/>
              <a:cs typeface="Times New Roman"/>
              <a:sym typeface="Times New Roman"/>
            </a:endParaRPr>
          </a:p>
        </p:txBody>
      </p:sp>
      <p:sp>
        <p:nvSpPr>
          <p:cNvPr id="14" name="Google Shape;251;p10"/>
          <p:cNvSpPr/>
          <p:nvPr/>
        </p:nvSpPr>
        <p:spPr>
          <a:xfrm>
            <a:off x="8358186" y="302424"/>
            <a:ext cx="785814" cy="5778886"/>
          </a:xfrm>
          <a:custGeom>
            <a:avLst/>
            <a:gdLst/>
            <a:ahLst/>
            <a:cxnLst/>
            <a:rect l="l" t="t" r="r" b="b"/>
            <a:pathLst>
              <a:path w="571500" h="5215255" extrusionOk="0">
                <a:moveTo>
                  <a:pt x="476250" y="5215128"/>
                </a:moveTo>
                <a:lnTo>
                  <a:pt x="513314" y="5207638"/>
                </a:lnTo>
                <a:lnTo>
                  <a:pt x="543591" y="5187219"/>
                </a:lnTo>
                <a:lnTo>
                  <a:pt x="564010" y="5156942"/>
                </a:lnTo>
                <a:lnTo>
                  <a:pt x="571500" y="5119878"/>
                </a:lnTo>
                <a:lnTo>
                  <a:pt x="571500" y="95250"/>
                </a:lnTo>
                <a:lnTo>
                  <a:pt x="564010" y="58185"/>
                </a:lnTo>
                <a:lnTo>
                  <a:pt x="543591" y="27908"/>
                </a:lnTo>
                <a:lnTo>
                  <a:pt x="513314" y="7489"/>
                </a:lnTo>
                <a:lnTo>
                  <a:pt x="476250" y="0"/>
                </a:lnTo>
                <a:lnTo>
                  <a:pt x="95250" y="0"/>
                </a:lnTo>
                <a:lnTo>
                  <a:pt x="58185" y="7489"/>
                </a:lnTo>
                <a:lnTo>
                  <a:pt x="27908" y="27908"/>
                </a:lnTo>
                <a:lnTo>
                  <a:pt x="7489" y="58185"/>
                </a:lnTo>
                <a:lnTo>
                  <a:pt x="0" y="95250"/>
                </a:lnTo>
                <a:lnTo>
                  <a:pt x="0" y="5119878"/>
                </a:lnTo>
                <a:lnTo>
                  <a:pt x="7489" y="5156942"/>
                </a:lnTo>
                <a:lnTo>
                  <a:pt x="27908" y="5187219"/>
                </a:lnTo>
                <a:lnTo>
                  <a:pt x="58185" y="5207638"/>
                </a:lnTo>
                <a:lnTo>
                  <a:pt x="95250" y="5215128"/>
                </a:lnTo>
                <a:lnTo>
                  <a:pt x="476250" y="5215128"/>
                </a:lnTo>
                <a:close/>
              </a:path>
            </a:pathLst>
          </a:custGeom>
          <a:solidFill>
            <a:srgbClr val="FFC000"/>
          </a:solid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5" name="Google Shape;252;p10"/>
          <p:cNvSpPr/>
          <p:nvPr/>
        </p:nvSpPr>
        <p:spPr>
          <a:xfrm rot="5400000">
            <a:off x="6536117" y="2573985"/>
            <a:ext cx="4572000" cy="643766"/>
          </a:xfrm>
          <a:prstGeom prst="rect">
            <a:avLst/>
          </a:prstGeom>
          <a:noFill/>
          <a:ln>
            <a:noFill/>
          </a:ln>
        </p:spPr>
        <p:txBody>
          <a:bodyPr spcFirstLastPara="1" wrap="square" lIns="91425" tIns="45700" rIns="91425" bIns="45700" anchor="t" anchorCtr="0">
            <a:spAutoFit/>
          </a:bodyPr>
          <a:lstStyle/>
          <a:p>
            <a:pPr marL="0" lvl="0" indent="0" algn="ctr" rtl="0">
              <a:lnSpc>
                <a:spcPct val="113333"/>
              </a:lnSpc>
              <a:spcBef>
                <a:spcPts val="0"/>
              </a:spcBef>
              <a:spcAft>
                <a:spcPts val="0"/>
              </a:spcAft>
              <a:buNone/>
            </a:pPr>
            <a:r>
              <a:rPr lang="en-US" sz="1800" b="1" dirty="0">
                <a:latin typeface="Cambria"/>
                <a:ea typeface="Cambria"/>
                <a:cs typeface="Cambria"/>
                <a:sym typeface="Cambria"/>
              </a:rPr>
              <a:t>PLACEMENT	BROCHURE</a:t>
            </a:r>
            <a:endParaRPr sz="1800">
              <a:latin typeface="Cambria"/>
              <a:ea typeface="Cambria"/>
              <a:cs typeface="Cambria"/>
              <a:sym typeface="Cambria"/>
            </a:endParaRPr>
          </a:p>
          <a:p>
            <a:pPr marL="1270" lvl="0" indent="0" algn="ctr" rtl="0">
              <a:lnSpc>
                <a:spcPct val="114000"/>
              </a:lnSpc>
              <a:spcBef>
                <a:spcPts val="0"/>
              </a:spcBef>
              <a:spcAft>
                <a:spcPts val="0"/>
              </a:spcAft>
              <a:buNone/>
            </a:pPr>
            <a:r>
              <a:rPr lang="en-US" sz="2000" b="1" dirty="0">
                <a:latin typeface="Cambria"/>
                <a:ea typeface="Cambria"/>
                <a:cs typeface="Cambria"/>
                <a:sym typeface="Cambria"/>
              </a:rPr>
              <a:t>2024</a:t>
            </a:r>
            <a:endParaRPr sz="1800"/>
          </a:p>
        </p:txBody>
      </p:sp>
      <p:sp>
        <p:nvSpPr>
          <p:cNvPr id="16" name="TextBox 15"/>
          <p:cNvSpPr txBox="1"/>
          <p:nvPr/>
        </p:nvSpPr>
        <p:spPr>
          <a:xfrm>
            <a:off x="8760562" y="6392333"/>
            <a:ext cx="383438" cy="307777"/>
          </a:xfrm>
          <a:prstGeom prst="rect">
            <a:avLst/>
          </a:prstGeom>
          <a:noFill/>
        </p:spPr>
        <p:txBody>
          <a:bodyPr wrap="none" rtlCol="0">
            <a:spAutoFit/>
          </a:bodyPr>
          <a:lstStyle/>
          <a:p>
            <a:r>
              <a:rPr lang="en-US" dirty="0" smtClean="0"/>
              <a:t>11</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5" name="Google Shape;315;p13"/>
          <p:cNvSpPr txBox="1">
            <a:spLocks noGrp="1"/>
          </p:cNvSpPr>
          <p:nvPr>
            <p:ph type="sldNum" idx="12"/>
          </p:nvPr>
        </p:nvSpPr>
        <p:spPr>
          <a:xfrm>
            <a:off x="6553200" y="6356350"/>
            <a:ext cx="2133600" cy="195546"/>
          </a:xfrm>
          <a:prstGeom prst="rect">
            <a:avLst/>
          </a:prstGeom>
          <a:noFill/>
          <a:ln>
            <a:noFill/>
          </a:ln>
        </p:spPr>
        <p:txBody>
          <a:bodyPr spcFirstLastPara="1" wrap="square" lIns="0" tIns="10775" rIns="0" bIns="0" anchor="ctr" anchorCtr="0">
            <a:spAutoFit/>
          </a:bodyPr>
          <a:lstStyle/>
          <a:p>
            <a:pPr marL="38100" lvl="0" indent="0" algn="r" rtl="0">
              <a:lnSpc>
                <a:spcPct val="100000"/>
              </a:lnSpc>
              <a:spcBef>
                <a:spcPts val="0"/>
              </a:spcBef>
              <a:spcAft>
                <a:spcPts val="0"/>
              </a:spcAft>
              <a:buNone/>
            </a:pPr>
            <a:r>
              <a:rPr lang="en-US" dirty="0" smtClean="0"/>
              <a:t>12</a:t>
            </a:r>
            <a:endParaRPr/>
          </a:p>
        </p:txBody>
      </p:sp>
      <p:pic>
        <p:nvPicPr>
          <p:cNvPr id="316" name="Google Shape;316;p13"/>
          <p:cNvPicPr preferRelativeResize="0"/>
          <p:nvPr/>
        </p:nvPicPr>
        <p:blipFill rotWithShape="1">
          <a:blip r:embed="rId3">
            <a:alphaModFix/>
          </a:blip>
          <a:srcRect/>
          <a:stretch/>
        </p:blipFill>
        <p:spPr>
          <a:xfrm>
            <a:off x="142844" y="357166"/>
            <a:ext cx="2571736" cy="2714644"/>
          </a:xfrm>
          <a:prstGeom prst="rect">
            <a:avLst/>
          </a:prstGeom>
          <a:noFill/>
          <a:ln>
            <a:noFill/>
          </a:ln>
        </p:spPr>
      </p:pic>
      <p:pic>
        <p:nvPicPr>
          <p:cNvPr id="317" name="Google Shape;317;p13"/>
          <p:cNvPicPr preferRelativeResize="0"/>
          <p:nvPr/>
        </p:nvPicPr>
        <p:blipFill rotWithShape="1">
          <a:blip r:embed="rId4">
            <a:alphaModFix/>
          </a:blip>
          <a:srcRect/>
          <a:stretch/>
        </p:blipFill>
        <p:spPr>
          <a:xfrm>
            <a:off x="3000364" y="357166"/>
            <a:ext cx="2643206" cy="2786082"/>
          </a:xfrm>
          <a:prstGeom prst="rect">
            <a:avLst/>
          </a:prstGeom>
          <a:noFill/>
          <a:ln>
            <a:noFill/>
          </a:ln>
        </p:spPr>
      </p:pic>
      <p:pic>
        <p:nvPicPr>
          <p:cNvPr id="318" name="Google Shape;318;p13"/>
          <p:cNvPicPr preferRelativeResize="0"/>
          <p:nvPr/>
        </p:nvPicPr>
        <p:blipFill rotWithShape="1">
          <a:blip r:embed="rId5">
            <a:alphaModFix/>
          </a:blip>
          <a:srcRect/>
          <a:stretch/>
        </p:blipFill>
        <p:spPr>
          <a:xfrm>
            <a:off x="214282" y="3500438"/>
            <a:ext cx="2571768" cy="2857520"/>
          </a:xfrm>
          <a:prstGeom prst="rect">
            <a:avLst/>
          </a:prstGeom>
          <a:noFill/>
          <a:ln>
            <a:noFill/>
          </a:ln>
        </p:spPr>
      </p:pic>
      <p:pic>
        <p:nvPicPr>
          <p:cNvPr id="319" name="Google Shape;319;p13"/>
          <p:cNvPicPr preferRelativeResize="0"/>
          <p:nvPr/>
        </p:nvPicPr>
        <p:blipFill rotWithShape="1">
          <a:blip r:embed="rId6">
            <a:alphaModFix/>
          </a:blip>
          <a:srcRect/>
          <a:stretch/>
        </p:blipFill>
        <p:spPr>
          <a:xfrm>
            <a:off x="2928926" y="3500438"/>
            <a:ext cx="2643206" cy="2857520"/>
          </a:xfrm>
          <a:prstGeom prst="rect">
            <a:avLst/>
          </a:prstGeom>
          <a:noFill/>
          <a:ln>
            <a:noFill/>
          </a:ln>
        </p:spPr>
      </p:pic>
      <p:sp>
        <p:nvSpPr>
          <p:cNvPr id="320" name="Google Shape;320;p13"/>
          <p:cNvSpPr txBox="1"/>
          <p:nvPr/>
        </p:nvSpPr>
        <p:spPr>
          <a:xfrm>
            <a:off x="214282" y="3071810"/>
            <a:ext cx="2786082" cy="338554"/>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n-US" sz="1600" b="1" dirty="0" err="1">
                <a:latin typeface="Times New Roman"/>
                <a:ea typeface="Times New Roman"/>
                <a:cs typeface="Times New Roman"/>
                <a:sym typeface="Times New Roman"/>
              </a:rPr>
              <a:t>Microcosom</a:t>
            </a:r>
            <a:r>
              <a:rPr lang="en-US" sz="1600" b="1" dirty="0">
                <a:latin typeface="Times New Roman"/>
                <a:ea typeface="Times New Roman"/>
                <a:cs typeface="Times New Roman"/>
                <a:sym typeface="Times New Roman"/>
              </a:rPr>
              <a:t> </a:t>
            </a:r>
            <a:r>
              <a:rPr lang="en-US" sz="1600" b="1" dirty="0" err="1" smtClean="0">
                <a:latin typeface="Times New Roman"/>
                <a:ea typeface="Times New Roman"/>
                <a:cs typeface="Times New Roman"/>
                <a:sym typeface="Times New Roman"/>
              </a:rPr>
              <a:t>SetUp</a:t>
            </a:r>
            <a:endParaRPr/>
          </a:p>
        </p:txBody>
      </p:sp>
      <p:sp>
        <p:nvSpPr>
          <p:cNvPr id="321" name="Google Shape;321;p13"/>
          <p:cNvSpPr txBox="1"/>
          <p:nvPr/>
        </p:nvSpPr>
        <p:spPr>
          <a:xfrm>
            <a:off x="0" y="6357958"/>
            <a:ext cx="2786082" cy="338554"/>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n-US" sz="1600" b="1" dirty="0" smtClean="0">
                <a:latin typeface="Times New Roman"/>
                <a:ea typeface="Times New Roman"/>
                <a:cs typeface="Times New Roman"/>
                <a:sym typeface="Times New Roman"/>
              </a:rPr>
              <a:t>Freezer minus 20</a:t>
            </a:r>
            <a:endParaRPr/>
          </a:p>
        </p:txBody>
      </p:sp>
      <p:sp>
        <p:nvSpPr>
          <p:cNvPr id="322" name="Google Shape;322;p13"/>
          <p:cNvSpPr txBox="1"/>
          <p:nvPr/>
        </p:nvSpPr>
        <p:spPr>
          <a:xfrm>
            <a:off x="2928926" y="3143248"/>
            <a:ext cx="2786082" cy="338554"/>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n-US" sz="1600" b="1">
                <a:latin typeface="Times New Roman"/>
                <a:ea typeface="Times New Roman"/>
                <a:cs typeface="Times New Roman"/>
                <a:sym typeface="Times New Roman"/>
              </a:rPr>
              <a:t>ELISA Reader</a:t>
            </a:r>
            <a:endParaRPr/>
          </a:p>
        </p:txBody>
      </p:sp>
      <p:sp>
        <p:nvSpPr>
          <p:cNvPr id="323" name="Google Shape;323;p13"/>
          <p:cNvSpPr txBox="1"/>
          <p:nvPr/>
        </p:nvSpPr>
        <p:spPr>
          <a:xfrm>
            <a:off x="2928926" y="6357958"/>
            <a:ext cx="2786082" cy="338554"/>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n-US" sz="1600" b="1">
                <a:latin typeface="Times New Roman"/>
                <a:ea typeface="Times New Roman"/>
                <a:cs typeface="Times New Roman"/>
                <a:sym typeface="Times New Roman"/>
              </a:rPr>
              <a:t>Gel Rocker</a:t>
            </a:r>
            <a:endParaRPr/>
          </a:p>
        </p:txBody>
      </p:sp>
      <p:sp>
        <p:nvSpPr>
          <p:cNvPr id="324" name="Google Shape;324;p13"/>
          <p:cNvSpPr txBox="1"/>
          <p:nvPr/>
        </p:nvSpPr>
        <p:spPr>
          <a:xfrm>
            <a:off x="5500694" y="6357958"/>
            <a:ext cx="2786082" cy="338554"/>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n-US" sz="1600" b="1">
                <a:latin typeface="Times New Roman"/>
                <a:ea typeface="Times New Roman"/>
                <a:cs typeface="Times New Roman"/>
                <a:sym typeface="Times New Roman"/>
              </a:rPr>
              <a:t>Gel Doc</a:t>
            </a:r>
            <a:endParaRPr/>
          </a:p>
        </p:txBody>
      </p:sp>
      <p:pic>
        <p:nvPicPr>
          <p:cNvPr id="325" name="Google Shape;325;p13"/>
          <p:cNvPicPr preferRelativeResize="0"/>
          <p:nvPr/>
        </p:nvPicPr>
        <p:blipFill rotWithShape="1">
          <a:blip r:embed="rId7">
            <a:alphaModFix/>
          </a:blip>
          <a:srcRect/>
          <a:stretch/>
        </p:blipFill>
        <p:spPr>
          <a:xfrm>
            <a:off x="5715008" y="357166"/>
            <a:ext cx="2571768" cy="2714644"/>
          </a:xfrm>
          <a:prstGeom prst="rect">
            <a:avLst/>
          </a:prstGeom>
          <a:noFill/>
          <a:ln>
            <a:noFill/>
          </a:ln>
        </p:spPr>
      </p:pic>
      <p:sp>
        <p:nvSpPr>
          <p:cNvPr id="326" name="Google Shape;326;p13"/>
          <p:cNvSpPr txBox="1"/>
          <p:nvPr/>
        </p:nvSpPr>
        <p:spPr>
          <a:xfrm>
            <a:off x="6357950" y="3071810"/>
            <a:ext cx="1075936" cy="369332"/>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1800" b="1">
                <a:latin typeface="Times New Roman"/>
                <a:ea typeface="Times New Roman"/>
                <a:cs typeface="Times New Roman"/>
                <a:sym typeface="Times New Roman"/>
              </a:rPr>
              <a:t>Dry bath</a:t>
            </a:r>
            <a:endParaRPr/>
          </a:p>
        </p:txBody>
      </p:sp>
      <p:pic>
        <p:nvPicPr>
          <p:cNvPr id="327" name="Google Shape;327;p13"/>
          <p:cNvPicPr preferRelativeResize="0"/>
          <p:nvPr/>
        </p:nvPicPr>
        <p:blipFill rotWithShape="1">
          <a:blip r:embed="rId8">
            <a:alphaModFix/>
          </a:blip>
          <a:srcRect/>
          <a:stretch/>
        </p:blipFill>
        <p:spPr>
          <a:xfrm>
            <a:off x="5643570" y="3500438"/>
            <a:ext cx="2442183" cy="2786082"/>
          </a:xfrm>
          <a:prstGeom prst="rect">
            <a:avLst/>
          </a:prstGeom>
          <a:noFill/>
          <a:ln>
            <a:noFill/>
          </a:ln>
        </p:spPr>
      </p:pic>
      <p:grpSp>
        <p:nvGrpSpPr>
          <p:cNvPr id="21" name="Google Shape;343;p14"/>
          <p:cNvGrpSpPr/>
          <p:nvPr/>
        </p:nvGrpSpPr>
        <p:grpSpPr>
          <a:xfrm>
            <a:off x="8371168" y="298682"/>
            <a:ext cx="772832" cy="5727545"/>
            <a:chOff x="8145018" y="285749"/>
            <a:chExt cx="571500" cy="5215255"/>
          </a:xfrm>
        </p:grpSpPr>
        <p:sp>
          <p:nvSpPr>
            <p:cNvPr id="22" name="Google Shape;344;p14"/>
            <p:cNvSpPr/>
            <p:nvPr/>
          </p:nvSpPr>
          <p:spPr>
            <a:xfrm>
              <a:off x="8145018" y="285749"/>
              <a:ext cx="571500" cy="5215255"/>
            </a:xfrm>
            <a:custGeom>
              <a:avLst/>
              <a:gdLst/>
              <a:ahLst/>
              <a:cxnLst/>
              <a:rect l="l" t="t" r="r" b="b"/>
              <a:pathLst>
                <a:path w="571500" h="5215255" extrusionOk="0">
                  <a:moveTo>
                    <a:pt x="476250" y="0"/>
                  </a:moveTo>
                  <a:lnTo>
                    <a:pt x="95250" y="0"/>
                  </a:lnTo>
                  <a:lnTo>
                    <a:pt x="58185" y="7489"/>
                  </a:lnTo>
                  <a:lnTo>
                    <a:pt x="27908" y="27908"/>
                  </a:lnTo>
                  <a:lnTo>
                    <a:pt x="7489" y="58185"/>
                  </a:lnTo>
                  <a:lnTo>
                    <a:pt x="0" y="95250"/>
                  </a:lnTo>
                  <a:lnTo>
                    <a:pt x="0" y="5119878"/>
                  </a:lnTo>
                  <a:lnTo>
                    <a:pt x="7489" y="5156942"/>
                  </a:lnTo>
                  <a:lnTo>
                    <a:pt x="27908" y="5187219"/>
                  </a:lnTo>
                  <a:lnTo>
                    <a:pt x="58185" y="5207638"/>
                  </a:lnTo>
                  <a:lnTo>
                    <a:pt x="95250" y="5215128"/>
                  </a:lnTo>
                  <a:lnTo>
                    <a:pt x="476250" y="5215128"/>
                  </a:lnTo>
                  <a:lnTo>
                    <a:pt x="513314" y="5207638"/>
                  </a:lnTo>
                  <a:lnTo>
                    <a:pt x="543591" y="5187219"/>
                  </a:lnTo>
                  <a:lnTo>
                    <a:pt x="564010" y="5156942"/>
                  </a:lnTo>
                  <a:lnTo>
                    <a:pt x="571500" y="5119878"/>
                  </a:lnTo>
                  <a:lnTo>
                    <a:pt x="571500" y="95250"/>
                  </a:lnTo>
                  <a:lnTo>
                    <a:pt x="564010" y="58185"/>
                  </a:lnTo>
                  <a:lnTo>
                    <a:pt x="543591" y="27908"/>
                  </a:lnTo>
                  <a:lnTo>
                    <a:pt x="513314" y="7489"/>
                  </a:lnTo>
                  <a:lnTo>
                    <a:pt x="476250" y="0"/>
                  </a:lnTo>
                  <a:close/>
                </a:path>
              </a:pathLst>
            </a:custGeom>
            <a:solidFill>
              <a:srgbClr val="FFC000"/>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3" name="Google Shape;345;p14"/>
            <p:cNvSpPr/>
            <p:nvPr/>
          </p:nvSpPr>
          <p:spPr>
            <a:xfrm>
              <a:off x="8145018" y="285749"/>
              <a:ext cx="571500" cy="5215255"/>
            </a:xfrm>
            <a:custGeom>
              <a:avLst/>
              <a:gdLst/>
              <a:ahLst/>
              <a:cxnLst/>
              <a:rect l="l" t="t" r="r" b="b"/>
              <a:pathLst>
                <a:path w="571500" h="5215255" extrusionOk="0">
                  <a:moveTo>
                    <a:pt x="476250" y="5215128"/>
                  </a:moveTo>
                  <a:lnTo>
                    <a:pt x="513314" y="5207638"/>
                  </a:lnTo>
                  <a:lnTo>
                    <a:pt x="543591" y="5187219"/>
                  </a:lnTo>
                  <a:lnTo>
                    <a:pt x="564010" y="5156942"/>
                  </a:lnTo>
                  <a:lnTo>
                    <a:pt x="571500" y="5119878"/>
                  </a:lnTo>
                  <a:lnTo>
                    <a:pt x="571500" y="95250"/>
                  </a:lnTo>
                  <a:lnTo>
                    <a:pt x="564010" y="58185"/>
                  </a:lnTo>
                  <a:lnTo>
                    <a:pt x="543591" y="27908"/>
                  </a:lnTo>
                  <a:lnTo>
                    <a:pt x="513314" y="7489"/>
                  </a:lnTo>
                  <a:lnTo>
                    <a:pt x="476250" y="0"/>
                  </a:lnTo>
                  <a:lnTo>
                    <a:pt x="95250" y="0"/>
                  </a:lnTo>
                  <a:lnTo>
                    <a:pt x="58185" y="7489"/>
                  </a:lnTo>
                  <a:lnTo>
                    <a:pt x="27908" y="27908"/>
                  </a:lnTo>
                  <a:lnTo>
                    <a:pt x="7489" y="58185"/>
                  </a:lnTo>
                  <a:lnTo>
                    <a:pt x="0" y="95250"/>
                  </a:lnTo>
                  <a:lnTo>
                    <a:pt x="0" y="5119878"/>
                  </a:lnTo>
                  <a:lnTo>
                    <a:pt x="7489" y="5156942"/>
                  </a:lnTo>
                  <a:lnTo>
                    <a:pt x="27908" y="5187219"/>
                  </a:lnTo>
                  <a:lnTo>
                    <a:pt x="58185" y="5207638"/>
                  </a:lnTo>
                  <a:lnTo>
                    <a:pt x="95250" y="5215128"/>
                  </a:lnTo>
                  <a:lnTo>
                    <a:pt x="476250" y="5215128"/>
                  </a:lnTo>
                  <a:close/>
                </a:path>
              </a:pathLst>
            </a:custGeom>
            <a:solidFill>
              <a:srgbClr val="FFC000"/>
            </a:solid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
        <p:nvSpPr>
          <p:cNvPr id="24" name="Google Shape;362;p14"/>
          <p:cNvSpPr/>
          <p:nvPr/>
        </p:nvSpPr>
        <p:spPr>
          <a:xfrm rot="5400000">
            <a:off x="6781652" y="2634907"/>
            <a:ext cx="3951082" cy="646331"/>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n-US" sz="1800" b="1" dirty="0" smtClean="0">
                <a:latin typeface="Times New Roman"/>
                <a:ea typeface="Times New Roman"/>
                <a:cs typeface="Times New Roman"/>
                <a:sym typeface="Times New Roman"/>
              </a:rPr>
              <a:t>PLACEMENT        </a:t>
            </a:r>
            <a:r>
              <a:rPr lang="en-US" sz="1800" b="1" dirty="0">
                <a:latin typeface="Times New Roman"/>
                <a:ea typeface="Times New Roman"/>
                <a:cs typeface="Times New Roman"/>
                <a:sym typeface="Times New Roman"/>
              </a:rPr>
              <a:t>BROCHURE</a:t>
            </a:r>
            <a:endParaRPr/>
          </a:p>
          <a:p>
            <a:pPr marL="0" lvl="0" indent="0" algn="ctr" rtl="0">
              <a:spcBef>
                <a:spcPts val="0"/>
              </a:spcBef>
              <a:spcAft>
                <a:spcPts val="0"/>
              </a:spcAft>
              <a:buNone/>
            </a:pPr>
            <a:r>
              <a:rPr lang="en-US" sz="1800" b="1" dirty="0">
                <a:latin typeface="Times New Roman"/>
                <a:ea typeface="Times New Roman"/>
                <a:cs typeface="Times New Roman"/>
                <a:sym typeface="Times New Roman"/>
              </a:rPr>
              <a:t>2024 </a:t>
            </a:r>
            <a:endParaRPr sz="18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4"/>
          <p:cNvSpPr txBox="1"/>
          <p:nvPr/>
        </p:nvSpPr>
        <p:spPr>
          <a:xfrm>
            <a:off x="653592" y="2982213"/>
            <a:ext cx="2727325" cy="314960"/>
          </a:xfrm>
          <a:prstGeom prst="rect">
            <a:avLst/>
          </a:prstGeom>
          <a:noFill/>
          <a:ln>
            <a:noFill/>
          </a:ln>
        </p:spPr>
        <p:txBody>
          <a:bodyPr spcFirstLastPara="1" wrap="square" lIns="0" tIns="12050" rIns="0" bIns="0" anchor="t" anchorCtr="0">
            <a:spAutoFit/>
          </a:bodyPr>
          <a:lstStyle/>
          <a:p>
            <a:pPr marL="12700" lvl="0" indent="0" algn="l" rtl="0">
              <a:lnSpc>
                <a:spcPct val="100000"/>
              </a:lnSpc>
              <a:spcBef>
                <a:spcPts val="0"/>
              </a:spcBef>
              <a:spcAft>
                <a:spcPts val="0"/>
              </a:spcAft>
              <a:buNone/>
            </a:pPr>
            <a:r>
              <a:rPr lang="en-US" sz="1900" b="1">
                <a:solidFill>
                  <a:srgbClr val="FFFFFF"/>
                </a:solidFill>
                <a:latin typeface="Cambria"/>
                <a:ea typeface="Cambria"/>
                <a:cs typeface="Cambria"/>
                <a:sym typeface="Cambria"/>
              </a:rPr>
              <a:t>Student’s Organ Bath</a:t>
            </a:r>
            <a:endParaRPr sz="1900">
              <a:latin typeface="Cambria"/>
              <a:ea typeface="Cambria"/>
              <a:cs typeface="Cambria"/>
              <a:sym typeface="Cambria"/>
            </a:endParaRPr>
          </a:p>
        </p:txBody>
      </p:sp>
      <p:grpSp>
        <p:nvGrpSpPr>
          <p:cNvPr id="333" name="Google Shape;333;p14"/>
          <p:cNvGrpSpPr/>
          <p:nvPr/>
        </p:nvGrpSpPr>
        <p:grpSpPr>
          <a:xfrm>
            <a:off x="653870" y="2582715"/>
            <a:ext cx="2478303" cy="406577"/>
            <a:chOff x="4716018" y="2992374"/>
            <a:chExt cx="2929255" cy="480059"/>
          </a:xfrm>
        </p:grpSpPr>
        <p:sp>
          <p:nvSpPr>
            <p:cNvPr id="334" name="Google Shape;334;p14"/>
            <p:cNvSpPr/>
            <p:nvPr/>
          </p:nvSpPr>
          <p:spPr>
            <a:xfrm>
              <a:off x="4716018" y="2992374"/>
              <a:ext cx="2929255" cy="480059"/>
            </a:xfrm>
            <a:custGeom>
              <a:avLst/>
              <a:gdLst/>
              <a:ahLst/>
              <a:cxnLst/>
              <a:rect l="l" t="t" r="r" b="b"/>
              <a:pathLst>
                <a:path w="2929254" h="480060" extrusionOk="0">
                  <a:moveTo>
                    <a:pt x="2849117" y="0"/>
                  </a:moveTo>
                  <a:lnTo>
                    <a:pt x="80010" y="0"/>
                  </a:lnTo>
                  <a:lnTo>
                    <a:pt x="48863" y="6286"/>
                  </a:lnTo>
                  <a:lnTo>
                    <a:pt x="23431" y="23431"/>
                  </a:lnTo>
                  <a:lnTo>
                    <a:pt x="6286" y="48863"/>
                  </a:lnTo>
                  <a:lnTo>
                    <a:pt x="0" y="80010"/>
                  </a:lnTo>
                  <a:lnTo>
                    <a:pt x="0" y="400050"/>
                  </a:lnTo>
                  <a:lnTo>
                    <a:pt x="6286" y="431196"/>
                  </a:lnTo>
                  <a:lnTo>
                    <a:pt x="23431" y="456628"/>
                  </a:lnTo>
                  <a:lnTo>
                    <a:pt x="48863" y="473773"/>
                  </a:lnTo>
                  <a:lnTo>
                    <a:pt x="80010" y="480060"/>
                  </a:lnTo>
                  <a:lnTo>
                    <a:pt x="2849117" y="480060"/>
                  </a:lnTo>
                  <a:lnTo>
                    <a:pt x="2880264" y="473773"/>
                  </a:lnTo>
                  <a:lnTo>
                    <a:pt x="2905696" y="456628"/>
                  </a:lnTo>
                  <a:lnTo>
                    <a:pt x="2922841" y="431196"/>
                  </a:lnTo>
                  <a:lnTo>
                    <a:pt x="2929128" y="400050"/>
                  </a:lnTo>
                  <a:lnTo>
                    <a:pt x="2929128" y="80010"/>
                  </a:lnTo>
                  <a:lnTo>
                    <a:pt x="2922841" y="48863"/>
                  </a:lnTo>
                  <a:lnTo>
                    <a:pt x="2905696" y="23431"/>
                  </a:lnTo>
                  <a:lnTo>
                    <a:pt x="2880264" y="6286"/>
                  </a:lnTo>
                  <a:lnTo>
                    <a:pt x="2849117" y="0"/>
                  </a:lnTo>
                  <a:close/>
                </a:path>
              </a:pathLst>
            </a:custGeom>
            <a:solidFill>
              <a:srgbClr val="FFC000"/>
            </a:solidFill>
            <a:ln>
              <a:noFill/>
            </a:ln>
          </p:spPr>
          <p:txBody>
            <a:bodyPr spcFirstLastPara="1" wrap="square" lIns="0" tIns="0" rIns="0" bIns="0" anchor="t" anchorCtr="0">
              <a:noAutofit/>
            </a:bodyPr>
            <a:lstStyle/>
            <a:p>
              <a:pPr marL="0" lvl="0" indent="0" algn="ctr" rtl="0">
                <a:spcBef>
                  <a:spcPts val="0"/>
                </a:spcBef>
                <a:spcAft>
                  <a:spcPts val="0"/>
                </a:spcAft>
                <a:buNone/>
              </a:pPr>
              <a:r>
                <a:rPr lang="en-US" sz="1600" b="1">
                  <a:latin typeface="Times New Roman"/>
                  <a:ea typeface="Times New Roman"/>
                  <a:cs typeface="Times New Roman"/>
                  <a:sym typeface="Times New Roman"/>
                </a:rPr>
                <a:t>Spectrophotometer</a:t>
              </a:r>
              <a:endParaRPr sz="1600" b="1">
                <a:latin typeface="Times New Roman"/>
                <a:ea typeface="Times New Roman"/>
                <a:cs typeface="Times New Roman"/>
                <a:sym typeface="Times New Roman"/>
              </a:endParaRPr>
            </a:p>
          </p:txBody>
        </p:sp>
        <p:sp>
          <p:nvSpPr>
            <p:cNvPr id="335" name="Google Shape;335;p14"/>
            <p:cNvSpPr/>
            <p:nvPr/>
          </p:nvSpPr>
          <p:spPr>
            <a:xfrm>
              <a:off x="4716018" y="2992374"/>
              <a:ext cx="2929255" cy="480059"/>
            </a:xfrm>
            <a:custGeom>
              <a:avLst/>
              <a:gdLst/>
              <a:ahLst/>
              <a:cxnLst/>
              <a:rect l="l" t="t" r="r" b="b"/>
              <a:pathLst>
                <a:path w="2929254" h="480060" extrusionOk="0">
                  <a:moveTo>
                    <a:pt x="0" y="80010"/>
                  </a:moveTo>
                  <a:lnTo>
                    <a:pt x="6286" y="48863"/>
                  </a:lnTo>
                  <a:lnTo>
                    <a:pt x="23431" y="23431"/>
                  </a:lnTo>
                  <a:lnTo>
                    <a:pt x="48863" y="6286"/>
                  </a:lnTo>
                  <a:lnTo>
                    <a:pt x="80010" y="0"/>
                  </a:lnTo>
                  <a:lnTo>
                    <a:pt x="2849117" y="0"/>
                  </a:lnTo>
                  <a:lnTo>
                    <a:pt x="2880264" y="6286"/>
                  </a:lnTo>
                  <a:lnTo>
                    <a:pt x="2905696" y="23431"/>
                  </a:lnTo>
                  <a:lnTo>
                    <a:pt x="2922841" y="48863"/>
                  </a:lnTo>
                  <a:lnTo>
                    <a:pt x="2929128" y="80010"/>
                  </a:lnTo>
                  <a:lnTo>
                    <a:pt x="2929128" y="400050"/>
                  </a:lnTo>
                  <a:lnTo>
                    <a:pt x="2922841" y="431196"/>
                  </a:lnTo>
                  <a:lnTo>
                    <a:pt x="2905696" y="456628"/>
                  </a:lnTo>
                  <a:lnTo>
                    <a:pt x="2880264" y="473773"/>
                  </a:lnTo>
                  <a:lnTo>
                    <a:pt x="2849117" y="480060"/>
                  </a:lnTo>
                  <a:lnTo>
                    <a:pt x="80010" y="480060"/>
                  </a:lnTo>
                  <a:lnTo>
                    <a:pt x="48863" y="473773"/>
                  </a:lnTo>
                  <a:lnTo>
                    <a:pt x="23431" y="456628"/>
                  </a:lnTo>
                  <a:lnTo>
                    <a:pt x="6286" y="431196"/>
                  </a:lnTo>
                  <a:lnTo>
                    <a:pt x="0" y="400050"/>
                  </a:lnTo>
                  <a:lnTo>
                    <a:pt x="0" y="80010"/>
                  </a:lnTo>
                  <a:close/>
                </a:path>
              </a:pathLst>
            </a:custGeom>
            <a:no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
        <p:nvSpPr>
          <p:cNvPr id="336" name="Google Shape;336;p14"/>
          <p:cNvSpPr txBox="1">
            <a:spLocks noGrp="1"/>
          </p:cNvSpPr>
          <p:nvPr>
            <p:ph type="title"/>
          </p:nvPr>
        </p:nvSpPr>
        <p:spPr>
          <a:xfrm>
            <a:off x="4143372" y="3071810"/>
            <a:ext cx="2605405" cy="331470"/>
          </a:xfrm>
          <a:prstGeom prst="rect">
            <a:avLst/>
          </a:prstGeom>
          <a:noFill/>
          <a:ln>
            <a:noFill/>
          </a:ln>
        </p:spPr>
        <p:txBody>
          <a:bodyPr spcFirstLastPara="1" wrap="square" lIns="0" tIns="13325" rIns="0" bIns="0" anchor="ctr" anchorCtr="0">
            <a:spAutoFit/>
          </a:bodyPr>
          <a:lstStyle/>
          <a:p>
            <a:pPr marL="12700" lvl="0" indent="0" algn="ctr" rtl="0">
              <a:lnSpc>
                <a:spcPct val="100000"/>
              </a:lnSpc>
              <a:spcBef>
                <a:spcPts val="0"/>
              </a:spcBef>
              <a:spcAft>
                <a:spcPts val="0"/>
              </a:spcAft>
              <a:buClr>
                <a:srgbClr val="FFFFFF"/>
              </a:buClr>
              <a:buSzPts val="2000"/>
              <a:buFont typeface="Cambria"/>
              <a:buNone/>
            </a:pPr>
            <a:r>
              <a:rPr lang="en-US" sz="2000" i="0">
                <a:solidFill>
                  <a:srgbClr val="FFFFFF"/>
                </a:solidFill>
                <a:latin typeface="Cambria"/>
                <a:ea typeface="Cambria"/>
                <a:cs typeface="Cambria"/>
                <a:sym typeface="Cambria"/>
              </a:rPr>
              <a:t>Elevated Plus Maze</a:t>
            </a:r>
            <a:endParaRPr sz="2000">
              <a:latin typeface="Cambria"/>
              <a:ea typeface="Cambria"/>
              <a:cs typeface="Cambria"/>
              <a:sym typeface="Cambria"/>
            </a:endParaRPr>
          </a:p>
        </p:txBody>
      </p:sp>
      <p:sp>
        <p:nvSpPr>
          <p:cNvPr id="337" name="Google Shape;337;p14"/>
          <p:cNvSpPr txBox="1"/>
          <p:nvPr/>
        </p:nvSpPr>
        <p:spPr>
          <a:xfrm>
            <a:off x="572211" y="6397244"/>
            <a:ext cx="2625090" cy="285115"/>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1700" b="1">
                <a:solidFill>
                  <a:srgbClr val="FFFFFF"/>
                </a:solidFill>
                <a:latin typeface="Cambria"/>
                <a:ea typeface="Cambria"/>
                <a:cs typeface="Cambria"/>
                <a:sym typeface="Cambria"/>
              </a:rPr>
              <a:t>Electro-Convulsometer</a:t>
            </a:r>
            <a:endParaRPr sz="1700">
              <a:latin typeface="Cambria"/>
              <a:ea typeface="Cambria"/>
              <a:cs typeface="Cambria"/>
              <a:sym typeface="Cambria"/>
            </a:endParaRPr>
          </a:p>
        </p:txBody>
      </p:sp>
      <p:sp>
        <p:nvSpPr>
          <p:cNvPr id="338" name="Google Shape;338;p14"/>
          <p:cNvSpPr txBox="1"/>
          <p:nvPr/>
        </p:nvSpPr>
        <p:spPr>
          <a:xfrm>
            <a:off x="4877561" y="6336893"/>
            <a:ext cx="2713355" cy="330835"/>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2000" b="1" dirty="0">
                <a:solidFill>
                  <a:srgbClr val="FFFFFF"/>
                </a:solidFill>
                <a:latin typeface="Cambria"/>
                <a:ea typeface="Cambria"/>
                <a:cs typeface="Cambria"/>
                <a:sym typeface="Cambria"/>
              </a:rPr>
              <a:t>Rota Rod Apparatus</a:t>
            </a:r>
            <a:endParaRPr sz="2000">
              <a:latin typeface="Cambria"/>
              <a:ea typeface="Cambria"/>
              <a:cs typeface="Cambria"/>
              <a:sym typeface="Cambria"/>
            </a:endParaRPr>
          </a:p>
        </p:txBody>
      </p:sp>
      <p:sp>
        <p:nvSpPr>
          <p:cNvPr id="339" name="Google Shape;339;p14"/>
          <p:cNvSpPr txBox="1"/>
          <p:nvPr/>
        </p:nvSpPr>
        <p:spPr>
          <a:xfrm>
            <a:off x="8319643" y="5872073"/>
            <a:ext cx="229870" cy="239395"/>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1400" b="1">
                <a:solidFill>
                  <a:srgbClr val="FFFFFF"/>
                </a:solidFill>
                <a:latin typeface="Cambria"/>
                <a:ea typeface="Cambria"/>
                <a:cs typeface="Cambria"/>
                <a:sym typeface="Cambria"/>
              </a:rPr>
              <a:t>15</a:t>
            </a:r>
            <a:endParaRPr sz="1400">
              <a:latin typeface="Cambria"/>
              <a:ea typeface="Cambria"/>
              <a:cs typeface="Cambria"/>
              <a:sym typeface="Cambria"/>
            </a:endParaRPr>
          </a:p>
        </p:txBody>
      </p:sp>
      <p:pic>
        <p:nvPicPr>
          <p:cNvPr id="340" name="Google Shape;340;p14"/>
          <p:cNvPicPr preferRelativeResize="0"/>
          <p:nvPr/>
        </p:nvPicPr>
        <p:blipFill rotWithShape="1">
          <a:blip r:embed="rId3">
            <a:alphaModFix/>
          </a:blip>
          <a:srcRect/>
          <a:stretch/>
        </p:blipFill>
        <p:spPr>
          <a:xfrm>
            <a:off x="642910" y="142852"/>
            <a:ext cx="2500330" cy="2357454"/>
          </a:xfrm>
          <a:prstGeom prst="rect">
            <a:avLst/>
          </a:prstGeom>
          <a:noFill/>
          <a:ln>
            <a:noFill/>
          </a:ln>
        </p:spPr>
      </p:pic>
      <p:sp>
        <p:nvSpPr>
          <p:cNvPr id="341" name="Google Shape;341;p14"/>
          <p:cNvSpPr txBox="1"/>
          <p:nvPr/>
        </p:nvSpPr>
        <p:spPr>
          <a:xfrm>
            <a:off x="3929058" y="500042"/>
            <a:ext cx="184731" cy="369332"/>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endParaRPr sz="1800"/>
          </a:p>
        </p:txBody>
      </p:sp>
      <p:pic>
        <p:nvPicPr>
          <p:cNvPr id="342" name="Google Shape;342;p14"/>
          <p:cNvPicPr preferRelativeResize="0"/>
          <p:nvPr/>
        </p:nvPicPr>
        <p:blipFill rotWithShape="1">
          <a:blip r:embed="rId4">
            <a:alphaModFix/>
          </a:blip>
          <a:srcRect/>
          <a:stretch/>
        </p:blipFill>
        <p:spPr>
          <a:xfrm>
            <a:off x="3214678" y="142852"/>
            <a:ext cx="2714644" cy="2357454"/>
          </a:xfrm>
          <a:prstGeom prst="rect">
            <a:avLst/>
          </a:prstGeom>
          <a:noFill/>
          <a:ln>
            <a:noFill/>
          </a:ln>
        </p:spPr>
      </p:pic>
      <p:pic>
        <p:nvPicPr>
          <p:cNvPr id="346" name="Google Shape;346;p14"/>
          <p:cNvPicPr preferRelativeResize="0"/>
          <p:nvPr/>
        </p:nvPicPr>
        <p:blipFill rotWithShape="1">
          <a:blip r:embed="rId5">
            <a:alphaModFix/>
          </a:blip>
          <a:srcRect/>
          <a:stretch/>
        </p:blipFill>
        <p:spPr>
          <a:xfrm>
            <a:off x="6000760" y="142852"/>
            <a:ext cx="2327274" cy="2357454"/>
          </a:xfrm>
          <a:prstGeom prst="rect">
            <a:avLst/>
          </a:prstGeom>
          <a:noFill/>
          <a:ln>
            <a:noFill/>
          </a:ln>
        </p:spPr>
      </p:pic>
      <p:grpSp>
        <p:nvGrpSpPr>
          <p:cNvPr id="347" name="Google Shape;347;p14"/>
          <p:cNvGrpSpPr/>
          <p:nvPr/>
        </p:nvGrpSpPr>
        <p:grpSpPr>
          <a:xfrm>
            <a:off x="3225638" y="2582715"/>
            <a:ext cx="2478303" cy="406577"/>
            <a:chOff x="4716018" y="2992374"/>
            <a:chExt cx="2929255" cy="480059"/>
          </a:xfrm>
        </p:grpSpPr>
        <p:sp>
          <p:nvSpPr>
            <p:cNvPr id="348" name="Google Shape;348;p14"/>
            <p:cNvSpPr/>
            <p:nvPr/>
          </p:nvSpPr>
          <p:spPr>
            <a:xfrm>
              <a:off x="4716018" y="2992374"/>
              <a:ext cx="2929255" cy="480059"/>
            </a:xfrm>
            <a:custGeom>
              <a:avLst/>
              <a:gdLst/>
              <a:ahLst/>
              <a:cxnLst/>
              <a:rect l="l" t="t" r="r" b="b"/>
              <a:pathLst>
                <a:path w="2929254" h="480060" extrusionOk="0">
                  <a:moveTo>
                    <a:pt x="2849117" y="0"/>
                  </a:moveTo>
                  <a:lnTo>
                    <a:pt x="80010" y="0"/>
                  </a:lnTo>
                  <a:lnTo>
                    <a:pt x="48863" y="6286"/>
                  </a:lnTo>
                  <a:lnTo>
                    <a:pt x="23431" y="23431"/>
                  </a:lnTo>
                  <a:lnTo>
                    <a:pt x="6286" y="48863"/>
                  </a:lnTo>
                  <a:lnTo>
                    <a:pt x="0" y="80010"/>
                  </a:lnTo>
                  <a:lnTo>
                    <a:pt x="0" y="400050"/>
                  </a:lnTo>
                  <a:lnTo>
                    <a:pt x="6286" y="431196"/>
                  </a:lnTo>
                  <a:lnTo>
                    <a:pt x="23431" y="456628"/>
                  </a:lnTo>
                  <a:lnTo>
                    <a:pt x="48863" y="473773"/>
                  </a:lnTo>
                  <a:lnTo>
                    <a:pt x="80010" y="480060"/>
                  </a:lnTo>
                  <a:lnTo>
                    <a:pt x="2849117" y="480060"/>
                  </a:lnTo>
                  <a:lnTo>
                    <a:pt x="2880264" y="473773"/>
                  </a:lnTo>
                  <a:lnTo>
                    <a:pt x="2905696" y="456628"/>
                  </a:lnTo>
                  <a:lnTo>
                    <a:pt x="2922841" y="431196"/>
                  </a:lnTo>
                  <a:lnTo>
                    <a:pt x="2929128" y="400050"/>
                  </a:lnTo>
                  <a:lnTo>
                    <a:pt x="2929128" y="80010"/>
                  </a:lnTo>
                  <a:lnTo>
                    <a:pt x="2922841" y="48863"/>
                  </a:lnTo>
                  <a:lnTo>
                    <a:pt x="2905696" y="23431"/>
                  </a:lnTo>
                  <a:lnTo>
                    <a:pt x="2880264" y="6286"/>
                  </a:lnTo>
                  <a:lnTo>
                    <a:pt x="2849117" y="0"/>
                  </a:lnTo>
                  <a:close/>
                </a:path>
              </a:pathLst>
            </a:custGeom>
            <a:solidFill>
              <a:srgbClr val="FFC000"/>
            </a:solidFill>
            <a:ln>
              <a:noFill/>
            </a:ln>
          </p:spPr>
          <p:txBody>
            <a:bodyPr spcFirstLastPara="1" wrap="square" lIns="0" tIns="0" rIns="0" bIns="0" anchor="t" anchorCtr="0">
              <a:noAutofit/>
            </a:bodyPr>
            <a:lstStyle/>
            <a:p>
              <a:pPr marL="0" lvl="0" indent="0" algn="ctr" rtl="0">
                <a:spcBef>
                  <a:spcPts val="0"/>
                </a:spcBef>
                <a:spcAft>
                  <a:spcPts val="0"/>
                </a:spcAft>
                <a:buNone/>
              </a:pPr>
              <a:r>
                <a:rPr lang="en-US" sz="1600" b="1">
                  <a:latin typeface="Times New Roman"/>
                  <a:ea typeface="Times New Roman"/>
                  <a:cs typeface="Times New Roman"/>
                  <a:sym typeface="Times New Roman"/>
                </a:rPr>
                <a:t>Gel Documentation system</a:t>
              </a:r>
              <a:endParaRPr sz="1600" b="1">
                <a:latin typeface="Times New Roman"/>
                <a:ea typeface="Times New Roman"/>
                <a:cs typeface="Times New Roman"/>
                <a:sym typeface="Times New Roman"/>
              </a:endParaRPr>
            </a:p>
          </p:txBody>
        </p:sp>
        <p:sp>
          <p:nvSpPr>
            <p:cNvPr id="349" name="Google Shape;349;p14"/>
            <p:cNvSpPr/>
            <p:nvPr/>
          </p:nvSpPr>
          <p:spPr>
            <a:xfrm>
              <a:off x="4716018" y="2992374"/>
              <a:ext cx="2929255" cy="480059"/>
            </a:xfrm>
            <a:custGeom>
              <a:avLst/>
              <a:gdLst/>
              <a:ahLst/>
              <a:cxnLst/>
              <a:rect l="l" t="t" r="r" b="b"/>
              <a:pathLst>
                <a:path w="2929254" h="480060" extrusionOk="0">
                  <a:moveTo>
                    <a:pt x="0" y="80010"/>
                  </a:moveTo>
                  <a:lnTo>
                    <a:pt x="6286" y="48863"/>
                  </a:lnTo>
                  <a:lnTo>
                    <a:pt x="23431" y="23431"/>
                  </a:lnTo>
                  <a:lnTo>
                    <a:pt x="48863" y="6286"/>
                  </a:lnTo>
                  <a:lnTo>
                    <a:pt x="80010" y="0"/>
                  </a:lnTo>
                  <a:lnTo>
                    <a:pt x="2849117" y="0"/>
                  </a:lnTo>
                  <a:lnTo>
                    <a:pt x="2880264" y="6286"/>
                  </a:lnTo>
                  <a:lnTo>
                    <a:pt x="2905696" y="23431"/>
                  </a:lnTo>
                  <a:lnTo>
                    <a:pt x="2922841" y="48863"/>
                  </a:lnTo>
                  <a:lnTo>
                    <a:pt x="2929128" y="80010"/>
                  </a:lnTo>
                  <a:lnTo>
                    <a:pt x="2929128" y="400050"/>
                  </a:lnTo>
                  <a:lnTo>
                    <a:pt x="2922841" y="431196"/>
                  </a:lnTo>
                  <a:lnTo>
                    <a:pt x="2905696" y="456628"/>
                  </a:lnTo>
                  <a:lnTo>
                    <a:pt x="2880264" y="473773"/>
                  </a:lnTo>
                  <a:lnTo>
                    <a:pt x="2849117" y="480060"/>
                  </a:lnTo>
                  <a:lnTo>
                    <a:pt x="80010" y="480060"/>
                  </a:lnTo>
                  <a:lnTo>
                    <a:pt x="48863" y="473773"/>
                  </a:lnTo>
                  <a:lnTo>
                    <a:pt x="23431" y="456628"/>
                  </a:lnTo>
                  <a:lnTo>
                    <a:pt x="6286" y="431196"/>
                  </a:lnTo>
                  <a:lnTo>
                    <a:pt x="0" y="400050"/>
                  </a:lnTo>
                  <a:lnTo>
                    <a:pt x="0" y="80010"/>
                  </a:lnTo>
                  <a:close/>
                </a:path>
              </a:pathLst>
            </a:custGeom>
            <a:no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grpSp>
        <p:nvGrpSpPr>
          <p:cNvPr id="350" name="Google Shape;350;p14"/>
          <p:cNvGrpSpPr/>
          <p:nvPr/>
        </p:nvGrpSpPr>
        <p:grpSpPr>
          <a:xfrm>
            <a:off x="5868844" y="2582715"/>
            <a:ext cx="2478303" cy="406577"/>
            <a:chOff x="4716018" y="2992374"/>
            <a:chExt cx="2929255" cy="480059"/>
          </a:xfrm>
        </p:grpSpPr>
        <p:sp>
          <p:nvSpPr>
            <p:cNvPr id="351" name="Google Shape;351;p14"/>
            <p:cNvSpPr/>
            <p:nvPr/>
          </p:nvSpPr>
          <p:spPr>
            <a:xfrm>
              <a:off x="4716018" y="2992374"/>
              <a:ext cx="2929255" cy="480059"/>
            </a:xfrm>
            <a:custGeom>
              <a:avLst/>
              <a:gdLst/>
              <a:ahLst/>
              <a:cxnLst/>
              <a:rect l="l" t="t" r="r" b="b"/>
              <a:pathLst>
                <a:path w="2929254" h="480060" extrusionOk="0">
                  <a:moveTo>
                    <a:pt x="2849117" y="0"/>
                  </a:moveTo>
                  <a:lnTo>
                    <a:pt x="80010" y="0"/>
                  </a:lnTo>
                  <a:lnTo>
                    <a:pt x="48863" y="6286"/>
                  </a:lnTo>
                  <a:lnTo>
                    <a:pt x="23431" y="23431"/>
                  </a:lnTo>
                  <a:lnTo>
                    <a:pt x="6286" y="48863"/>
                  </a:lnTo>
                  <a:lnTo>
                    <a:pt x="0" y="80010"/>
                  </a:lnTo>
                  <a:lnTo>
                    <a:pt x="0" y="400050"/>
                  </a:lnTo>
                  <a:lnTo>
                    <a:pt x="6286" y="431196"/>
                  </a:lnTo>
                  <a:lnTo>
                    <a:pt x="23431" y="456628"/>
                  </a:lnTo>
                  <a:lnTo>
                    <a:pt x="48863" y="473773"/>
                  </a:lnTo>
                  <a:lnTo>
                    <a:pt x="80010" y="480060"/>
                  </a:lnTo>
                  <a:lnTo>
                    <a:pt x="2849117" y="480060"/>
                  </a:lnTo>
                  <a:lnTo>
                    <a:pt x="2880264" y="473773"/>
                  </a:lnTo>
                  <a:lnTo>
                    <a:pt x="2905696" y="456628"/>
                  </a:lnTo>
                  <a:lnTo>
                    <a:pt x="2922841" y="431196"/>
                  </a:lnTo>
                  <a:lnTo>
                    <a:pt x="2929128" y="400050"/>
                  </a:lnTo>
                  <a:lnTo>
                    <a:pt x="2929128" y="80010"/>
                  </a:lnTo>
                  <a:lnTo>
                    <a:pt x="2922841" y="48863"/>
                  </a:lnTo>
                  <a:lnTo>
                    <a:pt x="2905696" y="23431"/>
                  </a:lnTo>
                  <a:lnTo>
                    <a:pt x="2880264" y="6286"/>
                  </a:lnTo>
                  <a:lnTo>
                    <a:pt x="2849117" y="0"/>
                  </a:lnTo>
                  <a:close/>
                </a:path>
              </a:pathLst>
            </a:custGeom>
            <a:solidFill>
              <a:srgbClr val="FFC000"/>
            </a:solidFill>
            <a:ln>
              <a:noFill/>
            </a:ln>
          </p:spPr>
          <p:txBody>
            <a:bodyPr spcFirstLastPara="1" wrap="square" lIns="0" tIns="0" rIns="0" bIns="0" anchor="t" anchorCtr="0">
              <a:noAutofit/>
            </a:bodyPr>
            <a:lstStyle/>
            <a:p>
              <a:pPr marL="0" lvl="0" indent="0" algn="ctr" rtl="0">
                <a:spcBef>
                  <a:spcPts val="0"/>
                </a:spcBef>
                <a:spcAft>
                  <a:spcPts val="0"/>
                </a:spcAft>
                <a:buNone/>
              </a:pPr>
              <a:r>
                <a:rPr lang="en-US" sz="1600" b="1">
                  <a:latin typeface="Times New Roman"/>
                  <a:ea typeface="Times New Roman"/>
                  <a:cs typeface="Times New Roman"/>
                  <a:sym typeface="Times New Roman"/>
                </a:rPr>
                <a:t>Electrophoresis Unit</a:t>
              </a:r>
              <a:endParaRPr sz="1600" b="1">
                <a:latin typeface="Times New Roman"/>
                <a:ea typeface="Times New Roman"/>
                <a:cs typeface="Times New Roman"/>
                <a:sym typeface="Times New Roman"/>
              </a:endParaRPr>
            </a:p>
          </p:txBody>
        </p:sp>
        <p:sp>
          <p:nvSpPr>
            <p:cNvPr id="352" name="Google Shape;352;p14"/>
            <p:cNvSpPr/>
            <p:nvPr/>
          </p:nvSpPr>
          <p:spPr>
            <a:xfrm>
              <a:off x="4716018" y="2992374"/>
              <a:ext cx="2929255" cy="480059"/>
            </a:xfrm>
            <a:custGeom>
              <a:avLst/>
              <a:gdLst/>
              <a:ahLst/>
              <a:cxnLst/>
              <a:rect l="l" t="t" r="r" b="b"/>
              <a:pathLst>
                <a:path w="2929254" h="480060" extrusionOk="0">
                  <a:moveTo>
                    <a:pt x="0" y="80010"/>
                  </a:moveTo>
                  <a:lnTo>
                    <a:pt x="6286" y="48863"/>
                  </a:lnTo>
                  <a:lnTo>
                    <a:pt x="23431" y="23431"/>
                  </a:lnTo>
                  <a:lnTo>
                    <a:pt x="48863" y="6286"/>
                  </a:lnTo>
                  <a:lnTo>
                    <a:pt x="80010" y="0"/>
                  </a:lnTo>
                  <a:lnTo>
                    <a:pt x="2849117" y="0"/>
                  </a:lnTo>
                  <a:lnTo>
                    <a:pt x="2880264" y="6286"/>
                  </a:lnTo>
                  <a:lnTo>
                    <a:pt x="2905696" y="23431"/>
                  </a:lnTo>
                  <a:lnTo>
                    <a:pt x="2922841" y="48863"/>
                  </a:lnTo>
                  <a:lnTo>
                    <a:pt x="2929128" y="80010"/>
                  </a:lnTo>
                  <a:lnTo>
                    <a:pt x="2929128" y="400050"/>
                  </a:lnTo>
                  <a:lnTo>
                    <a:pt x="2922841" y="431196"/>
                  </a:lnTo>
                  <a:lnTo>
                    <a:pt x="2905696" y="456628"/>
                  </a:lnTo>
                  <a:lnTo>
                    <a:pt x="2880264" y="473773"/>
                  </a:lnTo>
                  <a:lnTo>
                    <a:pt x="2849117" y="480060"/>
                  </a:lnTo>
                  <a:lnTo>
                    <a:pt x="80010" y="480060"/>
                  </a:lnTo>
                  <a:lnTo>
                    <a:pt x="48863" y="473773"/>
                  </a:lnTo>
                  <a:lnTo>
                    <a:pt x="23431" y="456628"/>
                  </a:lnTo>
                  <a:lnTo>
                    <a:pt x="6286" y="431196"/>
                  </a:lnTo>
                  <a:lnTo>
                    <a:pt x="0" y="400050"/>
                  </a:lnTo>
                  <a:lnTo>
                    <a:pt x="0" y="80010"/>
                  </a:lnTo>
                  <a:close/>
                </a:path>
              </a:pathLst>
            </a:custGeom>
            <a:no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pic>
        <p:nvPicPr>
          <p:cNvPr id="353" name="Google Shape;353;p14"/>
          <p:cNvPicPr preferRelativeResize="0"/>
          <p:nvPr/>
        </p:nvPicPr>
        <p:blipFill rotWithShape="1">
          <a:blip r:embed="rId6">
            <a:alphaModFix/>
          </a:blip>
          <a:srcRect/>
          <a:stretch/>
        </p:blipFill>
        <p:spPr>
          <a:xfrm>
            <a:off x="3214678" y="3071810"/>
            <a:ext cx="2500330" cy="2286016"/>
          </a:xfrm>
          <a:prstGeom prst="rect">
            <a:avLst/>
          </a:prstGeom>
          <a:noFill/>
          <a:ln>
            <a:noFill/>
          </a:ln>
        </p:spPr>
      </p:pic>
      <p:grpSp>
        <p:nvGrpSpPr>
          <p:cNvPr id="354" name="Google Shape;354;p14"/>
          <p:cNvGrpSpPr/>
          <p:nvPr/>
        </p:nvGrpSpPr>
        <p:grpSpPr>
          <a:xfrm>
            <a:off x="2126729" y="5858876"/>
            <a:ext cx="2407494" cy="406577"/>
            <a:chOff x="4716018" y="2992374"/>
            <a:chExt cx="2929255" cy="480059"/>
          </a:xfrm>
        </p:grpSpPr>
        <p:sp>
          <p:nvSpPr>
            <p:cNvPr id="355" name="Google Shape;355;p14"/>
            <p:cNvSpPr/>
            <p:nvPr/>
          </p:nvSpPr>
          <p:spPr>
            <a:xfrm>
              <a:off x="4716018" y="2992374"/>
              <a:ext cx="2929255" cy="480059"/>
            </a:xfrm>
            <a:custGeom>
              <a:avLst/>
              <a:gdLst/>
              <a:ahLst/>
              <a:cxnLst/>
              <a:rect l="l" t="t" r="r" b="b"/>
              <a:pathLst>
                <a:path w="2929254" h="480060" extrusionOk="0">
                  <a:moveTo>
                    <a:pt x="2849117" y="0"/>
                  </a:moveTo>
                  <a:lnTo>
                    <a:pt x="80010" y="0"/>
                  </a:lnTo>
                  <a:lnTo>
                    <a:pt x="48863" y="6286"/>
                  </a:lnTo>
                  <a:lnTo>
                    <a:pt x="23431" y="23431"/>
                  </a:lnTo>
                  <a:lnTo>
                    <a:pt x="6286" y="48863"/>
                  </a:lnTo>
                  <a:lnTo>
                    <a:pt x="0" y="80010"/>
                  </a:lnTo>
                  <a:lnTo>
                    <a:pt x="0" y="400050"/>
                  </a:lnTo>
                  <a:lnTo>
                    <a:pt x="6286" y="431196"/>
                  </a:lnTo>
                  <a:lnTo>
                    <a:pt x="23431" y="456628"/>
                  </a:lnTo>
                  <a:lnTo>
                    <a:pt x="48863" y="473773"/>
                  </a:lnTo>
                  <a:lnTo>
                    <a:pt x="80010" y="480060"/>
                  </a:lnTo>
                  <a:lnTo>
                    <a:pt x="2849117" y="480060"/>
                  </a:lnTo>
                  <a:lnTo>
                    <a:pt x="2880264" y="473773"/>
                  </a:lnTo>
                  <a:lnTo>
                    <a:pt x="2905696" y="456628"/>
                  </a:lnTo>
                  <a:lnTo>
                    <a:pt x="2922841" y="431196"/>
                  </a:lnTo>
                  <a:lnTo>
                    <a:pt x="2929128" y="400050"/>
                  </a:lnTo>
                  <a:lnTo>
                    <a:pt x="2929128" y="80010"/>
                  </a:lnTo>
                  <a:lnTo>
                    <a:pt x="2922841" y="48863"/>
                  </a:lnTo>
                  <a:lnTo>
                    <a:pt x="2905696" y="23431"/>
                  </a:lnTo>
                  <a:lnTo>
                    <a:pt x="2880264" y="6286"/>
                  </a:lnTo>
                  <a:lnTo>
                    <a:pt x="2849117" y="0"/>
                  </a:lnTo>
                  <a:close/>
                </a:path>
              </a:pathLst>
            </a:custGeom>
            <a:solidFill>
              <a:srgbClr val="FFC000"/>
            </a:solidFill>
            <a:ln>
              <a:noFill/>
            </a:ln>
          </p:spPr>
          <p:txBody>
            <a:bodyPr spcFirstLastPara="1" wrap="square" lIns="0" tIns="0" rIns="0" bIns="0" anchor="t" anchorCtr="0">
              <a:noAutofit/>
            </a:bodyPr>
            <a:lstStyle/>
            <a:p>
              <a:pPr marL="0" lvl="0" indent="0" algn="l" rtl="0">
                <a:spcBef>
                  <a:spcPts val="0"/>
                </a:spcBef>
                <a:spcAft>
                  <a:spcPts val="0"/>
                </a:spcAft>
                <a:buNone/>
              </a:pPr>
              <a:r>
                <a:rPr lang="en-US" sz="1800"/>
                <a:t>        </a:t>
              </a:r>
              <a:r>
                <a:rPr lang="en-US" sz="1600" b="1">
                  <a:latin typeface="Times New Roman"/>
                  <a:ea typeface="Times New Roman"/>
                  <a:cs typeface="Times New Roman"/>
                  <a:sym typeface="Times New Roman"/>
                </a:rPr>
                <a:t> Autoclaves</a:t>
              </a:r>
              <a:endParaRPr sz="1600" b="1">
                <a:latin typeface="Times New Roman"/>
                <a:ea typeface="Times New Roman"/>
                <a:cs typeface="Times New Roman"/>
                <a:sym typeface="Times New Roman"/>
              </a:endParaRPr>
            </a:p>
          </p:txBody>
        </p:sp>
        <p:sp>
          <p:nvSpPr>
            <p:cNvPr id="356" name="Google Shape;356;p14"/>
            <p:cNvSpPr/>
            <p:nvPr/>
          </p:nvSpPr>
          <p:spPr>
            <a:xfrm>
              <a:off x="4716018" y="2992374"/>
              <a:ext cx="2929255" cy="480059"/>
            </a:xfrm>
            <a:custGeom>
              <a:avLst/>
              <a:gdLst/>
              <a:ahLst/>
              <a:cxnLst/>
              <a:rect l="l" t="t" r="r" b="b"/>
              <a:pathLst>
                <a:path w="2929254" h="480060" extrusionOk="0">
                  <a:moveTo>
                    <a:pt x="0" y="80010"/>
                  </a:moveTo>
                  <a:lnTo>
                    <a:pt x="6286" y="48863"/>
                  </a:lnTo>
                  <a:lnTo>
                    <a:pt x="23431" y="23431"/>
                  </a:lnTo>
                  <a:lnTo>
                    <a:pt x="48863" y="6286"/>
                  </a:lnTo>
                  <a:lnTo>
                    <a:pt x="80010" y="0"/>
                  </a:lnTo>
                  <a:lnTo>
                    <a:pt x="2849117" y="0"/>
                  </a:lnTo>
                  <a:lnTo>
                    <a:pt x="2880264" y="6286"/>
                  </a:lnTo>
                  <a:lnTo>
                    <a:pt x="2905696" y="23431"/>
                  </a:lnTo>
                  <a:lnTo>
                    <a:pt x="2922841" y="48863"/>
                  </a:lnTo>
                  <a:lnTo>
                    <a:pt x="2929128" y="80010"/>
                  </a:lnTo>
                  <a:lnTo>
                    <a:pt x="2929128" y="400050"/>
                  </a:lnTo>
                  <a:lnTo>
                    <a:pt x="2922841" y="431196"/>
                  </a:lnTo>
                  <a:lnTo>
                    <a:pt x="2905696" y="456628"/>
                  </a:lnTo>
                  <a:lnTo>
                    <a:pt x="2880264" y="473773"/>
                  </a:lnTo>
                  <a:lnTo>
                    <a:pt x="2849117" y="480060"/>
                  </a:lnTo>
                  <a:lnTo>
                    <a:pt x="80010" y="480060"/>
                  </a:lnTo>
                  <a:lnTo>
                    <a:pt x="48863" y="473773"/>
                  </a:lnTo>
                  <a:lnTo>
                    <a:pt x="23431" y="456628"/>
                  </a:lnTo>
                  <a:lnTo>
                    <a:pt x="6286" y="431196"/>
                  </a:lnTo>
                  <a:lnTo>
                    <a:pt x="0" y="400050"/>
                  </a:lnTo>
                  <a:lnTo>
                    <a:pt x="0" y="80010"/>
                  </a:lnTo>
                  <a:close/>
                </a:path>
              </a:pathLst>
            </a:custGeom>
            <a:no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grpSp>
        <p:nvGrpSpPr>
          <p:cNvPr id="357" name="Google Shape;357;p14"/>
          <p:cNvGrpSpPr/>
          <p:nvPr/>
        </p:nvGrpSpPr>
        <p:grpSpPr>
          <a:xfrm>
            <a:off x="6180462" y="5869892"/>
            <a:ext cx="2183382" cy="406577"/>
            <a:chOff x="4716018" y="2992374"/>
            <a:chExt cx="2929255" cy="480059"/>
          </a:xfrm>
        </p:grpSpPr>
        <p:sp>
          <p:nvSpPr>
            <p:cNvPr id="358" name="Google Shape;358;p14"/>
            <p:cNvSpPr/>
            <p:nvPr/>
          </p:nvSpPr>
          <p:spPr>
            <a:xfrm>
              <a:off x="4716018" y="2992374"/>
              <a:ext cx="2929255" cy="480059"/>
            </a:xfrm>
            <a:custGeom>
              <a:avLst/>
              <a:gdLst/>
              <a:ahLst/>
              <a:cxnLst/>
              <a:rect l="l" t="t" r="r" b="b"/>
              <a:pathLst>
                <a:path w="2929254" h="480060" extrusionOk="0">
                  <a:moveTo>
                    <a:pt x="2849117" y="0"/>
                  </a:moveTo>
                  <a:lnTo>
                    <a:pt x="80010" y="0"/>
                  </a:lnTo>
                  <a:lnTo>
                    <a:pt x="48863" y="6286"/>
                  </a:lnTo>
                  <a:lnTo>
                    <a:pt x="23431" y="23431"/>
                  </a:lnTo>
                  <a:lnTo>
                    <a:pt x="6286" y="48863"/>
                  </a:lnTo>
                  <a:lnTo>
                    <a:pt x="0" y="80010"/>
                  </a:lnTo>
                  <a:lnTo>
                    <a:pt x="0" y="400050"/>
                  </a:lnTo>
                  <a:lnTo>
                    <a:pt x="6286" y="431196"/>
                  </a:lnTo>
                  <a:lnTo>
                    <a:pt x="23431" y="456628"/>
                  </a:lnTo>
                  <a:lnTo>
                    <a:pt x="48863" y="473773"/>
                  </a:lnTo>
                  <a:lnTo>
                    <a:pt x="80010" y="480060"/>
                  </a:lnTo>
                  <a:lnTo>
                    <a:pt x="2849117" y="480060"/>
                  </a:lnTo>
                  <a:lnTo>
                    <a:pt x="2880264" y="473773"/>
                  </a:lnTo>
                  <a:lnTo>
                    <a:pt x="2905696" y="456628"/>
                  </a:lnTo>
                  <a:lnTo>
                    <a:pt x="2922841" y="431196"/>
                  </a:lnTo>
                  <a:lnTo>
                    <a:pt x="2929128" y="400050"/>
                  </a:lnTo>
                  <a:lnTo>
                    <a:pt x="2929128" y="80010"/>
                  </a:lnTo>
                  <a:lnTo>
                    <a:pt x="2922841" y="48863"/>
                  </a:lnTo>
                  <a:lnTo>
                    <a:pt x="2905696" y="23431"/>
                  </a:lnTo>
                  <a:lnTo>
                    <a:pt x="2880264" y="6286"/>
                  </a:lnTo>
                  <a:lnTo>
                    <a:pt x="2849117" y="0"/>
                  </a:lnTo>
                  <a:close/>
                </a:path>
              </a:pathLst>
            </a:custGeom>
            <a:solidFill>
              <a:srgbClr val="FFC000"/>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359" name="Google Shape;359;p14"/>
            <p:cNvSpPr/>
            <p:nvPr/>
          </p:nvSpPr>
          <p:spPr>
            <a:xfrm>
              <a:off x="4716018" y="2992374"/>
              <a:ext cx="2929255" cy="480059"/>
            </a:xfrm>
            <a:custGeom>
              <a:avLst/>
              <a:gdLst/>
              <a:ahLst/>
              <a:cxnLst/>
              <a:rect l="l" t="t" r="r" b="b"/>
              <a:pathLst>
                <a:path w="2929254" h="480060" extrusionOk="0">
                  <a:moveTo>
                    <a:pt x="0" y="80010"/>
                  </a:moveTo>
                  <a:lnTo>
                    <a:pt x="6286" y="48863"/>
                  </a:lnTo>
                  <a:lnTo>
                    <a:pt x="23431" y="23431"/>
                  </a:lnTo>
                  <a:lnTo>
                    <a:pt x="48863" y="6286"/>
                  </a:lnTo>
                  <a:lnTo>
                    <a:pt x="80010" y="0"/>
                  </a:lnTo>
                  <a:lnTo>
                    <a:pt x="2849117" y="0"/>
                  </a:lnTo>
                  <a:lnTo>
                    <a:pt x="2880264" y="6286"/>
                  </a:lnTo>
                  <a:lnTo>
                    <a:pt x="2905696" y="23431"/>
                  </a:lnTo>
                  <a:lnTo>
                    <a:pt x="2922841" y="48863"/>
                  </a:lnTo>
                  <a:lnTo>
                    <a:pt x="2929128" y="80010"/>
                  </a:lnTo>
                  <a:lnTo>
                    <a:pt x="2929128" y="400050"/>
                  </a:lnTo>
                  <a:lnTo>
                    <a:pt x="2922841" y="431196"/>
                  </a:lnTo>
                  <a:lnTo>
                    <a:pt x="2905696" y="456628"/>
                  </a:lnTo>
                  <a:lnTo>
                    <a:pt x="2880264" y="473773"/>
                  </a:lnTo>
                  <a:lnTo>
                    <a:pt x="2849117" y="480060"/>
                  </a:lnTo>
                  <a:lnTo>
                    <a:pt x="80010" y="480060"/>
                  </a:lnTo>
                  <a:lnTo>
                    <a:pt x="48863" y="473773"/>
                  </a:lnTo>
                  <a:lnTo>
                    <a:pt x="23431" y="456628"/>
                  </a:lnTo>
                  <a:lnTo>
                    <a:pt x="6286" y="431196"/>
                  </a:lnTo>
                  <a:lnTo>
                    <a:pt x="0" y="400050"/>
                  </a:lnTo>
                  <a:lnTo>
                    <a:pt x="0" y="80010"/>
                  </a:lnTo>
                  <a:close/>
                </a:path>
              </a:pathLst>
            </a:custGeom>
            <a:no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pic>
        <p:nvPicPr>
          <p:cNvPr id="360" name="Google Shape;360;p14"/>
          <p:cNvPicPr preferRelativeResize="0"/>
          <p:nvPr/>
        </p:nvPicPr>
        <p:blipFill rotWithShape="1">
          <a:blip r:embed="rId7">
            <a:alphaModFix/>
          </a:blip>
          <a:srcRect/>
          <a:stretch/>
        </p:blipFill>
        <p:spPr>
          <a:xfrm>
            <a:off x="5995423" y="3121214"/>
            <a:ext cx="2428892" cy="2214578"/>
          </a:xfrm>
          <a:prstGeom prst="rect">
            <a:avLst/>
          </a:prstGeom>
          <a:noFill/>
          <a:ln>
            <a:noFill/>
          </a:ln>
        </p:spPr>
      </p:pic>
      <p:sp>
        <p:nvSpPr>
          <p:cNvPr id="361" name="Google Shape;361;p14"/>
          <p:cNvSpPr/>
          <p:nvPr/>
        </p:nvSpPr>
        <p:spPr>
          <a:xfrm>
            <a:off x="6235547" y="5858922"/>
            <a:ext cx="2067926" cy="461665"/>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n-US" sz="1200" b="1" dirty="0">
                <a:latin typeface="Times New Roman"/>
                <a:ea typeface="Times New Roman"/>
                <a:cs typeface="Times New Roman"/>
                <a:sym typeface="Times New Roman"/>
              </a:rPr>
              <a:t>3.5X-45X Zoom </a:t>
            </a:r>
            <a:r>
              <a:rPr lang="en-US" sz="1200" b="1" dirty="0" err="1">
                <a:latin typeface="Times New Roman"/>
                <a:ea typeface="Times New Roman"/>
                <a:cs typeface="Times New Roman"/>
                <a:sym typeface="Times New Roman"/>
              </a:rPr>
              <a:t>Trinocular</a:t>
            </a:r>
            <a:r>
              <a:rPr lang="en-US" sz="1200" b="1" dirty="0">
                <a:latin typeface="Times New Roman"/>
                <a:ea typeface="Times New Roman"/>
                <a:cs typeface="Times New Roman"/>
                <a:sym typeface="Times New Roman"/>
              </a:rPr>
              <a:t> Stereo Microscope</a:t>
            </a:r>
            <a:endParaRPr sz="1200" b="1">
              <a:latin typeface="Times New Roman"/>
              <a:ea typeface="Times New Roman"/>
              <a:cs typeface="Times New Roman"/>
              <a:sym typeface="Times New Roman"/>
            </a:endParaRPr>
          </a:p>
        </p:txBody>
      </p:sp>
      <p:pic>
        <p:nvPicPr>
          <p:cNvPr id="363" name="Google Shape;363;p14" descr="C:\Users\rrizw\OneDrive\Documents\1714728903465.jpg"/>
          <p:cNvPicPr preferRelativeResize="0"/>
          <p:nvPr/>
        </p:nvPicPr>
        <p:blipFill rotWithShape="1">
          <a:blip r:embed="rId8">
            <a:alphaModFix/>
          </a:blip>
          <a:srcRect/>
          <a:stretch/>
        </p:blipFill>
        <p:spPr>
          <a:xfrm>
            <a:off x="714348" y="3049776"/>
            <a:ext cx="2555874" cy="2286016"/>
          </a:xfrm>
          <a:prstGeom prst="rect">
            <a:avLst/>
          </a:prstGeom>
          <a:noFill/>
          <a:ln>
            <a:noFill/>
          </a:ln>
        </p:spPr>
      </p:pic>
      <p:grpSp>
        <p:nvGrpSpPr>
          <p:cNvPr id="34" name="Google Shape;343;p14"/>
          <p:cNvGrpSpPr/>
          <p:nvPr/>
        </p:nvGrpSpPr>
        <p:grpSpPr>
          <a:xfrm>
            <a:off x="8371168" y="298682"/>
            <a:ext cx="772832" cy="5727545"/>
            <a:chOff x="8145018" y="285749"/>
            <a:chExt cx="571500" cy="5215255"/>
          </a:xfrm>
        </p:grpSpPr>
        <p:sp>
          <p:nvSpPr>
            <p:cNvPr id="35" name="Google Shape;344;p14"/>
            <p:cNvSpPr/>
            <p:nvPr/>
          </p:nvSpPr>
          <p:spPr>
            <a:xfrm>
              <a:off x="8145018" y="285749"/>
              <a:ext cx="571500" cy="5215255"/>
            </a:xfrm>
            <a:custGeom>
              <a:avLst/>
              <a:gdLst/>
              <a:ahLst/>
              <a:cxnLst/>
              <a:rect l="l" t="t" r="r" b="b"/>
              <a:pathLst>
                <a:path w="571500" h="5215255" extrusionOk="0">
                  <a:moveTo>
                    <a:pt x="476250" y="0"/>
                  </a:moveTo>
                  <a:lnTo>
                    <a:pt x="95250" y="0"/>
                  </a:lnTo>
                  <a:lnTo>
                    <a:pt x="58185" y="7489"/>
                  </a:lnTo>
                  <a:lnTo>
                    <a:pt x="27908" y="27908"/>
                  </a:lnTo>
                  <a:lnTo>
                    <a:pt x="7489" y="58185"/>
                  </a:lnTo>
                  <a:lnTo>
                    <a:pt x="0" y="95250"/>
                  </a:lnTo>
                  <a:lnTo>
                    <a:pt x="0" y="5119878"/>
                  </a:lnTo>
                  <a:lnTo>
                    <a:pt x="7489" y="5156942"/>
                  </a:lnTo>
                  <a:lnTo>
                    <a:pt x="27908" y="5187219"/>
                  </a:lnTo>
                  <a:lnTo>
                    <a:pt x="58185" y="5207638"/>
                  </a:lnTo>
                  <a:lnTo>
                    <a:pt x="95250" y="5215128"/>
                  </a:lnTo>
                  <a:lnTo>
                    <a:pt x="476250" y="5215128"/>
                  </a:lnTo>
                  <a:lnTo>
                    <a:pt x="513314" y="5207638"/>
                  </a:lnTo>
                  <a:lnTo>
                    <a:pt x="543591" y="5187219"/>
                  </a:lnTo>
                  <a:lnTo>
                    <a:pt x="564010" y="5156942"/>
                  </a:lnTo>
                  <a:lnTo>
                    <a:pt x="571500" y="5119878"/>
                  </a:lnTo>
                  <a:lnTo>
                    <a:pt x="571500" y="95250"/>
                  </a:lnTo>
                  <a:lnTo>
                    <a:pt x="564010" y="58185"/>
                  </a:lnTo>
                  <a:lnTo>
                    <a:pt x="543591" y="27908"/>
                  </a:lnTo>
                  <a:lnTo>
                    <a:pt x="513314" y="7489"/>
                  </a:lnTo>
                  <a:lnTo>
                    <a:pt x="476250" y="0"/>
                  </a:lnTo>
                  <a:close/>
                </a:path>
              </a:pathLst>
            </a:custGeom>
            <a:solidFill>
              <a:srgbClr val="FFC000"/>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36" name="Google Shape;345;p14"/>
            <p:cNvSpPr/>
            <p:nvPr/>
          </p:nvSpPr>
          <p:spPr>
            <a:xfrm>
              <a:off x="8145018" y="285749"/>
              <a:ext cx="571500" cy="5215255"/>
            </a:xfrm>
            <a:custGeom>
              <a:avLst/>
              <a:gdLst/>
              <a:ahLst/>
              <a:cxnLst/>
              <a:rect l="l" t="t" r="r" b="b"/>
              <a:pathLst>
                <a:path w="571500" h="5215255" extrusionOk="0">
                  <a:moveTo>
                    <a:pt x="476250" y="5215128"/>
                  </a:moveTo>
                  <a:lnTo>
                    <a:pt x="513314" y="5207638"/>
                  </a:lnTo>
                  <a:lnTo>
                    <a:pt x="543591" y="5187219"/>
                  </a:lnTo>
                  <a:lnTo>
                    <a:pt x="564010" y="5156942"/>
                  </a:lnTo>
                  <a:lnTo>
                    <a:pt x="571500" y="5119878"/>
                  </a:lnTo>
                  <a:lnTo>
                    <a:pt x="571500" y="95250"/>
                  </a:lnTo>
                  <a:lnTo>
                    <a:pt x="564010" y="58185"/>
                  </a:lnTo>
                  <a:lnTo>
                    <a:pt x="543591" y="27908"/>
                  </a:lnTo>
                  <a:lnTo>
                    <a:pt x="513314" y="7489"/>
                  </a:lnTo>
                  <a:lnTo>
                    <a:pt x="476250" y="0"/>
                  </a:lnTo>
                  <a:lnTo>
                    <a:pt x="95250" y="0"/>
                  </a:lnTo>
                  <a:lnTo>
                    <a:pt x="58185" y="7489"/>
                  </a:lnTo>
                  <a:lnTo>
                    <a:pt x="27908" y="27908"/>
                  </a:lnTo>
                  <a:lnTo>
                    <a:pt x="7489" y="58185"/>
                  </a:lnTo>
                  <a:lnTo>
                    <a:pt x="0" y="95250"/>
                  </a:lnTo>
                  <a:lnTo>
                    <a:pt x="0" y="5119878"/>
                  </a:lnTo>
                  <a:lnTo>
                    <a:pt x="7489" y="5156942"/>
                  </a:lnTo>
                  <a:lnTo>
                    <a:pt x="27908" y="5187219"/>
                  </a:lnTo>
                  <a:lnTo>
                    <a:pt x="58185" y="5207638"/>
                  </a:lnTo>
                  <a:lnTo>
                    <a:pt x="95250" y="5215128"/>
                  </a:lnTo>
                  <a:lnTo>
                    <a:pt x="476250" y="5215128"/>
                  </a:lnTo>
                  <a:close/>
                </a:path>
              </a:pathLst>
            </a:custGeom>
            <a:solidFill>
              <a:srgbClr val="FFC000"/>
            </a:solid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
        <p:nvSpPr>
          <p:cNvPr id="37" name="Google Shape;362;p14"/>
          <p:cNvSpPr/>
          <p:nvPr/>
        </p:nvSpPr>
        <p:spPr>
          <a:xfrm rot="5400000">
            <a:off x="6781652" y="2634907"/>
            <a:ext cx="3951082" cy="646331"/>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n-US" sz="1800" b="1" dirty="0" smtClean="0">
                <a:latin typeface="Times New Roman"/>
                <a:ea typeface="Times New Roman"/>
                <a:cs typeface="Times New Roman"/>
                <a:sym typeface="Times New Roman"/>
              </a:rPr>
              <a:t>PLACEMENT        </a:t>
            </a:r>
            <a:r>
              <a:rPr lang="en-US" sz="1800" b="1" dirty="0">
                <a:latin typeface="Times New Roman"/>
                <a:ea typeface="Times New Roman"/>
                <a:cs typeface="Times New Roman"/>
                <a:sym typeface="Times New Roman"/>
              </a:rPr>
              <a:t>BROCHURE</a:t>
            </a:r>
            <a:endParaRPr/>
          </a:p>
          <a:p>
            <a:pPr marL="0" lvl="0" indent="0" algn="ctr" rtl="0">
              <a:spcBef>
                <a:spcPts val="0"/>
              </a:spcBef>
              <a:spcAft>
                <a:spcPts val="0"/>
              </a:spcAft>
              <a:buNone/>
            </a:pPr>
            <a:r>
              <a:rPr lang="en-US" sz="1800" b="1" dirty="0">
                <a:latin typeface="Times New Roman"/>
                <a:ea typeface="Times New Roman"/>
                <a:cs typeface="Times New Roman"/>
                <a:sym typeface="Times New Roman"/>
              </a:rPr>
              <a:t>2024 </a:t>
            </a:r>
            <a:endParaRPr sz="1800"/>
          </a:p>
        </p:txBody>
      </p:sp>
      <p:sp>
        <p:nvSpPr>
          <p:cNvPr id="38" name="TextBox 37"/>
          <p:cNvSpPr txBox="1"/>
          <p:nvPr/>
        </p:nvSpPr>
        <p:spPr>
          <a:xfrm>
            <a:off x="8746067" y="6273800"/>
            <a:ext cx="383438" cy="307777"/>
          </a:xfrm>
          <a:prstGeom prst="rect">
            <a:avLst/>
          </a:prstGeom>
          <a:noFill/>
        </p:spPr>
        <p:txBody>
          <a:bodyPr wrap="none" rtlCol="0">
            <a:spAutoFit/>
          </a:bodyPr>
          <a:lstStyle/>
          <a:p>
            <a:r>
              <a:rPr lang="en-US" dirty="0" smtClean="0"/>
              <a:t>13</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15"/>
          <p:cNvSpPr txBox="1"/>
          <p:nvPr/>
        </p:nvSpPr>
        <p:spPr>
          <a:xfrm>
            <a:off x="1138834" y="3337305"/>
            <a:ext cx="1371600" cy="269240"/>
          </a:xfrm>
          <a:prstGeom prst="rect">
            <a:avLst/>
          </a:prstGeom>
          <a:noFill/>
          <a:ln>
            <a:noFill/>
          </a:ln>
        </p:spPr>
        <p:txBody>
          <a:bodyPr spcFirstLastPara="1" wrap="square" lIns="0" tIns="12050" rIns="0" bIns="0" anchor="t" anchorCtr="0">
            <a:spAutoFit/>
          </a:bodyPr>
          <a:lstStyle/>
          <a:p>
            <a:pPr marL="12700" lvl="0" indent="0" algn="l" rtl="0">
              <a:lnSpc>
                <a:spcPct val="100000"/>
              </a:lnSpc>
              <a:spcBef>
                <a:spcPts val="0"/>
              </a:spcBef>
              <a:spcAft>
                <a:spcPts val="0"/>
              </a:spcAft>
              <a:buNone/>
            </a:pPr>
            <a:r>
              <a:rPr lang="en-US" sz="1600" b="1">
                <a:solidFill>
                  <a:srgbClr val="FFFFFF"/>
                </a:solidFill>
                <a:latin typeface="Cambria"/>
                <a:ea typeface="Cambria"/>
                <a:cs typeface="Cambria"/>
                <a:sym typeface="Cambria"/>
              </a:rPr>
              <a:t>Rota-Vapour</a:t>
            </a:r>
            <a:endParaRPr sz="1600">
              <a:latin typeface="Cambria"/>
              <a:ea typeface="Cambria"/>
              <a:cs typeface="Cambria"/>
              <a:sym typeface="Cambria"/>
            </a:endParaRPr>
          </a:p>
        </p:txBody>
      </p:sp>
      <p:sp>
        <p:nvSpPr>
          <p:cNvPr id="369" name="Google Shape;369;p15"/>
          <p:cNvSpPr txBox="1"/>
          <p:nvPr/>
        </p:nvSpPr>
        <p:spPr>
          <a:xfrm>
            <a:off x="1148588" y="6334759"/>
            <a:ext cx="1684020" cy="300355"/>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1800" b="1">
                <a:solidFill>
                  <a:srgbClr val="FFFFFF"/>
                </a:solidFill>
                <a:latin typeface="Cambria"/>
                <a:ea typeface="Cambria"/>
                <a:cs typeface="Cambria"/>
                <a:sym typeface="Cambria"/>
              </a:rPr>
              <a:t>Vacuum Oven</a:t>
            </a:r>
            <a:endParaRPr sz="1800">
              <a:latin typeface="Cambria"/>
              <a:ea typeface="Cambria"/>
              <a:cs typeface="Cambria"/>
              <a:sym typeface="Cambria"/>
            </a:endParaRPr>
          </a:p>
        </p:txBody>
      </p:sp>
      <p:grpSp>
        <p:nvGrpSpPr>
          <p:cNvPr id="370" name="Google Shape;370;p15"/>
          <p:cNvGrpSpPr/>
          <p:nvPr/>
        </p:nvGrpSpPr>
        <p:grpSpPr>
          <a:xfrm>
            <a:off x="2017646" y="3013389"/>
            <a:ext cx="3822822" cy="360045"/>
            <a:chOff x="4357877" y="3327653"/>
            <a:chExt cx="2857500" cy="360045"/>
          </a:xfrm>
        </p:grpSpPr>
        <p:sp>
          <p:nvSpPr>
            <p:cNvPr id="371" name="Google Shape;371;p15"/>
            <p:cNvSpPr/>
            <p:nvPr/>
          </p:nvSpPr>
          <p:spPr>
            <a:xfrm>
              <a:off x="4357877" y="3327653"/>
              <a:ext cx="2857500" cy="360045"/>
            </a:xfrm>
            <a:custGeom>
              <a:avLst/>
              <a:gdLst/>
              <a:ahLst/>
              <a:cxnLst/>
              <a:rect l="l" t="t" r="r" b="b"/>
              <a:pathLst>
                <a:path w="2857500" h="360045" extrusionOk="0">
                  <a:moveTo>
                    <a:pt x="2797555" y="0"/>
                  </a:moveTo>
                  <a:lnTo>
                    <a:pt x="59944" y="0"/>
                  </a:lnTo>
                  <a:lnTo>
                    <a:pt x="36593" y="4704"/>
                  </a:lnTo>
                  <a:lnTo>
                    <a:pt x="17541" y="17541"/>
                  </a:lnTo>
                  <a:lnTo>
                    <a:pt x="4704" y="36593"/>
                  </a:lnTo>
                  <a:lnTo>
                    <a:pt x="0" y="59944"/>
                  </a:lnTo>
                  <a:lnTo>
                    <a:pt x="0" y="299720"/>
                  </a:lnTo>
                  <a:lnTo>
                    <a:pt x="4704" y="323070"/>
                  </a:lnTo>
                  <a:lnTo>
                    <a:pt x="17541" y="342122"/>
                  </a:lnTo>
                  <a:lnTo>
                    <a:pt x="36593" y="354959"/>
                  </a:lnTo>
                  <a:lnTo>
                    <a:pt x="59944" y="359664"/>
                  </a:lnTo>
                  <a:lnTo>
                    <a:pt x="2797555" y="359664"/>
                  </a:lnTo>
                  <a:lnTo>
                    <a:pt x="2820906" y="354959"/>
                  </a:lnTo>
                  <a:lnTo>
                    <a:pt x="2839958" y="342122"/>
                  </a:lnTo>
                  <a:lnTo>
                    <a:pt x="2852795" y="323070"/>
                  </a:lnTo>
                  <a:lnTo>
                    <a:pt x="2857500" y="299720"/>
                  </a:lnTo>
                  <a:lnTo>
                    <a:pt x="2857500" y="59944"/>
                  </a:lnTo>
                  <a:lnTo>
                    <a:pt x="2852795" y="36593"/>
                  </a:lnTo>
                  <a:lnTo>
                    <a:pt x="2839958" y="17541"/>
                  </a:lnTo>
                  <a:lnTo>
                    <a:pt x="2820906" y="4704"/>
                  </a:lnTo>
                  <a:lnTo>
                    <a:pt x="2797555" y="0"/>
                  </a:lnTo>
                  <a:close/>
                </a:path>
              </a:pathLst>
            </a:custGeom>
            <a:solidFill>
              <a:srgbClr val="FFC000"/>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372" name="Google Shape;372;p15"/>
            <p:cNvSpPr/>
            <p:nvPr/>
          </p:nvSpPr>
          <p:spPr>
            <a:xfrm>
              <a:off x="4357877" y="3327653"/>
              <a:ext cx="2857500" cy="360045"/>
            </a:xfrm>
            <a:custGeom>
              <a:avLst/>
              <a:gdLst/>
              <a:ahLst/>
              <a:cxnLst/>
              <a:rect l="l" t="t" r="r" b="b"/>
              <a:pathLst>
                <a:path w="2857500" h="360045" extrusionOk="0">
                  <a:moveTo>
                    <a:pt x="0" y="59944"/>
                  </a:moveTo>
                  <a:lnTo>
                    <a:pt x="4704" y="36593"/>
                  </a:lnTo>
                  <a:lnTo>
                    <a:pt x="17541" y="17541"/>
                  </a:lnTo>
                  <a:lnTo>
                    <a:pt x="36593" y="4704"/>
                  </a:lnTo>
                  <a:lnTo>
                    <a:pt x="59944" y="0"/>
                  </a:lnTo>
                  <a:lnTo>
                    <a:pt x="2797555" y="0"/>
                  </a:lnTo>
                  <a:lnTo>
                    <a:pt x="2820906" y="4704"/>
                  </a:lnTo>
                  <a:lnTo>
                    <a:pt x="2839958" y="17541"/>
                  </a:lnTo>
                  <a:lnTo>
                    <a:pt x="2852795" y="36593"/>
                  </a:lnTo>
                  <a:lnTo>
                    <a:pt x="2857500" y="59944"/>
                  </a:lnTo>
                  <a:lnTo>
                    <a:pt x="2857500" y="299720"/>
                  </a:lnTo>
                  <a:lnTo>
                    <a:pt x="2852795" y="323070"/>
                  </a:lnTo>
                  <a:lnTo>
                    <a:pt x="2839958" y="342122"/>
                  </a:lnTo>
                  <a:lnTo>
                    <a:pt x="2820906" y="354959"/>
                  </a:lnTo>
                  <a:lnTo>
                    <a:pt x="2797555" y="359664"/>
                  </a:lnTo>
                  <a:lnTo>
                    <a:pt x="59944" y="359664"/>
                  </a:lnTo>
                  <a:lnTo>
                    <a:pt x="36593" y="354959"/>
                  </a:lnTo>
                  <a:lnTo>
                    <a:pt x="17541" y="342122"/>
                  </a:lnTo>
                  <a:lnTo>
                    <a:pt x="4704" y="323070"/>
                  </a:lnTo>
                  <a:lnTo>
                    <a:pt x="0" y="299720"/>
                  </a:lnTo>
                  <a:lnTo>
                    <a:pt x="0" y="59944"/>
                  </a:lnTo>
                  <a:close/>
                </a:path>
              </a:pathLst>
            </a:custGeom>
            <a:solidFill>
              <a:srgbClr val="FFC000"/>
            </a:solid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
        <p:nvSpPr>
          <p:cNvPr id="373" name="Google Shape;373;p15"/>
          <p:cNvSpPr/>
          <p:nvPr/>
        </p:nvSpPr>
        <p:spPr>
          <a:xfrm>
            <a:off x="4357877" y="6290309"/>
            <a:ext cx="2857500" cy="455930"/>
          </a:xfrm>
          <a:custGeom>
            <a:avLst/>
            <a:gdLst/>
            <a:ahLst/>
            <a:cxnLst/>
            <a:rect l="l" t="t" r="r" b="b"/>
            <a:pathLst>
              <a:path w="2857500" h="455929" extrusionOk="0">
                <a:moveTo>
                  <a:pt x="0" y="75945"/>
                </a:moveTo>
                <a:lnTo>
                  <a:pt x="5972" y="46382"/>
                </a:lnTo>
                <a:lnTo>
                  <a:pt x="22256" y="22242"/>
                </a:lnTo>
                <a:lnTo>
                  <a:pt x="46398" y="5967"/>
                </a:lnTo>
                <a:lnTo>
                  <a:pt x="75946" y="0"/>
                </a:lnTo>
                <a:lnTo>
                  <a:pt x="2781554" y="0"/>
                </a:lnTo>
                <a:lnTo>
                  <a:pt x="2811101" y="5967"/>
                </a:lnTo>
                <a:lnTo>
                  <a:pt x="2835243" y="22242"/>
                </a:lnTo>
                <a:lnTo>
                  <a:pt x="2851527" y="46382"/>
                </a:lnTo>
                <a:lnTo>
                  <a:pt x="2857500" y="75945"/>
                </a:lnTo>
                <a:lnTo>
                  <a:pt x="2857500" y="379729"/>
                </a:lnTo>
                <a:lnTo>
                  <a:pt x="2851527" y="409293"/>
                </a:lnTo>
                <a:lnTo>
                  <a:pt x="2835243" y="433433"/>
                </a:lnTo>
                <a:lnTo>
                  <a:pt x="2811101" y="449708"/>
                </a:lnTo>
                <a:lnTo>
                  <a:pt x="2781554" y="455675"/>
                </a:lnTo>
                <a:lnTo>
                  <a:pt x="75946" y="455675"/>
                </a:lnTo>
                <a:lnTo>
                  <a:pt x="46398" y="449708"/>
                </a:lnTo>
                <a:lnTo>
                  <a:pt x="22256" y="433433"/>
                </a:lnTo>
                <a:lnTo>
                  <a:pt x="5972" y="409293"/>
                </a:lnTo>
                <a:lnTo>
                  <a:pt x="0" y="379729"/>
                </a:lnTo>
                <a:lnTo>
                  <a:pt x="0" y="75945"/>
                </a:lnTo>
                <a:close/>
              </a:path>
            </a:pathLst>
          </a:custGeom>
          <a:no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374" name="Google Shape;374;p15"/>
          <p:cNvSpPr txBox="1"/>
          <p:nvPr/>
        </p:nvSpPr>
        <p:spPr>
          <a:xfrm>
            <a:off x="4440428" y="6343599"/>
            <a:ext cx="1073785" cy="314960"/>
          </a:xfrm>
          <a:prstGeom prst="rect">
            <a:avLst/>
          </a:prstGeom>
          <a:noFill/>
          <a:ln>
            <a:noFill/>
          </a:ln>
        </p:spPr>
        <p:txBody>
          <a:bodyPr spcFirstLastPara="1" wrap="square" lIns="0" tIns="12050" rIns="0" bIns="0" anchor="t" anchorCtr="0">
            <a:spAutoFit/>
          </a:bodyPr>
          <a:lstStyle/>
          <a:p>
            <a:pPr marL="12700" lvl="0" indent="0" algn="l" rtl="0">
              <a:lnSpc>
                <a:spcPct val="100000"/>
              </a:lnSpc>
              <a:spcBef>
                <a:spcPts val="0"/>
              </a:spcBef>
              <a:spcAft>
                <a:spcPts val="0"/>
              </a:spcAft>
              <a:buNone/>
            </a:pPr>
            <a:r>
              <a:rPr lang="en-US" sz="1900" b="1">
                <a:solidFill>
                  <a:srgbClr val="FFFFFF"/>
                </a:solidFill>
                <a:latin typeface="Cambria"/>
                <a:ea typeface="Cambria"/>
                <a:cs typeface="Cambria"/>
                <a:sym typeface="Cambria"/>
              </a:rPr>
              <a:t>Furnae</a:t>
            </a:r>
            <a:endParaRPr sz="1900">
              <a:latin typeface="Cambria"/>
              <a:ea typeface="Cambria"/>
              <a:cs typeface="Cambria"/>
              <a:sym typeface="Cambria"/>
            </a:endParaRPr>
          </a:p>
        </p:txBody>
      </p:sp>
      <p:sp>
        <p:nvSpPr>
          <p:cNvPr id="375" name="Google Shape;375;p15"/>
          <p:cNvSpPr txBox="1"/>
          <p:nvPr/>
        </p:nvSpPr>
        <p:spPr>
          <a:xfrm>
            <a:off x="8319643" y="5872073"/>
            <a:ext cx="229870" cy="239395"/>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1400" b="1">
                <a:solidFill>
                  <a:srgbClr val="FFFFFF"/>
                </a:solidFill>
                <a:latin typeface="Cambria"/>
                <a:ea typeface="Cambria"/>
                <a:cs typeface="Cambria"/>
                <a:sym typeface="Cambria"/>
              </a:rPr>
              <a:t>16</a:t>
            </a:r>
            <a:endParaRPr sz="1400">
              <a:latin typeface="Cambria"/>
              <a:ea typeface="Cambria"/>
              <a:cs typeface="Cambria"/>
              <a:sym typeface="Cambria"/>
            </a:endParaRPr>
          </a:p>
        </p:txBody>
      </p:sp>
      <p:grpSp>
        <p:nvGrpSpPr>
          <p:cNvPr id="376" name="Google Shape;376;p15"/>
          <p:cNvGrpSpPr/>
          <p:nvPr/>
        </p:nvGrpSpPr>
        <p:grpSpPr>
          <a:xfrm>
            <a:off x="7877040" y="287127"/>
            <a:ext cx="833481" cy="5770604"/>
            <a:chOff x="8145018" y="285749"/>
            <a:chExt cx="571500" cy="5215255"/>
          </a:xfrm>
        </p:grpSpPr>
        <p:sp>
          <p:nvSpPr>
            <p:cNvPr id="377" name="Google Shape;377;p15"/>
            <p:cNvSpPr/>
            <p:nvPr/>
          </p:nvSpPr>
          <p:spPr>
            <a:xfrm>
              <a:off x="8145018" y="285749"/>
              <a:ext cx="571500" cy="5215255"/>
            </a:xfrm>
            <a:custGeom>
              <a:avLst/>
              <a:gdLst/>
              <a:ahLst/>
              <a:cxnLst/>
              <a:rect l="l" t="t" r="r" b="b"/>
              <a:pathLst>
                <a:path w="571500" h="5215255" extrusionOk="0">
                  <a:moveTo>
                    <a:pt x="476250" y="0"/>
                  </a:moveTo>
                  <a:lnTo>
                    <a:pt x="95250" y="0"/>
                  </a:lnTo>
                  <a:lnTo>
                    <a:pt x="58185" y="7489"/>
                  </a:lnTo>
                  <a:lnTo>
                    <a:pt x="27908" y="27908"/>
                  </a:lnTo>
                  <a:lnTo>
                    <a:pt x="7489" y="58185"/>
                  </a:lnTo>
                  <a:lnTo>
                    <a:pt x="0" y="95250"/>
                  </a:lnTo>
                  <a:lnTo>
                    <a:pt x="0" y="5119878"/>
                  </a:lnTo>
                  <a:lnTo>
                    <a:pt x="7489" y="5156942"/>
                  </a:lnTo>
                  <a:lnTo>
                    <a:pt x="27908" y="5187219"/>
                  </a:lnTo>
                  <a:lnTo>
                    <a:pt x="58185" y="5207638"/>
                  </a:lnTo>
                  <a:lnTo>
                    <a:pt x="95250" y="5215128"/>
                  </a:lnTo>
                  <a:lnTo>
                    <a:pt x="476250" y="5215128"/>
                  </a:lnTo>
                  <a:lnTo>
                    <a:pt x="513314" y="5207638"/>
                  </a:lnTo>
                  <a:lnTo>
                    <a:pt x="543591" y="5187219"/>
                  </a:lnTo>
                  <a:lnTo>
                    <a:pt x="564010" y="5156942"/>
                  </a:lnTo>
                  <a:lnTo>
                    <a:pt x="571500" y="5119878"/>
                  </a:lnTo>
                  <a:lnTo>
                    <a:pt x="571500" y="95250"/>
                  </a:lnTo>
                  <a:lnTo>
                    <a:pt x="564010" y="58185"/>
                  </a:lnTo>
                  <a:lnTo>
                    <a:pt x="543591" y="27908"/>
                  </a:lnTo>
                  <a:lnTo>
                    <a:pt x="513314" y="7489"/>
                  </a:lnTo>
                  <a:lnTo>
                    <a:pt x="476250" y="0"/>
                  </a:lnTo>
                  <a:close/>
                </a:path>
              </a:pathLst>
            </a:custGeom>
            <a:solidFill>
              <a:srgbClr val="FFC000"/>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378" name="Google Shape;378;p15"/>
            <p:cNvSpPr/>
            <p:nvPr/>
          </p:nvSpPr>
          <p:spPr>
            <a:xfrm>
              <a:off x="8145018" y="285749"/>
              <a:ext cx="571500" cy="5215255"/>
            </a:xfrm>
            <a:custGeom>
              <a:avLst/>
              <a:gdLst/>
              <a:ahLst/>
              <a:cxnLst/>
              <a:rect l="l" t="t" r="r" b="b"/>
              <a:pathLst>
                <a:path w="571500" h="5215255" extrusionOk="0">
                  <a:moveTo>
                    <a:pt x="476250" y="5215128"/>
                  </a:moveTo>
                  <a:lnTo>
                    <a:pt x="513314" y="5207638"/>
                  </a:lnTo>
                  <a:lnTo>
                    <a:pt x="543591" y="5187219"/>
                  </a:lnTo>
                  <a:lnTo>
                    <a:pt x="564010" y="5156942"/>
                  </a:lnTo>
                  <a:lnTo>
                    <a:pt x="571500" y="5119878"/>
                  </a:lnTo>
                  <a:lnTo>
                    <a:pt x="571500" y="95250"/>
                  </a:lnTo>
                  <a:lnTo>
                    <a:pt x="564010" y="58185"/>
                  </a:lnTo>
                  <a:lnTo>
                    <a:pt x="543591" y="27908"/>
                  </a:lnTo>
                  <a:lnTo>
                    <a:pt x="513314" y="7489"/>
                  </a:lnTo>
                  <a:lnTo>
                    <a:pt x="476250" y="0"/>
                  </a:lnTo>
                  <a:lnTo>
                    <a:pt x="95250" y="0"/>
                  </a:lnTo>
                  <a:lnTo>
                    <a:pt x="58185" y="7489"/>
                  </a:lnTo>
                  <a:lnTo>
                    <a:pt x="27908" y="27908"/>
                  </a:lnTo>
                  <a:lnTo>
                    <a:pt x="7489" y="58185"/>
                  </a:lnTo>
                  <a:lnTo>
                    <a:pt x="0" y="95250"/>
                  </a:lnTo>
                  <a:lnTo>
                    <a:pt x="0" y="5119878"/>
                  </a:lnTo>
                  <a:lnTo>
                    <a:pt x="7489" y="5156942"/>
                  </a:lnTo>
                  <a:lnTo>
                    <a:pt x="27908" y="5187219"/>
                  </a:lnTo>
                  <a:lnTo>
                    <a:pt x="58185" y="5207638"/>
                  </a:lnTo>
                  <a:lnTo>
                    <a:pt x="95250" y="5215128"/>
                  </a:lnTo>
                  <a:lnTo>
                    <a:pt x="476250" y="5215128"/>
                  </a:lnTo>
                  <a:close/>
                </a:path>
              </a:pathLst>
            </a:custGeom>
            <a:solidFill>
              <a:srgbClr val="FFC000"/>
            </a:solid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
        <p:nvSpPr>
          <p:cNvPr id="379" name="Google Shape;379;p15"/>
          <p:cNvSpPr txBox="1"/>
          <p:nvPr/>
        </p:nvSpPr>
        <p:spPr>
          <a:xfrm rot="5400000">
            <a:off x="6662761" y="2624123"/>
            <a:ext cx="3252470" cy="575945"/>
          </a:xfrm>
          <a:prstGeom prst="rect">
            <a:avLst/>
          </a:prstGeom>
          <a:noFill/>
          <a:ln>
            <a:noFill/>
          </a:ln>
        </p:spPr>
        <p:txBody>
          <a:bodyPr spcFirstLastPara="1" wrap="square" lIns="0" tIns="9525" rIns="0" bIns="0" anchor="t" anchorCtr="0">
            <a:spAutoFit/>
          </a:bodyPr>
          <a:lstStyle/>
          <a:p>
            <a:pPr marL="0" lvl="0" indent="0" algn="ctr" rtl="0">
              <a:lnSpc>
                <a:spcPct val="113333"/>
              </a:lnSpc>
              <a:spcBef>
                <a:spcPts val="0"/>
              </a:spcBef>
              <a:spcAft>
                <a:spcPts val="0"/>
              </a:spcAft>
              <a:buNone/>
            </a:pPr>
            <a:r>
              <a:rPr lang="en-US" sz="1800" b="1" dirty="0">
                <a:latin typeface="Cambria"/>
                <a:ea typeface="Cambria"/>
                <a:cs typeface="Cambria"/>
                <a:sym typeface="Cambria"/>
              </a:rPr>
              <a:t>PLACEMENT	BROCHURE</a:t>
            </a:r>
            <a:endParaRPr sz="1800">
              <a:latin typeface="Cambria"/>
              <a:ea typeface="Cambria"/>
              <a:cs typeface="Cambria"/>
              <a:sym typeface="Cambria"/>
            </a:endParaRPr>
          </a:p>
          <a:p>
            <a:pPr marL="1270" lvl="0" indent="0" algn="ctr" rtl="0">
              <a:lnSpc>
                <a:spcPct val="114000"/>
              </a:lnSpc>
              <a:spcBef>
                <a:spcPts val="0"/>
              </a:spcBef>
              <a:spcAft>
                <a:spcPts val="0"/>
              </a:spcAft>
              <a:buNone/>
            </a:pPr>
            <a:r>
              <a:rPr lang="en-US" sz="2000" b="1" dirty="0">
                <a:latin typeface="Cambria"/>
                <a:ea typeface="Cambria"/>
                <a:cs typeface="Cambria"/>
                <a:sym typeface="Cambria"/>
              </a:rPr>
              <a:t>2024</a:t>
            </a:r>
            <a:endParaRPr sz="2000">
              <a:latin typeface="Cambria"/>
              <a:ea typeface="Cambria"/>
              <a:cs typeface="Cambria"/>
              <a:sym typeface="Cambria"/>
            </a:endParaRPr>
          </a:p>
        </p:txBody>
      </p:sp>
      <p:pic>
        <p:nvPicPr>
          <p:cNvPr id="380" name="Google Shape;380;p15"/>
          <p:cNvPicPr preferRelativeResize="0"/>
          <p:nvPr/>
        </p:nvPicPr>
        <p:blipFill rotWithShape="1">
          <a:blip r:embed="rId3">
            <a:alphaModFix/>
          </a:blip>
          <a:srcRect/>
          <a:stretch/>
        </p:blipFill>
        <p:spPr>
          <a:xfrm>
            <a:off x="4143372" y="285728"/>
            <a:ext cx="3500462" cy="2571768"/>
          </a:xfrm>
          <a:prstGeom prst="rect">
            <a:avLst/>
          </a:prstGeom>
          <a:noFill/>
          <a:ln>
            <a:noFill/>
          </a:ln>
        </p:spPr>
      </p:pic>
      <p:sp>
        <p:nvSpPr>
          <p:cNvPr id="381" name="Google Shape;381;p15"/>
          <p:cNvSpPr/>
          <p:nvPr/>
        </p:nvSpPr>
        <p:spPr>
          <a:xfrm>
            <a:off x="2571736" y="6215082"/>
            <a:ext cx="3857652" cy="384175"/>
          </a:xfrm>
          <a:custGeom>
            <a:avLst/>
            <a:gdLst/>
            <a:ahLst/>
            <a:cxnLst/>
            <a:rect l="l" t="t" r="r" b="b"/>
            <a:pathLst>
              <a:path w="2714625" h="384175" extrusionOk="0">
                <a:moveTo>
                  <a:pt x="2650236" y="0"/>
                </a:moveTo>
                <a:lnTo>
                  <a:pt x="64007" y="0"/>
                </a:lnTo>
                <a:lnTo>
                  <a:pt x="39095" y="5036"/>
                </a:lnTo>
                <a:lnTo>
                  <a:pt x="18749" y="18764"/>
                </a:lnTo>
                <a:lnTo>
                  <a:pt x="5030" y="39112"/>
                </a:lnTo>
                <a:lnTo>
                  <a:pt x="0" y="64008"/>
                </a:lnTo>
                <a:lnTo>
                  <a:pt x="0" y="320040"/>
                </a:lnTo>
                <a:lnTo>
                  <a:pt x="5030" y="344935"/>
                </a:lnTo>
                <a:lnTo>
                  <a:pt x="18749" y="365283"/>
                </a:lnTo>
                <a:lnTo>
                  <a:pt x="39095" y="379011"/>
                </a:lnTo>
                <a:lnTo>
                  <a:pt x="64007" y="384048"/>
                </a:lnTo>
                <a:lnTo>
                  <a:pt x="2650236" y="384048"/>
                </a:lnTo>
                <a:lnTo>
                  <a:pt x="2675131" y="379011"/>
                </a:lnTo>
                <a:lnTo>
                  <a:pt x="2695479" y="365283"/>
                </a:lnTo>
                <a:lnTo>
                  <a:pt x="2709207" y="344935"/>
                </a:lnTo>
                <a:lnTo>
                  <a:pt x="2714243" y="320040"/>
                </a:lnTo>
                <a:lnTo>
                  <a:pt x="2714243" y="64008"/>
                </a:lnTo>
                <a:lnTo>
                  <a:pt x="2709207" y="39112"/>
                </a:lnTo>
                <a:lnTo>
                  <a:pt x="2695479" y="18764"/>
                </a:lnTo>
                <a:lnTo>
                  <a:pt x="2675131" y="5036"/>
                </a:lnTo>
                <a:lnTo>
                  <a:pt x="2650236" y="0"/>
                </a:lnTo>
                <a:close/>
              </a:path>
            </a:pathLst>
          </a:custGeom>
          <a:solidFill>
            <a:srgbClr val="FFC000"/>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382" name="Google Shape;382;p15"/>
          <p:cNvSpPr/>
          <p:nvPr/>
        </p:nvSpPr>
        <p:spPr>
          <a:xfrm>
            <a:off x="3000364" y="3000372"/>
            <a:ext cx="2105063" cy="338554"/>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n-US" sz="1600" b="1">
                <a:latin typeface="Times New Roman"/>
                <a:ea typeface="Times New Roman"/>
                <a:cs typeface="Times New Roman"/>
                <a:sym typeface="Times New Roman"/>
              </a:rPr>
              <a:t>PCR Thermal Cycler </a:t>
            </a:r>
            <a:endParaRPr sz="1600">
              <a:latin typeface="Times New Roman"/>
              <a:ea typeface="Times New Roman"/>
              <a:cs typeface="Times New Roman"/>
              <a:sym typeface="Times New Roman"/>
            </a:endParaRPr>
          </a:p>
        </p:txBody>
      </p:sp>
      <p:sp>
        <p:nvSpPr>
          <p:cNvPr id="383" name="Google Shape;383;p15"/>
          <p:cNvSpPr/>
          <p:nvPr/>
        </p:nvSpPr>
        <p:spPr>
          <a:xfrm>
            <a:off x="1714480" y="5214950"/>
            <a:ext cx="248786" cy="369332"/>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1800" b="1"/>
              <a:t> </a:t>
            </a:r>
            <a:endParaRPr sz="1800"/>
          </a:p>
        </p:txBody>
      </p:sp>
      <p:pic>
        <p:nvPicPr>
          <p:cNvPr id="384" name="Google Shape;384;p15"/>
          <p:cNvPicPr preferRelativeResize="0"/>
          <p:nvPr/>
        </p:nvPicPr>
        <p:blipFill rotWithShape="1">
          <a:blip r:embed="rId4">
            <a:alphaModFix/>
          </a:blip>
          <a:srcRect/>
          <a:stretch/>
        </p:blipFill>
        <p:spPr>
          <a:xfrm>
            <a:off x="3143240" y="3429000"/>
            <a:ext cx="2214578" cy="2714644"/>
          </a:xfrm>
          <a:prstGeom prst="rect">
            <a:avLst/>
          </a:prstGeom>
          <a:noFill/>
          <a:ln>
            <a:noFill/>
          </a:ln>
        </p:spPr>
      </p:pic>
      <p:sp>
        <p:nvSpPr>
          <p:cNvPr id="385" name="Google Shape;385;p15"/>
          <p:cNvSpPr/>
          <p:nvPr/>
        </p:nvSpPr>
        <p:spPr>
          <a:xfrm>
            <a:off x="3643306" y="6215082"/>
            <a:ext cx="1657826" cy="338554"/>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1600" b="1">
                <a:latin typeface="Times New Roman"/>
                <a:ea typeface="Times New Roman"/>
                <a:cs typeface="Times New Roman"/>
                <a:sym typeface="Times New Roman"/>
              </a:rPr>
              <a:t>Digital Balances </a:t>
            </a:r>
            <a:endParaRPr sz="1600">
              <a:latin typeface="Times New Roman"/>
              <a:ea typeface="Times New Roman"/>
              <a:cs typeface="Times New Roman"/>
              <a:sym typeface="Times New Roman"/>
            </a:endParaRPr>
          </a:p>
        </p:txBody>
      </p:sp>
      <p:pic>
        <p:nvPicPr>
          <p:cNvPr id="386" name="Google Shape;386;p15" descr="C:\Users\rrizw\OneDrive\Documents\1714728903472.jpg"/>
          <p:cNvPicPr preferRelativeResize="0"/>
          <p:nvPr/>
        </p:nvPicPr>
        <p:blipFill rotWithShape="1">
          <a:blip r:embed="rId5">
            <a:alphaModFix/>
          </a:blip>
          <a:srcRect/>
          <a:stretch/>
        </p:blipFill>
        <p:spPr>
          <a:xfrm>
            <a:off x="928662" y="285728"/>
            <a:ext cx="3214710" cy="2571768"/>
          </a:xfrm>
          <a:prstGeom prst="rect">
            <a:avLst/>
          </a:prstGeom>
          <a:noFill/>
          <a:ln>
            <a:noFill/>
          </a:ln>
        </p:spPr>
      </p:pic>
      <p:pic>
        <p:nvPicPr>
          <p:cNvPr id="387" name="Google Shape;387;p15"/>
          <p:cNvPicPr preferRelativeResize="0"/>
          <p:nvPr/>
        </p:nvPicPr>
        <p:blipFill rotWithShape="1">
          <a:blip r:embed="rId6">
            <a:alphaModFix/>
          </a:blip>
          <a:srcRect/>
          <a:stretch/>
        </p:blipFill>
        <p:spPr>
          <a:xfrm>
            <a:off x="928662" y="3429000"/>
            <a:ext cx="2214578" cy="2714644"/>
          </a:xfrm>
          <a:prstGeom prst="rect">
            <a:avLst/>
          </a:prstGeom>
          <a:noFill/>
          <a:ln>
            <a:noFill/>
          </a:ln>
        </p:spPr>
      </p:pic>
      <p:pic>
        <p:nvPicPr>
          <p:cNvPr id="388" name="Google Shape;388;p15"/>
          <p:cNvPicPr preferRelativeResize="0"/>
          <p:nvPr/>
        </p:nvPicPr>
        <p:blipFill rotWithShape="1">
          <a:blip r:embed="rId7">
            <a:alphaModFix/>
          </a:blip>
          <a:srcRect/>
          <a:stretch/>
        </p:blipFill>
        <p:spPr>
          <a:xfrm>
            <a:off x="5357818" y="3429000"/>
            <a:ext cx="2428892" cy="2714644"/>
          </a:xfrm>
          <a:prstGeom prst="rect">
            <a:avLst/>
          </a:prstGeom>
          <a:noFill/>
          <a:ln>
            <a:noFill/>
          </a:ln>
        </p:spPr>
      </p:pic>
      <p:sp>
        <p:nvSpPr>
          <p:cNvPr id="23" name="TextBox 22"/>
          <p:cNvSpPr txBox="1"/>
          <p:nvPr/>
        </p:nvSpPr>
        <p:spPr>
          <a:xfrm>
            <a:off x="8246533" y="6358467"/>
            <a:ext cx="383438" cy="307777"/>
          </a:xfrm>
          <a:prstGeom prst="rect">
            <a:avLst/>
          </a:prstGeom>
          <a:noFill/>
        </p:spPr>
        <p:txBody>
          <a:bodyPr wrap="none" rtlCol="0">
            <a:spAutoFit/>
          </a:bodyPr>
          <a:lstStyle/>
          <a:p>
            <a:r>
              <a:rPr lang="en-US" dirty="0" smtClean="0"/>
              <a:t>14</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16"/>
          <p:cNvSpPr txBox="1">
            <a:spLocks noGrp="1"/>
          </p:cNvSpPr>
          <p:nvPr>
            <p:ph type="sldNum" idx="12"/>
          </p:nvPr>
        </p:nvSpPr>
        <p:spPr>
          <a:xfrm>
            <a:off x="6553200" y="6356350"/>
            <a:ext cx="2133600" cy="195546"/>
          </a:xfrm>
          <a:prstGeom prst="rect">
            <a:avLst/>
          </a:prstGeom>
          <a:noFill/>
          <a:ln>
            <a:noFill/>
          </a:ln>
        </p:spPr>
        <p:txBody>
          <a:bodyPr spcFirstLastPara="1" wrap="square" lIns="0" tIns="10775" rIns="0" bIns="0" anchor="ctr" anchorCtr="0">
            <a:spAutoFit/>
          </a:bodyPr>
          <a:lstStyle/>
          <a:p>
            <a:pPr marL="38100" lvl="0" indent="0" algn="r" rtl="0">
              <a:lnSpc>
                <a:spcPct val="100000"/>
              </a:lnSpc>
              <a:spcBef>
                <a:spcPts val="0"/>
              </a:spcBef>
              <a:spcAft>
                <a:spcPts val="0"/>
              </a:spcAft>
              <a:buNone/>
            </a:pPr>
            <a:r>
              <a:rPr lang="en-US" dirty="0" smtClean="0"/>
              <a:t>15</a:t>
            </a:r>
            <a:endParaRPr/>
          </a:p>
        </p:txBody>
      </p:sp>
      <p:pic>
        <p:nvPicPr>
          <p:cNvPr id="398" name="Google Shape;398;p16"/>
          <p:cNvPicPr preferRelativeResize="0"/>
          <p:nvPr/>
        </p:nvPicPr>
        <p:blipFill rotWithShape="1">
          <a:blip r:embed="rId3">
            <a:alphaModFix/>
          </a:blip>
          <a:srcRect/>
          <a:stretch/>
        </p:blipFill>
        <p:spPr>
          <a:xfrm>
            <a:off x="142844" y="71414"/>
            <a:ext cx="2786082" cy="3000396"/>
          </a:xfrm>
          <a:prstGeom prst="rect">
            <a:avLst/>
          </a:prstGeom>
          <a:noFill/>
          <a:ln>
            <a:noFill/>
          </a:ln>
        </p:spPr>
      </p:pic>
      <p:pic>
        <p:nvPicPr>
          <p:cNvPr id="399" name="Google Shape;399;p16"/>
          <p:cNvPicPr preferRelativeResize="0"/>
          <p:nvPr/>
        </p:nvPicPr>
        <p:blipFill rotWithShape="1">
          <a:blip r:embed="rId4">
            <a:alphaModFix/>
          </a:blip>
          <a:srcRect/>
          <a:stretch/>
        </p:blipFill>
        <p:spPr>
          <a:xfrm>
            <a:off x="-41934138" y="7072338"/>
            <a:ext cx="15057996" cy="20058042"/>
          </a:xfrm>
          <a:prstGeom prst="rect">
            <a:avLst/>
          </a:prstGeom>
          <a:noFill/>
          <a:ln>
            <a:noFill/>
          </a:ln>
        </p:spPr>
      </p:pic>
      <p:pic>
        <p:nvPicPr>
          <p:cNvPr id="400" name="Google Shape;400;p16" descr="C:\Users\rrizw\OneDrive\Pictures\7ad22184-dabe-466f-8972-a7b271f537b6 (2).jpg"/>
          <p:cNvPicPr preferRelativeResize="0"/>
          <p:nvPr/>
        </p:nvPicPr>
        <p:blipFill rotWithShape="1">
          <a:blip r:embed="rId5">
            <a:alphaModFix/>
          </a:blip>
          <a:srcRect l="12" t="2" r="69" b="15"/>
          <a:stretch/>
        </p:blipFill>
        <p:spPr>
          <a:xfrm>
            <a:off x="5572132" y="71414"/>
            <a:ext cx="2428892" cy="6072230"/>
          </a:xfrm>
          <a:prstGeom prst="rect">
            <a:avLst/>
          </a:prstGeom>
          <a:noFill/>
          <a:ln>
            <a:noFill/>
          </a:ln>
        </p:spPr>
      </p:pic>
      <p:pic>
        <p:nvPicPr>
          <p:cNvPr id="401" name="Google Shape;401;p16" descr="C:\Users\rrizw\OneDrive\Pictures\fcafbe20-5597-4e3c-a8fb-72ea3d674e2d (1).jpg"/>
          <p:cNvPicPr preferRelativeResize="0"/>
          <p:nvPr/>
        </p:nvPicPr>
        <p:blipFill rotWithShape="1">
          <a:blip r:embed="rId6">
            <a:alphaModFix/>
          </a:blip>
          <a:srcRect/>
          <a:stretch/>
        </p:blipFill>
        <p:spPr>
          <a:xfrm>
            <a:off x="142844" y="3500438"/>
            <a:ext cx="2714644" cy="2714644"/>
          </a:xfrm>
          <a:prstGeom prst="rect">
            <a:avLst/>
          </a:prstGeom>
          <a:noFill/>
          <a:ln>
            <a:noFill/>
          </a:ln>
        </p:spPr>
      </p:pic>
      <p:pic>
        <p:nvPicPr>
          <p:cNvPr id="402" name="Google Shape;402;p16" descr="C:\Users\rrizw\OneDrive\Pictures\a4521272-6e03-47dd-be19-34b39c921c1d.jpg"/>
          <p:cNvPicPr preferRelativeResize="0"/>
          <p:nvPr/>
        </p:nvPicPr>
        <p:blipFill rotWithShape="1">
          <a:blip r:embed="rId7">
            <a:alphaModFix/>
          </a:blip>
          <a:srcRect/>
          <a:stretch/>
        </p:blipFill>
        <p:spPr>
          <a:xfrm rot="10800000" flipH="1">
            <a:off x="3000364" y="71410"/>
            <a:ext cx="2500330" cy="3000399"/>
          </a:xfrm>
          <a:prstGeom prst="rect">
            <a:avLst/>
          </a:prstGeom>
          <a:noFill/>
          <a:ln>
            <a:noFill/>
          </a:ln>
        </p:spPr>
      </p:pic>
      <p:sp>
        <p:nvSpPr>
          <p:cNvPr id="403" name="Google Shape;403;p16"/>
          <p:cNvSpPr/>
          <p:nvPr/>
        </p:nvSpPr>
        <p:spPr>
          <a:xfrm>
            <a:off x="142844" y="3143248"/>
            <a:ext cx="2714644" cy="338554"/>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n-US" sz="1600" b="1">
                <a:latin typeface="Times New Roman"/>
                <a:ea typeface="Times New Roman"/>
                <a:cs typeface="Times New Roman"/>
                <a:sym typeface="Times New Roman"/>
              </a:rPr>
              <a:t>Oven</a:t>
            </a:r>
            <a:endParaRPr sz="1600">
              <a:latin typeface="Times New Roman"/>
              <a:ea typeface="Times New Roman"/>
              <a:cs typeface="Times New Roman"/>
              <a:sym typeface="Times New Roman"/>
            </a:endParaRPr>
          </a:p>
        </p:txBody>
      </p:sp>
      <p:sp>
        <p:nvSpPr>
          <p:cNvPr id="404" name="Google Shape;404;p16"/>
          <p:cNvSpPr/>
          <p:nvPr/>
        </p:nvSpPr>
        <p:spPr>
          <a:xfrm>
            <a:off x="2857488" y="3143248"/>
            <a:ext cx="2643206" cy="338554"/>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n-US" sz="1600" b="1">
                <a:latin typeface="Times New Roman"/>
                <a:ea typeface="Times New Roman"/>
                <a:cs typeface="Times New Roman"/>
                <a:sym typeface="Times New Roman"/>
              </a:rPr>
              <a:t>Nanodrop</a:t>
            </a:r>
            <a:endParaRPr sz="1600">
              <a:latin typeface="Times New Roman"/>
              <a:ea typeface="Times New Roman"/>
              <a:cs typeface="Times New Roman"/>
              <a:sym typeface="Times New Roman"/>
            </a:endParaRPr>
          </a:p>
        </p:txBody>
      </p:sp>
      <p:sp>
        <p:nvSpPr>
          <p:cNvPr id="405" name="Google Shape;405;p16"/>
          <p:cNvSpPr/>
          <p:nvPr/>
        </p:nvSpPr>
        <p:spPr>
          <a:xfrm>
            <a:off x="5643570" y="6286520"/>
            <a:ext cx="2643206" cy="338554"/>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n-US" sz="1600" b="1" dirty="0" smtClean="0">
                <a:latin typeface="Times New Roman"/>
                <a:ea typeface="Times New Roman"/>
                <a:cs typeface="Times New Roman"/>
                <a:sym typeface="Times New Roman"/>
              </a:rPr>
              <a:t>Freezer Minus </a:t>
            </a:r>
            <a:r>
              <a:rPr lang="en-US" sz="1600" b="1" dirty="0">
                <a:latin typeface="Times New Roman"/>
                <a:ea typeface="Times New Roman"/>
                <a:cs typeface="Times New Roman"/>
                <a:sym typeface="Times New Roman"/>
              </a:rPr>
              <a:t>80 </a:t>
            </a:r>
            <a:endParaRPr sz="1600">
              <a:latin typeface="Times New Roman"/>
              <a:ea typeface="Times New Roman"/>
              <a:cs typeface="Times New Roman"/>
              <a:sym typeface="Times New Roman"/>
            </a:endParaRPr>
          </a:p>
        </p:txBody>
      </p:sp>
      <p:sp>
        <p:nvSpPr>
          <p:cNvPr id="406" name="Google Shape;406;p16"/>
          <p:cNvSpPr/>
          <p:nvPr/>
        </p:nvSpPr>
        <p:spPr>
          <a:xfrm>
            <a:off x="1553956" y="6342965"/>
            <a:ext cx="2714644" cy="338554"/>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n-US" sz="1600" b="1" dirty="0">
                <a:latin typeface="Times New Roman"/>
                <a:ea typeface="Times New Roman"/>
                <a:cs typeface="Times New Roman"/>
                <a:sym typeface="Times New Roman"/>
              </a:rPr>
              <a:t>               Distillation </a:t>
            </a:r>
            <a:r>
              <a:rPr lang="en-US" sz="1600" b="1" dirty="0" smtClean="0">
                <a:latin typeface="Times New Roman"/>
                <a:ea typeface="Times New Roman"/>
                <a:cs typeface="Times New Roman"/>
                <a:sym typeface="Times New Roman"/>
              </a:rPr>
              <a:t>Units</a:t>
            </a:r>
            <a:endParaRPr sz="1600">
              <a:latin typeface="Times New Roman"/>
              <a:ea typeface="Times New Roman"/>
              <a:cs typeface="Times New Roman"/>
              <a:sym typeface="Times New Roman"/>
            </a:endParaRPr>
          </a:p>
        </p:txBody>
      </p:sp>
      <p:pic>
        <p:nvPicPr>
          <p:cNvPr id="408" name="Google Shape;408;p16" descr="C:\Users\rrizw\OneDrive\Documents\1714730782866.jpg"/>
          <p:cNvPicPr preferRelativeResize="0"/>
          <p:nvPr/>
        </p:nvPicPr>
        <p:blipFill rotWithShape="1">
          <a:blip r:embed="rId8">
            <a:alphaModFix/>
          </a:blip>
          <a:srcRect/>
          <a:stretch/>
        </p:blipFill>
        <p:spPr>
          <a:xfrm>
            <a:off x="2928926" y="3500438"/>
            <a:ext cx="2645917" cy="2711418"/>
          </a:xfrm>
          <a:prstGeom prst="rect">
            <a:avLst/>
          </a:prstGeom>
          <a:noFill/>
          <a:ln>
            <a:noFill/>
          </a:ln>
        </p:spPr>
      </p:pic>
      <p:grpSp>
        <p:nvGrpSpPr>
          <p:cNvPr id="17" name="Google Shape;343;p14"/>
          <p:cNvGrpSpPr/>
          <p:nvPr/>
        </p:nvGrpSpPr>
        <p:grpSpPr>
          <a:xfrm>
            <a:off x="8224412" y="276104"/>
            <a:ext cx="772832" cy="5727545"/>
            <a:chOff x="8145018" y="285749"/>
            <a:chExt cx="571500" cy="5215255"/>
          </a:xfrm>
        </p:grpSpPr>
        <p:sp>
          <p:nvSpPr>
            <p:cNvPr id="18" name="Google Shape;344;p14"/>
            <p:cNvSpPr/>
            <p:nvPr/>
          </p:nvSpPr>
          <p:spPr>
            <a:xfrm>
              <a:off x="8145018" y="285749"/>
              <a:ext cx="571500" cy="5215255"/>
            </a:xfrm>
            <a:custGeom>
              <a:avLst/>
              <a:gdLst/>
              <a:ahLst/>
              <a:cxnLst/>
              <a:rect l="l" t="t" r="r" b="b"/>
              <a:pathLst>
                <a:path w="571500" h="5215255" extrusionOk="0">
                  <a:moveTo>
                    <a:pt x="476250" y="0"/>
                  </a:moveTo>
                  <a:lnTo>
                    <a:pt x="95250" y="0"/>
                  </a:lnTo>
                  <a:lnTo>
                    <a:pt x="58185" y="7489"/>
                  </a:lnTo>
                  <a:lnTo>
                    <a:pt x="27908" y="27908"/>
                  </a:lnTo>
                  <a:lnTo>
                    <a:pt x="7489" y="58185"/>
                  </a:lnTo>
                  <a:lnTo>
                    <a:pt x="0" y="95250"/>
                  </a:lnTo>
                  <a:lnTo>
                    <a:pt x="0" y="5119878"/>
                  </a:lnTo>
                  <a:lnTo>
                    <a:pt x="7489" y="5156942"/>
                  </a:lnTo>
                  <a:lnTo>
                    <a:pt x="27908" y="5187219"/>
                  </a:lnTo>
                  <a:lnTo>
                    <a:pt x="58185" y="5207638"/>
                  </a:lnTo>
                  <a:lnTo>
                    <a:pt x="95250" y="5215128"/>
                  </a:lnTo>
                  <a:lnTo>
                    <a:pt x="476250" y="5215128"/>
                  </a:lnTo>
                  <a:lnTo>
                    <a:pt x="513314" y="5207638"/>
                  </a:lnTo>
                  <a:lnTo>
                    <a:pt x="543591" y="5187219"/>
                  </a:lnTo>
                  <a:lnTo>
                    <a:pt x="564010" y="5156942"/>
                  </a:lnTo>
                  <a:lnTo>
                    <a:pt x="571500" y="5119878"/>
                  </a:lnTo>
                  <a:lnTo>
                    <a:pt x="571500" y="95250"/>
                  </a:lnTo>
                  <a:lnTo>
                    <a:pt x="564010" y="58185"/>
                  </a:lnTo>
                  <a:lnTo>
                    <a:pt x="543591" y="27908"/>
                  </a:lnTo>
                  <a:lnTo>
                    <a:pt x="513314" y="7489"/>
                  </a:lnTo>
                  <a:lnTo>
                    <a:pt x="476250" y="0"/>
                  </a:lnTo>
                  <a:close/>
                </a:path>
              </a:pathLst>
            </a:custGeom>
            <a:solidFill>
              <a:srgbClr val="FFC000"/>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9" name="Google Shape;345;p14"/>
            <p:cNvSpPr/>
            <p:nvPr/>
          </p:nvSpPr>
          <p:spPr>
            <a:xfrm>
              <a:off x="8145018" y="285749"/>
              <a:ext cx="571500" cy="5215255"/>
            </a:xfrm>
            <a:custGeom>
              <a:avLst/>
              <a:gdLst/>
              <a:ahLst/>
              <a:cxnLst/>
              <a:rect l="l" t="t" r="r" b="b"/>
              <a:pathLst>
                <a:path w="571500" h="5215255" extrusionOk="0">
                  <a:moveTo>
                    <a:pt x="476250" y="5215128"/>
                  </a:moveTo>
                  <a:lnTo>
                    <a:pt x="513314" y="5207638"/>
                  </a:lnTo>
                  <a:lnTo>
                    <a:pt x="543591" y="5187219"/>
                  </a:lnTo>
                  <a:lnTo>
                    <a:pt x="564010" y="5156942"/>
                  </a:lnTo>
                  <a:lnTo>
                    <a:pt x="571500" y="5119878"/>
                  </a:lnTo>
                  <a:lnTo>
                    <a:pt x="571500" y="95250"/>
                  </a:lnTo>
                  <a:lnTo>
                    <a:pt x="564010" y="58185"/>
                  </a:lnTo>
                  <a:lnTo>
                    <a:pt x="543591" y="27908"/>
                  </a:lnTo>
                  <a:lnTo>
                    <a:pt x="513314" y="7489"/>
                  </a:lnTo>
                  <a:lnTo>
                    <a:pt x="476250" y="0"/>
                  </a:lnTo>
                  <a:lnTo>
                    <a:pt x="95250" y="0"/>
                  </a:lnTo>
                  <a:lnTo>
                    <a:pt x="58185" y="7489"/>
                  </a:lnTo>
                  <a:lnTo>
                    <a:pt x="27908" y="27908"/>
                  </a:lnTo>
                  <a:lnTo>
                    <a:pt x="7489" y="58185"/>
                  </a:lnTo>
                  <a:lnTo>
                    <a:pt x="0" y="95250"/>
                  </a:lnTo>
                  <a:lnTo>
                    <a:pt x="0" y="5119878"/>
                  </a:lnTo>
                  <a:lnTo>
                    <a:pt x="7489" y="5156942"/>
                  </a:lnTo>
                  <a:lnTo>
                    <a:pt x="27908" y="5187219"/>
                  </a:lnTo>
                  <a:lnTo>
                    <a:pt x="58185" y="5207638"/>
                  </a:lnTo>
                  <a:lnTo>
                    <a:pt x="95250" y="5215128"/>
                  </a:lnTo>
                  <a:lnTo>
                    <a:pt x="476250" y="5215128"/>
                  </a:lnTo>
                  <a:close/>
                </a:path>
              </a:pathLst>
            </a:custGeom>
            <a:solidFill>
              <a:srgbClr val="FFC000"/>
            </a:solid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
        <p:nvSpPr>
          <p:cNvPr id="20" name="Google Shape;362;p14"/>
          <p:cNvSpPr/>
          <p:nvPr/>
        </p:nvSpPr>
        <p:spPr>
          <a:xfrm rot="5400000">
            <a:off x="6680052" y="2623620"/>
            <a:ext cx="3951082" cy="646331"/>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n-US" sz="1800" b="1" dirty="0">
                <a:latin typeface="Times New Roman"/>
                <a:ea typeface="Times New Roman"/>
                <a:cs typeface="Times New Roman"/>
                <a:sym typeface="Times New Roman"/>
              </a:rPr>
              <a:t>PLACEMENT </a:t>
            </a:r>
            <a:r>
              <a:rPr lang="en-US" sz="1800" b="1" dirty="0" smtClean="0">
                <a:latin typeface="Times New Roman"/>
                <a:ea typeface="Times New Roman"/>
                <a:cs typeface="Times New Roman"/>
                <a:sym typeface="Times New Roman"/>
              </a:rPr>
              <a:t>     BROCHURE</a:t>
            </a:r>
            <a:endParaRPr/>
          </a:p>
          <a:p>
            <a:pPr marL="0" lvl="0" indent="0" algn="ctr" rtl="0">
              <a:spcBef>
                <a:spcPts val="0"/>
              </a:spcBef>
              <a:spcAft>
                <a:spcPts val="0"/>
              </a:spcAft>
              <a:buNone/>
            </a:pPr>
            <a:r>
              <a:rPr lang="en-US" sz="1800" b="1" dirty="0">
                <a:latin typeface="Times New Roman"/>
                <a:ea typeface="Times New Roman"/>
                <a:cs typeface="Times New Roman"/>
                <a:sym typeface="Times New Roman"/>
              </a:rPr>
              <a:t>2024 </a:t>
            </a:r>
            <a:endParaRPr sz="18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17"/>
          <p:cNvSpPr txBox="1"/>
          <p:nvPr/>
        </p:nvSpPr>
        <p:spPr>
          <a:xfrm rot="-5400000">
            <a:off x="5417184" y="5404052"/>
            <a:ext cx="572135" cy="278765"/>
          </a:xfrm>
          <a:prstGeom prst="rect">
            <a:avLst/>
          </a:prstGeom>
          <a:noFill/>
          <a:ln>
            <a:noFill/>
          </a:ln>
        </p:spPr>
        <p:txBody>
          <a:bodyPr spcFirstLastPara="1" wrap="square" lIns="0" tIns="0" rIns="0" bIns="0" anchor="t" anchorCtr="0">
            <a:spAutoFit/>
          </a:bodyPr>
          <a:lstStyle/>
          <a:p>
            <a:pPr marL="12700" lvl="0" indent="0" algn="l" rtl="0">
              <a:lnSpc>
                <a:spcPct val="114722"/>
              </a:lnSpc>
              <a:spcBef>
                <a:spcPts val="0"/>
              </a:spcBef>
              <a:spcAft>
                <a:spcPts val="0"/>
              </a:spcAft>
              <a:buNone/>
            </a:pPr>
            <a:r>
              <a:rPr lang="en-US" sz="1800" b="1">
                <a:solidFill>
                  <a:srgbClr val="FFFFFF"/>
                </a:solidFill>
                <a:latin typeface="Times New Roman"/>
                <a:ea typeface="Times New Roman"/>
                <a:cs typeface="Times New Roman"/>
                <a:sym typeface="Times New Roman"/>
              </a:rPr>
              <a:t>Multi</a:t>
            </a:r>
            <a:endParaRPr sz="1800">
              <a:latin typeface="Times New Roman"/>
              <a:ea typeface="Times New Roman"/>
              <a:cs typeface="Times New Roman"/>
              <a:sym typeface="Times New Roman"/>
            </a:endParaRPr>
          </a:p>
        </p:txBody>
      </p:sp>
      <p:sp>
        <p:nvSpPr>
          <p:cNvPr id="414" name="Google Shape;414;p17"/>
          <p:cNvSpPr txBox="1"/>
          <p:nvPr/>
        </p:nvSpPr>
        <p:spPr>
          <a:xfrm rot="-5400000">
            <a:off x="5487035" y="4755765"/>
            <a:ext cx="432434" cy="278765"/>
          </a:xfrm>
          <a:prstGeom prst="rect">
            <a:avLst/>
          </a:prstGeom>
          <a:noFill/>
          <a:ln>
            <a:noFill/>
          </a:ln>
        </p:spPr>
        <p:txBody>
          <a:bodyPr spcFirstLastPara="1" wrap="square" lIns="0" tIns="0" rIns="0" bIns="0" anchor="t" anchorCtr="0">
            <a:spAutoFit/>
          </a:bodyPr>
          <a:lstStyle/>
          <a:p>
            <a:pPr marL="12700" lvl="0" indent="0" algn="l" rtl="0">
              <a:lnSpc>
                <a:spcPct val="114722"/>
              </a:lnSpc>
              <a:spcBef>
                <a:spcPts val="0"/>
              </a:spcBef>
              <a:spcAft>
                <a:spcPts val="0"/>
              </a:spcAft>
              <a:buNone/>
            </a:pPr>
            <a:r>
              <a:rPr lang="en-US" sz="1800" b="1">
                <a:solidFill>
                  <a:srgbClr val="FFFFFF"/>
                </a:solidFill>
                <a:latin typeface="Times New Roman"/>
                <a:ea typeface="Times New Roman"/>
                <a:cs typeface="Times New Roman"/>
                <a:sym typeface="Times New Roman"/>
              </a:rPr>
              <a:t>Mill</a:t>
            </a:r>
            <a:endParaRPr sz="1800">
              <a:latin typeface="Times New Roman"/>
              <a:ea typeface="Times New Roman"/>
              <a:cs typeface="Times New Roman"/>
              <a:sym typeface="Times New Roman"/>
            </a:endParaRPr>
          </a:p>
        </p:txBody>
      </p:sp>
      <p:sp>
        <p:nvSpPr>
          <p:cNvPr id="415" name="Google Shape;415;p17"/>
          <p:cNvSpPr txBox="1"/>
          <p:nvPr/>
        </p:nvSpPr>
        <p:spPr>
          <a:xfrm rot="-5400000">
            <a:off x="2631741" y="1994836"/>
            <a:ext cx="658495" cy="240029"/>
          </a:xfrm>
          <a:prstGeom prst="rect">
            <a:avLst/>
          </a:prstGeom>
          <a:noFill/>
          <a:ln>
            <a:noFill/>
          </a:ln>
        </p:spPr>
        <p:txBody>
          <a:bodyPr spcFirstLastPara="1" wrap="square" lIns="0" tIns="10775" rIns="0" bIns="0" anchor="t" anchorCtr="0">
            <a:spAutoFit/>
          </a:bodyPr>
          <a:lstStyle/>
          <a:p>
            <a:pPr marL="12700" lvl="0" indent="0" algn="l" rtl="0">
              <a:lnSpc>
                <a:spcPct val="100000"/>
              </a:lnSpc>
              <a:spcBef>
                <a:spcPts val="0"/>
              </a:spcBef>
              <a:spcAft>
                <a:spcPts val="0"/>
              </a:spcAft>
              <a:buNone/>
            </a:pPr>
            <a:r>
              <a:rPr lang="en-US" sz="1400" b="1" i="1">
                <a:solidFill>
                  <a:srgbClr val="FFFFFF"/>
                </a:solidFill>
                <a:latin typeface="Cambria"/>
                <a:ea typeface="Cambria"/>
                <a:cs typeface="Cambria"/>
                <a:sym typeface="Cambria"/>
              </a:rPr>
              <a:t>B A L L</a:t>
            </a:r>
            <a:endParaRPr sz="1400">
              <a:latin typeface="Cambria"/>
              <a:ea typeface="Cambria"/>
              <a:cs typeface="Cambria"/>
              <a:sym typeface="Cambria"/>
            </a:endParaRPr>
          </a:p>
        </p:txBody>
      </p:sp>
      <p:sp>
        <p:nvSpPr>
          <p:cNvPr id="416" name="Google Shape;416;p17"/>
          <p:cNvSpPr txBox="1"/>
          <p:nvPr/>
        </p:nvSpPr>
        <p:spPr>
          <a:xfrm rot="-5400000">
            <a:off x="2561891" y="988605"/>
            <a:ext cx="798195" cy="240029"/>
          </a:xfrm>
          <a:prstGeom prst="rect">
            <a:avLst/>
          </a:prstGeom>
          <a:noFill/>
          <a:ln>
            <a:noFill/>
          </a:ln>
        </p:spPr>
        <p:txBody>
          <a:bodyPr spcFirstLastPara="1" wrap="square" lIns="0" tIns="10775" rIns="0" bIns="0" anchor="t" anchorCtr="0">
            <a:spAutoFit/>
          </a:bodyPr>
          <a:lstStyle/>
          <a:p>
            <a:pPr marL="12700" lvl="0" indent="0" algn="l" rtl="0">
              <a:lnSpc>
                <a:spcPct val="100000"/>
              </a:lnSpc>
              <a:spcBef>
                <a:spcPts val="0"/>
              </a:spcBef>
              <a:spcAft>
                <a:spcPts val="0"/>
              </a:spcAft>
              <a:buNone/>
            </a:pPr>
            <a:r>
              <a:rPr lang="en-US" sz="1400" b="1" i="1">
                <a:solidFill>
                  <a:srgbClr val="FFFFFF"/>
                </a:solidFill>
                <a:latin typeface="Cambria"/>
                <a:ea typeface="Cambria"/>
                <a:cs typeface="Cambria"/>
                <a:sym typeface="Cambria"/>
              </a:rPr>
              <a:t>M I L L S</a:t>
            </a:r>
            <a:endParaRPr sz="1400">
              <a:latin typeface="Cambria"/>
              <a:ea typeface="Cambria"/>
              <a:cs typeface="Cambria"/>
              <a:sym typeface="Cambria"/>
            </a:endParaRPr>
          </a:p>
        </p:txBody>
      </p:sp>
      <p:sp>
        <p:nvSpPr>
          <p:cNvPr id="417" name="Google Shape;417;p17"/>
          <p:cNvSpPr txBox="1"/>
          <p:nvPr/>
        </p:nvSpPr>
        <p:spPr>
          <a:xfrm rot="-5400000">
            <a:off x="2010313" y="4992403"/>
            <a:ext cx="1621155" cy="254635"/>
          </a:xfrm>
          <a:prstGeom prst="rect">
            <a:avLst/>
          </a:prstGeom>
          <a:noFill/>
          <a:ln>
            <a:noFill/>
          </a:ln>
        </p:spPr>
        <p:txBody>
          <a:bodyPr spcFirstLastPara="1" wrap="square" lIns="0" tIns="9525" rIns="0" bIns="0" anchor="t" anchorCtr="0">
            <a:spAutoFit/>
          </a:bodyPr>
          <a:lstStyle/>
          <a:p>
            <a:pPr marL="12700" lvl="0" indent="0" algn="l" rtl="0">
              <a:lnSpc>
                <a:spcPct val="100000"/>
              </a:lnSpc>
              <a:spcBef>
                <a:spcPts val="0"/>
              </a:spcBef>
              <a:spcAft>
                <a:spcPts val="0"/>
              </a:spcAft>
              <a:buNone/>
            </a:pPr>
            <a:r>
              <a:rPr lang="en-US" sz="1500" b="1" i="1">
                <a:solidFill>
                  <a:srgbClr val="FFFFFF"/>
                </a:solidFill>
                <a:latin typeface="Cambria"/>
                <a:ea typeface="Cambria"/>
                <a:cs typeface="Cambria"/>
                <a:sym typeface="Cambria"/>
              </a:rPr>
              <a:t>C u t t e r	M i l l s</a:t>
            </a:r>
            <a:endParaRPr sz="1500">
              <a:latin typeface="Cambria"/>
              <a:ea typeface="Cambria"/>
              <a:cs typeface="Cambria"/>
              <a:sym typeface="Cambria"/>
            </a:endParaRPr>
          </a:p>
        </p:txBody>
      </p:sp>
      <p:sp>
        <p:nvSpPr>
          <p:cNvPr id="421" name="Google Shape;421;p17"/>
          <p:cNvSpPr txBox="1">
            <a:spLocks noGrp="1"/>
          </p:cNvSpPr>
          <p:nvPr>
            <p:ph type="sldNum" idx="12"/>
          </p:nvPr>
        </p:nvSpPr>
        <p:spPr>
          <a:xfrm>
            <a:off x="6553200" y="6356350"/>
            <a:ext cx="2133600" cy="365125"/>
          </a:xfrm>
          <a:prstGeom prst="rect">
            <a:avLst/>
          </a:prstGeom>
          <a:noFill/>
          <a:ln>
            <a:noFill/>
          </a:ln>
        </p:spPr>
        <p:txBody>
          <a:bodyPr spcFirstLastPara="1" wrap="square" lIns="0" tIns="10775" rIns="0" bIns="0" anchor="ctr" anchorCtr="0">
            <a:spAutoFit/>
          </a:bodyPr>
          <a:lstStyle/>
          <a:p>
            <a:pPr marL="38100" lvl="0" indent="0" algn="r" rtl="0">
              <a:lnSpc>
                <a:spcPct val="100000"/>
              </a:lnSpc>
              <a:spcBef>
                <a:spcPts val="0"/>
              </a:spcBef>
              <a:spcAft>
                <a:spcPts val="0"/>
              </a:spcAft>
              <a:buNone/>
            </a:pPr>
            <a:fld id="{00000000-1234-1234-1234-123412341234}" type="slidenum">
              <a:rPr lang="en-US"/>
              <a:pPr marL="38100" lvl="0" indent="0" algn="r" rtl="0">
                <a:lnSpc>
                  <a:spcPct val="100000"/>
                </a:lnSpc>
                <a:spcBef>
                  <a:spcPts val="0"/>
                </a:spcBef>
                <a:spcAft>
                  <a:spcPts val="0"/>
                </a:spcAft>
                <a:buNone/>
              </a:pPr>
              <a:t>17</a:t>
            </a:fld>
            <a:endParaRPr/>
          </a:p>
        </p:txBody>
      </p:sp>
      <p:sp>
        <p:nvSpPr>
          <p:cNvPr id="422" name="Google Shape;422;p17"/>
          <p:cNvSpPr txBox="1"/>
          <p:nvPr/>
        </p:nvSpPr>
        <p:spPr>
          <a:xfrm>
            <a:off x="500034" y="857232"/>
            <a:ext cx="184731" cy="369332"/>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endParaRPr sz="1800"/>
          </a:p>
        </p:txBody>
      </p:sp>
      <p:pic>
        <p:nvPicPr>
          <p:cNvPr id="423" name="Google Shape;423;p17"/>
          <p:cNvPicPr preferRelativeResize="0"/>
          <p:nvPr/>
        </p:nvPicPr>
        <p:blipFill rotWithShape="1">
          <a:blip r:embed="rId3">
            <a:alphaModFix/>
          </a:blip>
          <a:srcRect/>
          <a:stretch/>
        </p:blipFill>
        <p:spPr>
          <a:xfrm>
            <a:off x="5643570" y="357166"/>
            <a:ext cx="2388655" cy="5786478"/>
          </a:xfrm>
          <a:prstGeom prst="rect">
            <a:avLst/>
          </a:prstGeom>
          <a:noFill/>
          <a:ln>
            <a:noFill/>
          </a:ln>
        </p:spPr>
      </p:pic>
      <p:pic>
        <p:nvPicPr>
          <p:cNvPr id="424" name="Google Shape;424;p17"/>
          <p:cNvPicPr preferRelativeResize="0"/>
          <p:nvPr/>
        </p:nvPicPr>
        <p:blipFill rotWithShape="1">
          <a:blip r:embed="rId4">
            <a:alphaModFix/>
          </a:blip>
          <a:srcRect/>
          <a:stretch/>
        </p:blipFill>
        <p:spPr>
          <a:xfrm>
            <a:off x="214282" y="285728"/>
            <a:ext cx="2571768" cy="2714644"/>
          </a:xfrm>
          <a:prstGeom prst="rect">
            <a:avLst/>
          </a:prstGeom>
          <a:noFill/>
          <a:ln>
            <a:noFill/>
          </a:ln>
        </p:spPr>
      </p:pic>
      <p:pic>
        <p:nvPicPr>
          <p:cNvPr id="425" name="Google Shape;425;p17"/>
          <p:cNvPicPr preferRelativeResize="0"/>
          <p:nvPr/>
        </p:nvPicPr>
        <p:blipFill rotWithShape="1">
          <a:blip r:embed="rId5">
            <a:alphaModFix/>
          </a:blip>
          <a:srcRect/>
          <a:stretch/>
        </p:blipFill>
        <p:spPr>
          <a:xfrm>
            <a:off x="2857488" y="285728"/>
            <a:ext cx="2643206" cy="2714644"/>
          </a:xfrm>
          <a:prstGeom prst="rect">
            <a:avLst/>
          </a:prstGeom>
          <a:noFill/>
          <a:ln>
            <a:noFill/>
          </a:ln>
        </p:spPr>
      </p:pic>
      <p:pic>
        <p:nvPicPr>
          <p:cNvPr id="426" name="Google Shape;426;p17"/>
          <p:cNvPicPr preferRelativeResize="0"/>
          <p:nvPr/>
        </p:nvPicPr>
        <p:blipFill rotWithShape="1">
          <a:blip r:embed="rId6">
            <a:alphaModFix/>
          </a:blip>
          <a:srcRect/>
          <a:stretch/>
        </p:blipFill>
        <p:spPr>
          <a:xfrm>
            <a:off x="214282" y="3714752"/>
            <a:ext cx="2643190" cy="2428892"/>
          </a:xfrm>
          <a:prstGeom prst="rect">
            <a:avLst/>
          </a:prstGeom>
          <a:noFill/>
          <a:ln>
            <a:noFill/>
          </a:ln>
        </p:spPr>
      </p:pic>
      <p:pic>
        <p:nvPicPr>
          <p:cNvPr id="427" name="Google Shape;427;p17"/>
          <p:cNvPicPr preferRelativeResize="0"/>
          <p:nvPr/>
        </p:nvPicPr>
        <p:blipFill rotWithShape="1">
          <a:blip r:embed="rId7">
            <a:alphaModFix/>
          </a:blip>
          <a:srcRect/>
          <a:stretch/>
        </p:blipFill>
        <p:spPr>
          <a:xfrm>
            <a:off x="2928926" y="3714752"/>
            <a:ext cx="2643206" cy="2428892"/>
          </a:xfrm>
          <a:prstGeom prst="rect">
            <a:avLst/>
          </a:prstGeom>
          <a:noFill/>
          <a:ln>
            <a:noFill/>
          </a:ln>
        </p:spPr>
      </p:pic>
      <p:sp>
        <p:nvSpPr>
          <p:cNvPr id="428" name="Google Shape;428;p17"/>
          <p:cNvSpPr txBox="1"/>
          <p:nvPr/>
        </p:nvSpPr>
        <p:spPr>
          <a:xfrm>
            <a:off x="214282" y="3143248"/>
            <a:ext cx="2714644" cy="338554"/>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n-US" sz="1600" b="1">
                <a:latin typeface="Times New Roman"/>
                <a:ea typeface="Times New Roman"/>
                <a:cs typeface="Times New Roman"/>
                <a:sym typeface="Times New Roman"/>
              </a:rPr>
              <a:t>Millipore Water System</a:t>
            </a:r>
            <a:endParaRPr/>
          </a:p>
        </p:txBody>
      </p:sp>
      <p:sp>
        <p:nvSpPr>
          <p:cNvPr id="429" name="Google Shape;429;p17"/>
          <p:cNvSpPr txBox="1"/>
          <p:nvPr/>
        </p:nvSpPr>
        <p:spPr>
          <a:xfrm>
            <a:off x="2786050" y="3143248"/>
            <a:ext cx="2714644" cy="338554"/>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n-US" sz="1600" b="1">
                <a:latin typeface="Times New Roman"/>
                <a:ea typeface="Times New Roman"/>
                <a:cs typeface="Times New Roman"/>
                <a:sym typeface="Times New Roman"/>
              </a:rPr>
              <a:t>Deep Freezer</a:t>
            </a:r>
            <a:endParaRPr/>
          </a:p>
        </p:txBody>
      </p:sp>
      <p:sp>
        <p:nvSpPr>
          <p:cNvPr id="430" name="Google Shape;430;p17"/>
          <p:cNvSpPr txBox="1"/>
          <p:nvPr/>
        </p:nvSpPr>
        <p:spPr>
          <a:xfrm>
            <a:off x="214282" y="6215082"/>
            <a:ext cx="2714644" cy="338554"/>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n-US" sz="1600" b="1">
                <a:latin typeface="Times New Roman"/>
                <a:ea typeface="Times New Roman"/>
                <a:cs typeface="Times New Roman"/>
                <a:sym typeface="Times New Roman"/>
              </a:rPr>
              <a:t>Bone Homogenizer</a:t>
            </a:r>
            <a:endParaRPr/>
          </a:p>
        </p:txBody>
      </p:sp>
      <p:sp>
        <p:nvSpPr>
          <p:cNvPr id="431" name="Google Shape;431;p17"/>
          <p:cNvSpPr txBox="1"/>
          <p:nvPr/>
        </p:nvSpPr>
        <p:spPr>
          <a:xfrm>
            <a:off x="2928926" y="6215082"/>
            <a:ext cx="2714644" cy="338554"/>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n-US" sz="1600" b="1">
                <a:latin typeface="Times New Roman"/>
                <a:ea typeface="Times New Roman"/>
                <a:cs typeface="Times New Roman"/>
                <a:sym typeface="Times New Roman"/>
              </a:rPr>
              <a:t>Minus 40</a:t>
            </a:r>
            <a:endParaRPr/>
          </a:p>
        </p:txBody>
      </p:sp>
      <p:sp>
        <p:nvSpPr>
          <p:cNvPr id="432" name="Google Shape;432;p17"/>
          <p:cNvSpPr txBox="1"/>
          <p:nvPr/>
        </p:nvSpPr>
        <p:spPr>
          <a:xfrm>
            <a:off x="5786446" y="6215082"/>
            <a:ext cx="2714644" cy="338554"/>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n-US" sz="1600" b="1">
                <a:latin typeface="Times New Roman"/>
                <a:ea typeface="Times New Roman"/>
                <a:cs typeface="Times New Roman"/>
                <a:sym typeface="Times New Roman"/>
              </a:rPr>
              <a:t>Plant Growth Chamber</a:t>
            </a:r>
            <a:endParaRPr/>
          </a:p>
        </p:txBody>
      </p:sp>
      <p:grpSp>
        <p:nvGrpSpPr>
          <p:cNvPr id="23" name="Google Shape;343;p14"/>
          <p:cNvGrpSpPr/>
          <p:nvPr/>
        </p:nvGrpSpPr>
        <p:grpSpPr>
          <a:xfrm>
            <a:off x="8224412" y="276104"/>
            <a:ext cx="772832" cy="5727545"/>
            <a:chOff x="8145018" y="285749"/>
            <a:chExt cx="571500" cy="5215255"/>
          </a:xfrm>
        </p:grpSpPr>
        <p:sp>
          <p:nvSpPr>
            <p:cNvPr id="24" name="Google Shape;344;p14"/>
            <p:cNvSpPr/>
            <p:nvPr/>
          </p:nvSpPr>
          <p:spPr>
            <a:xfrm>
              <a:off x="8145018" y="285749"/>
              <a:ext cx="571500" cy="5215255"/>
            </a:xfrm>
            <a:custGeom>
              <a:avLst/>
              <a:gdLst/>
              <a:ahLst/>
              <a:cxnLst/>
              <a:rect l="l" t="t" r="r" b="b"/>
              <a:pathLst>
                <a:path w="571500" h="5215255" extrusionOk="0">
                  <a:moveTo>
                    <a:pt x="476250" y="0"/>
                  </a:moveTo>
                  <a:lnTo>
                    <a:pt x="95250" y="0"/>
                  </a:lnTo>
                  <a:lnTo>
                    <a:pt x="58185" y="7489"/>
                  </a:lnTo>
                  <a:lnTo>
                    <a:pt x="27908" y="27908"/>
                  </a:lnTo>
                  <a:lnTo>
                    <a:pt x="7489" y="58185"/>
                  </a:lnTo>
                  <a:lnTo>
                    <a:pt x="0" y="95250"/>
                  </a:lnTo>
                  <a:lnTo>
                    <a:pt x="0" y="5119878"/>
                  </a:lnTo>
                  <a:lnTo>
                    <a:pt x="7489" y="5156942"/>
                  </a:lnTo>
                  <a:lnTo>
                    <a:pt x="27908" y="5187219"/>
                  </a:lnTo>
                  <a:lnTo>
                    <a:pt x="58185" y="5207638"/>
                  </a:lnTo>
                  <a:lnTo>
                    <a:pt x="95250" y="5215128"/>
                  </a:lnTo>
                  <a:lnTo>
                    <a:pt x="476250" y="5215128"/>
                  </a:lnTo>
                  <a:lnTo>
                    <a:pt x="513314" y="5207638"/>
                  </a:lnTo>
                  <a:lnTo>
                    <a:pt x="543591" y="5187219"/>
                  </a:lnTo>
                  <a:lnTo>
                    <a:pt x="564010" y="5156942"/>
                  </a:lnTo>
                  <a:lnTo>
                    <a:pt x="571500" y="5119878"/>
                  </a:lnTo>
                  <a:lnTo>
                    <a:pt x="571500" y="95250"/>
                  </a:lnTo>
                  <a:lnTo>
                    <a:pt x="564010" y="58185"/>
                  </a:lnTo>
                  <a:lnTo>
                    <a:pt x="543591" y="27908"/>
                  </a:lnTo>
                  <a:lnTo>
                    <a:pt x="513314" y="7489"/>
                  </a:lnTo>
                  <a:lnTo>
                    <a:pt x="476250" y="0"/>
                  </a:lnTo>
                  <a:close/>
                </a:path>
              </a:pathLst>
            </a:custGeom>
            <a:solidFill>
              <a:srgbClr val="FFC000"/>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5" name="Google Shape;345;p14"/>
            <p:cNvSpPr/>
            <p:nvPr/>
          </p:nvSpPr>
          <p:spPr>
            <a:xfrm>
              <a:off x="8145018" y="285749"/>
              <a:ext cx="571500" cy="5215255"/>
            </a:xfrm>
            <a:custGeom>
              <a:avLst/>
              <a:gdLst/>
              <a:ahLst/>
              <a:cxnLst/>
              <a:rect l="l" t="t" r="r" b="b"/>
              <a:pathLst>
                <a:path w="571500" h="5215255" extrusionOk="0">
                  <a:moveTo>
                    <a:pt x="476250" y="5215128"/>
                  </a:moveTo>
                  <a:lnTo>
                    <a:pt x="513314" y="5207638"/>
                  </a:lnTo>
                  <a:lnTo>
                    <a:pt x="543591" y="5187219"/>
                  </a:lnTo>
                  <a:lnTo>
                    <a:pt x="564010" y="5156942"/>
                  </a:lnTo>
                  <a:lnTo>
                    <a:pt x="571500" y="5119878"/>
                  </a:lnTo>
                  <a:lnTo>
                    <a:pt x="571500" y="95250"/>
                  </a:lnTo>
                  <a:lnTo>
                    <a:pt x="564010" y="58185"/>
                  </a:lnTo>
                  <a:lnTo>
                    <a:pt x="543591" y="27908"/>
                  </a:lnTo>
                  <a:lnTo>
                    <a:pt x="513314" y="7489"/>
                  </a:lnTo>
                  <a:lnTo>
                    <a:pt x="476250" y="0"/>
                  </a:lnTo>
                  <a:lnTo>
                    <a:pt x="95250" y="0"/>
                  </a:lnTo>
                  <a:lnTo>
                    <a:pt x="58185" y="7489"/>
                  </a:lnTo>
                  <a:lnTo>
                    <a:pt x="27908" y="27908"/>
                  </a:lnTo>
                  <a:lnTo>
                    <a:pt x="7489" y="58185"/>
                  </a:lnTo>
                  <a:lnTo>
                    <a:pt x="0" y="95250"/>
                  </a:lnTo>
                  <a:lnTo>
                    <a:pt x="0" y="5119878"/>
                  </a:lnTo>
                  <a:lnTo>
                    <a:pt x="7489" y="5156942"/>
                  </a:lnTo>
                  <a:lnTo>
                    <a:pt x="27908" y="5187219"/>
                  </a:lnTo>
                  <a:lnTo>
                    <a:pt x="58185" y="5207638"/>
                  </a:lnTo>
                  <a:lnTo>
                    <a:pt x="95250" y="5215128"/>
                  </a:lnTo>
                  <a:lnTo>
                    <a:pt x="476250" y="5215128"/>
                  </a:lnTo>
                  <a:close/>
                </a:path>
              </a:pathLst>
            </a:custGeom>
            <a:solidFill>
              <a:srgbClr val="FFC000"/>
            </a:solid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
        <p:nvSpPr>
          <p:cNvPr id="26" name="Google Shape;362;p14"/>
          <p:cNvSpPr/>
          <p:nvPr/>
        </p:nvSpPr>
        <p:spPr>
          <a:xfrm rot="5400000">
            <a:off x="6680052" y="2623620"/>
            <a:ext cx="3951082" cy="646331"/>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n-US" sz="1800" b="1" dirty="0">
                <a:latin typeface="Times New Roman"/>
                <a:ea typeface="Times New Roman"/>
                <a:cs typeface="Times New Roman"/>
                <a:sym typeface="Times New Roman"/>
              </a:rPr>
              <a:t>PLACEMENT BROCHURE</a:t>
            </a:r>
            <a:endParaRPr/>
          </a:p>
          <a:p>
            <a:pPr marL="0" lvl="0" indent="0" algn="ctr" rtl="0">
              <a:spcBef>
                <a:spcPts val="0"/>
              </a:spcBef>
              <a:spcAft>
                <a:spcPts val="0"/>
              </a:spcAft>
              <a:buNone/>
            </a:pPr>
            <a:r>
              <a:rPr lang="en-US" sz="1800" b="1" dirty="0">
                <a:latin typeface="Times New Roman"/>
                <a:ea typeface="Times New Roman"/>
                <a:cs typeface="Times New Roman"/>
                <a:sym typeface="Times New Roman"/>
              </a:rPr>
              <a:t>2024 </a:t>
            </a:r>
            <a:endParaRPr sz="18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437"/>
        <p:cNvGrpSpPr/>
        <p:nvPr/>
      </p:nvGrpSpPr>
      <p:grpSpPr>
        <a:xfrm>
          <a:off x="0" y="0"/>
          <a:ext cx="0" cy="0"/>
          <a:chOff x="0" y="0"/>
          <a:chExt cx="0" cy="0"/>
        </a:xfrm>
      </p:grpSpPr>
      <p:sp>
        <p:nvSpPr>
          <p:cNvPr id="438" name="Google Shape;438;p18"/>
          <p:cNvSpPr/>
          <p:nvPr/>
        </p:nvSpPr>
        <p:spPr>
          <a:xfrm>
            <a:off x="0" y="0"/>
            <a:ext cx="78105" cy="6858000"/>
          </a:xfrm>
          <a:custGeom>
            <a:avLst/>
            <a:gdLst/>
            <a:ahLst/>
            <a:cxnLst/>
            <a:rect l="l" t="t" r="r" b="b"/>
            <a:pathLst>
              <a:path w="78105" h="6858000" extrusionOk="0">
                <a:moveTo>
                  <a:pt x="0" y="6858000"/>
                </a:moveTo>
                <a:lnTo>
                  <a:pt x="77724" y="6858000"/>
                </a:lnTo>
                <a:lnTo>
                  <a:pt x="77724" y="0"/>
                </a:lnTo>
                <a:lnTo>
                  <a:pt x="0" y="0"/>
                </a:lnTo>
                <a:lnTo>
                  <a:pt x="0" y="6858000"/>
                </a:lnTo>
                <a:close/>
              </a:path>
            </a:pathLst>
          </a:custGeom>
          <a:solidFill>
            <a:srgbClr val="565F6C"/>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39" name="Google Shape;439;p18"/>
          <p:cNvSpPr/>
          <p:nvPr/>
        </p:nvSpPr>
        <p:spPr>
          <a:xfrm>
            <a:off x="135637" y="0"/>
            <a:ext cx="688975" cy="6858000"/>
          </a:xfrm>
          <a:custGeom>
            <a:avLst/>
            <a:gdLst/>
            <a:ahLst/>
            <a:cxnLst/>
            <a:rect l="l" t="t" r="r" b="b"/>
            <a:pathLst>
              <a:path w="688975" h="6858000" extrusionOk="0">
                <a:moveTo>
                  <a:pt x="0" y="6858000"/>
                </a:moveTo>
                <a:lnTo>
                  <a:pt x="688846" y="6858000"/>
                </a:lnTo>
                <a:lnTo>
                  <a:pt x="688846" y="0"/>
                </a:lnTo>
                <a:lnTo>
                  <a:pt x="0" y="0"/>
                </a:lnTo>
                <a:lnTo>
                  <a:pt x="0" y="6858000"/>
                </a:lnTo>
                <a:close/>
              </a:path>
            </a:pathLst>
          </a:custGeom>
          <a:solidFill>
            <a:srgbClr val="565F6C"/>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40" name="Google Shape;440;p18"/>
          <p:cNvSpPr/>
          <p:nvPr/>
        </p:nvSpPr>
        <p:spPr>
          <a:xfrm>
            <a:off x="882396" y="0"/>
            <a:ext cx="3175" cy="6858000"/>
          </a:xfrm>
          <a:custGeom>
            <a:avLst/>
            <a:gdLst/>
            <a:ahLst/>
            <a:cxnLst/>
            <a:rect l="l" t="t" r="r" b="b"/>
            <a:pathLst>
              <a:path w="3175" h="6858000" extrusionOk="0">
                <a:moveTo>
                  <a:pt x="0" y="6858000"/>
                </a:moveTo>
                <a:lnTo>
                  <a:pt x="3047" y="6858000"/>
                </a:lnTo>
                <a:lnTo>
                  <a:pt x="3047" y="0"/>
                </a:lnTo>
                <a:lnTo>
                  <a:pt x="0" y="0"/>
                </a:lnTo>
                <a:lnTo>
                  <a:pt x="0" y="6858000"/>
                </a:lnTo>
                <a:close/>
              </a:path>
            </a:pathLst>
          </a:custGeom>
          <a:solidFill>
            <a:srgbClr val="565F6C"/>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41" name="Google Shape;441;p18"/>
          <p:cNvSpPr/>
          <p:nvPr/>
        </p:nvSpPr>
        <p:spPr>
          <a:xfrm>
            <a:off x="942975" y="0"/>
            <a:ext cx="8201025" cy="6858000"/>
          </a:xfrm>
          <a:custGeom>
            <a:avLst/>
            <a:gdLst/>
            <a:ahLst/>
            <a:cxnLst/>
            <a:rect l="l" t="t" r="r" b="b"/>
            <a:pathLst>
              <a:path w="8201025" h="6858000" extrusionOk="0">
                <a:moveTo>
                  <a:pt x="0" y="6858000"/>
                </a:moveTo>
                <a:lnTo>
                  <a:pt x="8200644" y="6858000"/>
                </a:lnTo>
                <a:lnTo>
                  <a:pt x="8200644" y="0"/>
                </a:lnTo>
                <a:lnTo>
                  <a:pt x="0" y="0"/>
                </a:lnTo>
                <a:lnTo>
                  <a:pt x="0" y="6858000"/>
                </a:lnTo>
                <a:close/>
              </a:path>
            </a:pathLst>
          </a:custGeom>
          <a:solidFill>
            <a:srgbClr val="565F6C"/>
          </a:solidFill>
          <a:ln>
            <a:noFill/>
          </a:ln>
        </p:spPr>
        <p:txBody>
          <a:bodyPr spcFirstLastPara="1" wrap="square" lIns="0" tIns="0" rIns="0" bIns="0" anchor="t" anchorCtr="0">
            <a:noAutofit/>
          </a:bodyPr>
          <a:lstStyle/>
          <a:p>
            <a:pPr marL="0" lvl="0" indent="0" algn="l" rtl="0">
              <a:spcBef>
                <a:spcPts val="0"/>
              </a:spcBef>
              <a:spcAft>
                <a:spcPts val="0"/>
              </a:spcAft>
              <a:buNone/>
            </a:pPr>
            <a:r>
              <a:rPr lang="en-US" sz="1800"/>
              <a:t>VV</a:t>
            </a:r>
            <a:endParaRPr sz="1800"/>
          </a:p>
        </p:txBody>
      </p:sp>
      <p:sp>
        <p:nvSpPr>
          <p:cNvPr id="442" name="Google Shape;442;p18"/>
          <p:cNvSpPr/>
          <p:nvPr/>
        </p:nvSpPr>
        <p:spPr>
          <a:xfrm>
            <a:off x="381000" y="0"/>
            <a:ext cx="443865" cy="6858000"/>
          </a:xfrm>
          <a:custGeom>
            <a:avLst/>
            <a:gdLst/>
            <a:ahLst/>
            <a:cxnLst/>
            <a:rect l="l" t="t" r="r" b="b"/>
            <a:pathLst>
              <a:path w="443865" h="6858000" extrusionOk="0">
                <a:moveTo>
                  <a:pt x="0" y="6858000"/>
                </a:moveTo>
                <a:lnTo>
                  <a:pt x="443484" y="6858000"/>
                </a:lnTo>
                <a:lnTo>
                  <a:pt x="443484" y="0"/>
                </a:lnTo>
                <a:lnTo>
                  <a:pt x="0" y="0"/>
                </a:lnTo>
                <a:lnTo>
                  <a:pt x="0" y="6858000"/>
                </a:lnTo>
                <a:close/>
              </a:path>
            </a:pathLst>
          </a:custGeom>
          <a:solidFill>
            <a:srgbClr val="FDC3AD">
              <a:alpha val="53725"/>
            </a:srgbClr>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43" name="Google Shape;443;p18"/>
          <p:cNvSpPr/>
          <p:nvPr/>
        </p:nvSpPr>
        <p:spPr>
          <a:xfrm>
            <a:off x="882396" y="0"/>
            <a:ext cx="3175" cy="6858000"/>
          </a:xfrm>
          <a:custGeom>
            <a:avLst/>
            <a:gdLst/>
            <a:ahLst/>
            <a:cxnLst/>
            <a:rect l="l" t="t" r="r" b="b"/>
            <a:pathLst>
              <a:path w="3175" h="6858000" extrusionOk="0">
                <a:moveTo>
                  <a:pt x="0" y="6858000"/>
                </a:moveTo>
                <a:lnTo>
                  <a:pt x="3047" y="6858000"/>
                </a:lnTo>
                <a:lnTo>
                  <a:pt x="3047" y="0"/>
                </a:lnTo>
                <a:lnTo>
                  <a:pt x="0" y="0"/>
                </a:lnTo>
                <a:lnTo>
                  <a:pt x="0" y="6858000"/>
                </a:lnTo>
                <a:close/>
              </a:path>
            </a:pathLst>
          </a:custGeom>
          <a:solidFill>
            <a:srgbClr val="FDC3AD">
              <a:alpha val="53725"/>
            </a:srgbClr>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44" name="Google Shape;444;p18"/>
          <p:cNvSpPr/>
          <p:nvPr/>
        </p:nvSpPr>
        <p:spPr>
          <a:xfrm>
            <a:off x="943355" y="0"/>
            <a:ext cx="47625" cy="6858000"/>
          </a:xfrm>
          <a:custGeom>
            <a:avLst/>
            <a:gdLst/>
            <a:ahLst/>
            <a:cxnLst/>
            <a:rect l="l" t="t" r="r" b="b"/>
            <a:pathLst>
              <a:path w="47625" h="6858000" extrusionOk="0">
                <a:moveTo>
                  <a:pt x="0" y="6858000"/>
                </a:moveTo>
                <a:lnTo>
                  <a:pt x="47243" y="6858000"/>
                </a:lnTo>
                <a:lnTo>
                  <a:pt x="47243" y="0"/>
                </a:lnTo>
                <a:lnTo>
                  <a:pt x="0" y="0"/>
                </a:lnTo>
                <a:lnTo>
                  <a:pt x="0" y="6858000"/>
                </a:lnTo>
                <a:close/>
              </a:path>
            </a:pathLst>
          </a:custGeom>
          <a:solidFill>
            <a:srgbClr val="FDC3AD">
              <a:alpha val="53725"/>
            </a:srgbClr>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45" name="Google Shape;445;p18"/>
          <p:cNvSpPr/>
          <p:nvPr/>
        </p:nvSpPr>
        <p:spPr>
          <a:xfrm>
            <a:off x="275843" y="0"/>
            <a:ext cx="105410" cy="6858000"/>
          </a:xfrm>
          <a:custGeom>
            <a:avLst/>
            <a:gdLst/>
            <a:ahLst/>
            <a:cxnLst/>
            <a:rect l="l" t="t" r="r" b="b"/>
            <a:pathLst>
              <a:path w="105410" h="6858000" extrusionOk="0">
                <a:moveTo>
                  <a:pt x="105156" y="0"/>
                </a:moveTo>
                <a:lnTo>
                  <a:pt x="0" y="0"/>
                </a:lnTo>
                <a:lnTo>
                  <a:pt x="0" y="6858000"/>
                </a:lnTo>
                <a:lnTo>
                  <a:pt x="105156" y="6858000"/>
                </a:lnTo>
                <a:lnTo>
                  <a:pt x="105156" y="0"/>
                </a:lnTo>
                <a:close/>
              </a:path>
            </a:pathLst>
          </a:custGeom>
          <a:solidFill>
            <a:srgbClr val="FFD9CE">
              <a:alpha val="35686"/>
            </a:srgbClr>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nvGrpSpPr>
          <p:cNvPr id="446" name="Google Shape;446;p18"/>
          <p:cNvGrpSpPr/>
          <p:nvPr/>
        </p:nvGrpSpPr>
        <p:grpSpPr>
          <a:xfrm>
            <a:off x="990600" y="0"/>
            <a:ext cx="381380" cy="6858000"/>
            <a:chOff x="990600" y="0"/>
            <a:chExt cx="381380" cy="6858000"/>
          </a:xfrm>
        </p:grpSpPr>
        <p:sp>
          <p:nvSpPr>
            <p:cNvPr id="447" name="Google Shape;447;p18"/>
            <p:cNvSpPr/>
            <p:nvPr/>
          </p:nvSpPr>
          <p:spPr>
            <a:xfrm>
              <a:off x="990600" y="0"/>
              <a:ext cx="181610" cy="6858000"/>
            </a:xfrm>
            <a:custGeom>
              <a:avLst/>
              <a:gdLst/>
              <a:ahLst/>
              <a:cxnLst/>
              <a:rect l="l" t="t" r="r" b="b"/>
              <a:pathLst>
                <a:path w="181609" h="6858000" extrusionOk="0">
                  <a:moveTo>
                    <a:pt x="181356" y="0"/>
                  </a:moveTo>
                  <a:lnTo>
                    <a:pt x="0" y="0"/>
                  </a:lnTo>
                  <a:lnTo>
                    <a:pt x="0" y="6858000"/>
                  </a:lnTo>
                  <a:lnTo>
                    <a:pt x="181356" y="6858000"/>
                  </a:lnTo>
                  <a:lnTo>
                    <a:pt x="181356" y="0"/>
                  </a:lnTo>
                  <a:close/>
                </a:path>
              </a:pathLst>
            </a:custGeom>
            <a:solidFill>
              <a:srgbClr val="FFD9CE">
                <a:alpha val="69803"/>
              </a:srgbClr>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48" name="Google Shape;448;p18"/>
            <p:cNvSpPr/>
            <p:nvPr/>
          </p:nvSpPr>
          <p:spPr>
            <a:xfrm>
              <a:off x="1141476" y="0"/>
              <a:ext cx="230504" cy="6858000"/>
            </a:xfrm>
            <a:custGeom>
              <a:avLst/>
              <a:gdLst/>
              <a:ahLst/>
              <a:cxnLst/>
              <a:rect l="l" t="t" r="r" b="b"/>
              <a:pathLst>
                <a:path w="230505" h="6858000" extrusionOk="0">
                  <a:moveTo>
                    <a:pt x="230124" y="0"/>
                  </a:moveTo>
                  <a:lnTo>
                    <a:pt x="0" y="0"/>
                  </a:lnTo>
                  <a:lnTo>
                    <a:pt x="0" y="6858000"/>
                  </a:lnTo>
                  <a:lnTo>
                    <a:pt x="230124" y="6858000"/>
                  </a:lnTo>
                  <a:lnTo>
                    <a:pt x="230124" y="0"/>
                  </a:lnTo>
                  <a:close/>
                </a:path>
              </a:pathLst>
            </a:custGeom>
            <a:solidFill>
              <a:srgbClr val="FFECE8">
                <a:alpha val="70588"/>
              </a:srgbClr>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
        <p:nvSpPr>
          <p:cNvPr id="449" name="Google Shape;449;p18"/>
          <p:cNvSpPr/>
          <p:nvPr/>
        </p:nvSpPr>
        <p:spPr>
          <a:xfrm>
            <a:off x="106679" y="0"/>
            <a:ext cx="0" cy="6858000"/>
          </a:xfrm>
          <a:custGeom>
            <a:avLst/>
            <a:gdLst/>
            <a:ahLst/>
            <a:cxnLst/>
            <a:rect l="l" t="t" r="r" b="b"/>
            <a:pathLst>
              <a:path w="120000" h="6858000" extrusionOk="0">
                <a:moveTo>
                  <a:pt x="0" y="0"/>
                </a:moveTo>
                <a:lnTo>
                  <a:pt x="0" y="6857999"/>
                </a:lnTo>
              </a:path>
            </a:pathLst>
          </a:custGeom>
          <a:noFill/>
          <a:ln w="57900" cap="flat" cmpd="sng">
            <a:solidFill>
              <a:srgbClr val="FDC3AD"/>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nvGrpSpPr>
          <p:cNvPr id="450" name="Google Shape;450;p18"/>
          <p:cNvGrpSpPr/>
          <p:nvPr/>
        </p:nvGrpSpPr>
        <p:grpSpPr>
          <a:xfrm>
            <a:off x="824483" y="0"/>
            <a:ext cx="119379" cy="6858000"/>
            <a:chOff x="824483" y="0"/>
            <a:chExt cx="119379" cy="6858000"/>
          </a:xfrm>
        </p:grpSpPr>
        <p:sp>
          <p:nvSpPr>
            <p:cNvPr id="451" name="Google Shape;451;p18"/>
            <p:cNvSpPr/>
            <p:nvPr/>
          </p:nvSpPr>
          <p:spPr>
            <a:xfrm>
              <a:off x="885443" y="0"/>
              <a:ext cx="58419" cy="6858000"/>
            </a:xfrm>
            <a:custGeom>
              <a:avLst/>
              <a:gdLst/>
              <a:ahLst/>
              <a:cxnLst/>
              <a:rect l="l" t="t" r="r" b="b"/>
              <a:pathLst>
                <a:path w="58419" h="6858000" extrusionOk="0">
                  <a:moveTo>
                    <a:pt x="0" y="6857999"/>
                  </a:moveTo>
                  <a:lnTo>
                    <a:pt x="57912" y="6857999"/>
                  </a:lnTo>
                  <a:lnTo>
                    <a:pt x="57912" y="0"/>
                  </a:lnTo>
                  <a:lnTo>
                    <a:pt x="0" y="0"/>
                  </a:lnTo>
                  <a:lnTo>
                    <a:pt x="0" y="6857999"/>
                  </a:lnTo>
                  <a:close/>
                </a:path>
              </a:pathLst>
            </a:custGeom>
            <a:solidFill>
              <a:srgbClr val="FFECE8"/>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52" name="Google Shape;452;p18"/>
            <p:cNvSpPr/>
            <p:nvPr/>
          </p:nvSpPr>
          <p:spPr>
            <a:xfrm>
              <a:off x="824483" y="0"/>
              <a:ext cx="58419" cy="6858000"/>
            </a:xfrm>
            <a:custGeom>
              <a:avLst/>
              <a:gdLst/>
              <a:ahLst/>
              <a:cxnLst/>
              <a:rect l="l" t="t" r="r" b="b"/>
              <a:pathLst>
                <a:path w="58419" h="6858000" extrusionOk="0">
                  <a:moveTo>
                    <a:pt x="0" y="6857999"/>
                  </a:moveTo>
                  <a:lnTo>
                    <a:pt x="57912" y="6857999"/>
                  </a:lnTo>
                  <a:lnTo>
                    <a:pt x="57912" y="0"/>
                  </a:lnTo>
                  <a:lnTo>
                    <a:pt x="0" y="0"/>
                  </a:lnTo>
                  <a:lnTo>
                    <a:pt x="0" y="6857999"/>
                  </a:lnTo>
                  <a:close/>
                </a:path>
              </a:pathLst>
            </a:custGeom>
            <a:solidFill>
              <a:srgbClr val="FDC3A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
        <p:nvSpPr>
          <p:cNvPr id="453" name="Google Shape;453;p18"/>
          <p:cNvSpPr/>
          <p:nvPr/>
        </p:nvSpPr>
        <p:spPr>
          <a:xfrm>
            <a:off x="1727454" y="761"/>
            <a:ext cx="0" cy="6858000"/>
          </a:xfrm>
          <a:custGeom>
            <a:avLst/>
            <a:gdLst/>
            <a:ahLst/>
            <a:cxnLst/>
            <a:rect l="l" t="t" r="r" b="b"/>
            <a:pathLst>
              <a:path w="120000" h="6858000" extrusionOk="0">
                <a:moveTo>
                  <a:pt x="0" y="0"/>
                </a:moveTo>
                <a:lnTo>
                  <a:pt x="0" y="6857999"/>
                </a:lnTo>
              </a:path>
            </a:pathLst>
          </a:custGeom>
          <a:noFill/>
          <a:ln w="28950" cap="flat" cmpd="sng">
            <a:solidFill>
              <a:srgbClr val="FDC3AD"/>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54" name="Google Shape;454;p18"/>
          <p:cNvSpPr/>
          <p:nvPr/>
        </p:nvSpPr>
        <p:spPr>
          <a:xfrm>
            <a:off x="1066800" y="0"/>
            <a:ext cx="0" cy="6858000"/>
          </a:xfrm>
          <a:custGeom>
            <a:avLst/>
            <a:gdLst/>
            <a:ahLst/>
            <a:cxnLst/>
            <a:rect l="l" t="t" r="r" b="b"/>
            <a:pathLst>
              <a:path w="120000" h="6858000" extrusionOk="0">
                <a:moveTo>
                  <a:pt x="0" y="0"/>
                </a:moveTo>
                <a:lnTo>
                  <a:pt x="0" y="6857999"/>
                </a:lnTo>
              </a:path>
            </a:pathLst>
          </a:custGeom>
          <a:noFill/>
          <a:ln w="9525" cap="flat" cmpd="sng">
            <a:solidFill>
              <a:srgbClr val="FDC3AD"/>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nvGrpSpPr>
          <p:cNvPr id="455" name="Google Shape;455;p18"/>
          <p:cNvGrpSpPr/>
          <p:nvPr/>
        </p:nvGrpSpPr>
        <p:grpSpPr>
          <a:xfrm>
            <a:off x="609600" y="0"/>
            <a:ext cx="1635620" cy="6858000"/>
            <a:chOff x="609600" y="0"/>
            <a:chExt cx="1635620" cy="6858000"/>
          </a:xfrm>
        </p:grpSpPr>
        <p:sp>
          <p:nvSpPr>
            <p:cNvPr id="456" name="Google Shape;456;p18"/>
            <p:cNvSpPr/>
            <p:nvPr/>
          </p:nvSpPr>
          <p:spPr>
            <a:xfrm>
              <a:off x="1219200" y="0"/>
              <a:ext cx="76200" cy="6858000"/>
            </a:xfrm>
            <a:custGeom>
              <a:avLst/>
              <a:gdLst/>
              <a:ahLst/>
              <a:cxnLst/>
              <a:rect l="l" t="t" r="r" b="b"/>
              <a:pathLst>
                <a:path w="76200" h="6858000" extrusionOk="0">
                  <a:moveTo>
                    <a:pt x="76200" y="0"/>
                  </a:moveTo>
                  <a:lnTo>
                    <a:pt x="0" y="0"/>
                  </a:lnTo>
                  <a:lnTo>
                    <a:pt x="0" y="6858000"/>
                  </a:lnTo>
                  <a:lnTo>
                    <a:pt x="76200" y="6858000"/>
                  </a:lnTo>
                  <a:lnTo>
                    <a:pt x="76200" y="0"/>
                  </a:lnTo>
                  <a:close/>
                </a:path>
              </a:pathLst>
            </a:custGeom>
            <a:solidFill>
              <a:srgbClr val="FDC3AD">
                <a:alpha val="50588"/>
              </a:srgbClr>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57" name="Google Shape;457;p18"/>
            <p:cNvSpPr/>
            <p:nvPr/>
          </p:nvSpPr>
          <p:spPr>
            <a:xfrm>
              <a:off x="609600" y="3429000"/>
              <a:ext cx="1356360" cy="2078989"/>
            </a:xfrm>
            <a:custGeom>
              <a:avLst/>
              <a:gdLst/>
              <a:ahLst/>
              <a:cxnLst/>
              <a:rect l="l" t="t" r="r" b="b"/>
              <a:pathLst>
                <a:path w="1356360" h="2078989" extrusionOk="0">
                  <a:moveTo>
                    <a:pt x="1295400" y="647700"/>
                  </a:moveTo>
                  <a:lnTo>
                    <a:pt x="1293622" y="599363"/>
                  </a:lnTo>
                  <a:lnTo>
                    <a:pt x="1288376" y="551980"/>
                  </a:lnTo>
                  <a:lnTo>
                    <a:pt x="1279779" y="505701"/>
                  </a:lnTo>
                  <a:lnTo>
                    <a:pt x="1267968" y="460629"/>
                  </a:lnTo>
                  <a:lnTo>
                    <a:pt x="1253070" y="416890"/>
                  </a:lnTo>
                  <a:lnTo>
                    <a:pt x="1235202" y="374637"/>
                  </a:lnTo>
                  <a:lnTo>
                    <a:pt x="1214488" y="333959"/>
                  </a:lnTo>
                  <a:lnTo>
                    <a:pt x="1191056" y="295008"/>
                  </a:lnTo>
                  <a:lnTo>
                    <a:pt x="1165034" y="257898"/>
                  </a:lnTo>
                  <a:lnTo>
                    <a:pt x="1136535" y="222745"/>
                  </a:lnTo>
                  <a:lnTo>
                    <a:pt x="1105700" y="189699"/>
                  </a:lnTo>
                  <a:lnTo>
                    <a:pt x="1072654" y="158864"/>
                  </a:lnTo>
                  <a:lnTo>
                    <a:pt x="1037501" y="130365"/>
                  </a:lnTo>
                  <a:lnTo>
                    <a:pt x="1000391" y="104343"/>
                  </a:lnTo>
                  <a:lnTo>
                    <a:pt x="961440" y="80911"/>
                  </a:lnTo>
                  <a:lnTo>
                    <a:pt x="920762" y="60198"/>
                  </a:lnTo>
                  <a:lnTo>
                    <a:pt x="878509" y="42329"/>
                  </a:lnTo>
                  <a:lnTo>
                    <a:pt x="834771" y="27432"/>
                  </a:lnTo>
                  <a:lnTo>
                    <a:pt x="789698" y="15621"/>
                  </a:lnTo>
                  <a:lnTo>
                    <a:pt x="743419" y="7023"/>
                  </a:lnTo>
                  <a:lnTo>
                    <a:pt x="696036" y="1778"/>
                  </a:lnTo>
                  <a:lnTo>
                    <a:pt x="647700" y="0"/>
                  </a:lnTo>
                  <a:lnTo>
                    <a:pt x="599351" y="1778"/>
                  </a:lnTo>
                  <a:lnTo>
                    <a:pt x="551980" y="7023"/>
                  </a:lnTo>
                  <a:lnTo>
                    <a:pt x="505701" y="15621"/>
                  </a:lnTo>
                  <a:lnTo>
                    <a:pt x="460629" y="27432"/>
                  </a:lnTo>
                  <a:lnTo>
                    <a:pt x="416902" y="42329"/>
                  </a:lnTo>
                  <a:lnTo>
                    <a:pt x="374637" y="60198"/>
                  </a:lnTo>
                  <a:lnTo>
                    <a:pt x="333971" y="80911"/>
                  </a:lnTo>
                  <a:lnTo>
                    <a:pt x="295008" y="104343"/>
                  </a:lnTo>
                  <a:lnTo>
                    <a:pt x="257898" y="130365"/>
                  </a:lnTo>
                  <a:lnTo>
                    <a:pt x="222758" y="158864"/>
                  </a:lnTo>
                  <a:lnTo>
                    <a:pt x="189699" y="189699"/>
                  </a:lnTo>
                  <a:lnTo>
                    <a:pt x="158864" y="222745"/>
                  </a:lnTo>
                  <a:lnTo>
                    <a:pt x="130365" y="257898"/>
                  </a:lnTo>
                  <a:lnTo>
                    <a:pt x="104343" y="295008"/>
                  </a:lnTo>
                  <a:lnTo>
                    <a:pt x="80911" y="333959"/>
                  </a:lnTo>
                  <a:lnTo>
                    <a:pt x="60185" y="374637"/>
                  </a:lnTo>
                  <a:lnTo>
                    <a:pt x="42316" y="416890"/>
                  </a:lnTo>
                  <a:lnTo>
                    <a:pt x="27419" y="460629"/>
                  </a:lnTo>
                  <a:lnTo>
                    <a:pt x="15608" y="505701"/>
                  </a:lnTo>
                  <a:lnTo>
                    <a:pt x="7010" y="551980"/>
                  </a:lnTo>
                  <a:lnTo>
                    <a:pt x="1765" y="599363"/>
                  </a:lnTo>
                  <a:lnTo>
                    <a:pt x="0" y="647700"/>
                  </a:lnTo>
                  <a:lnTo>
                    <a:pt x="1765" y="696048"/>
                  </a:lnTo>
                  <a:lnTo>
                    <a:pt x="7010" y="743432"/>
                  </a:lnTo>
                  <a:lnTo>
                    <a:pt x="15608" y="789711"/>
                  </a:lnTo>
                  <a:lnTo>
                    <a:pt x="27419" y="834783"/>
                  </a:lnTo>
                  <a:lnTo>
                    <a:pt x="42316" y="878522"/>
                  </a:lnTo>
                  <a:lnTo>
                    <a:pt x="60185" y="920775"/>
                  </a:lnTo>
                  <a:lnTo>
                    <a:pt x="80911" y="961453"/>
                  </a:lnTo>
                  <a:lnTo>
                    <a:pt x="104343" y="1000404"/>
                  </a:lnTo>
                  <a:lnTo>
                    <a:pt x="130365" y="1037513"/>
                  </a:lnTo>
                  <a:lnTo>
                    <a:pt x="158864" y="1072667"/>
                  </a:lnTo>
                  <a:lnTo>
                    <a:pt x="189699" y="1105712"/>
                  </a:lnTo>
                  <a:lnTo>
                    <a:pt x="222758" y="1136548"/>
                  </a:lnTo>
                  <a:lnTo>
                    <a:pt x="257898" y="1165047"/>
                  </a:lnTo>
                  <a:lnTo>
                    <a:pt x="295008" y="1191069"/>
                  </a:lnTo>
                  <a:lnTo>
                    <a:pt x="333971" y="1214501"/>
                  </a:lnTo>
                  <a:lnTo>
                    <a:pt x="374637" y="1235214"/>
                  </a:lnTo>
                  <a:lnTo>
                    <a:pt x="416902" y="1253083"/>
                  </a:lnTo>
                  <a:lnTo>
                    <a:pt x="460629" y="1267980"/>
                  </a:lnTo>
                  <a:lnTo>
                    <a:pt x="505701" y="1279791"/>
                  </a:lnTo>
                  <a:lnTo>
                    <a:pt x="551980" y="1288389"/>
                  </a:lnTo>
                  <a:lnTo>
                    <a:pt x="599351" y="1293634"/>
                  </a:lnTo>
                  <a:lnTo>
                    <a:pt x="647700" y="1295400"/>
                  </a:lnTo>
                  <a:lnTo>
                    <a:pt x="696036" y="1293634"/>
                  </a:lnTo>
                  <a:lnTo>
                    <a:pt x="743419" y="1288389"/>
                  </a:lnTo>
                  <a:lnTo>
                    <a:pt x="789698" y="1279791"/>
                  </a:lnTo>
                  <a:lnTo>
                    <a:pt x="834771" y="1267980"/>
                  </a:lnTo>
                  <a:lnTo>
                    <a:pt x="878509" y="1253083"/>
                  </a:lnTo>
                  <a:lnTo>
                    <a:pt x="920762" y="1235214"/>
                  </a:lnTo>
                  <a:lnTo>
                    <a:pt x="961440" y="1214501"/>
                  </a:lnTo>
                  <a:lnTo>
                    <a:pt x="1000391" y="1191069"/>
                  </a:lnTo>
                  <a:lnTo>
                    <a:pt x="1037501" y="1165047"/>
                  </a:lnTo>
                  <a:lnTo>
                    <a:pt x="1072654" y="1136548"/>
                  </a:lnTo>
                  <a:lnTo>
                    <a:pt x="1105700" y="1105712"/>
                  </a:lnTo>
                  <a:lnTo>
                    <a:pt x="1136535" y="1072667"/>
                  </a:lnTo>
                  <a:lnTo>
                    <a:pt x="1165034" y="1037513"/>
                  </a:lnTo>
                  <a:lnTo>
                    <a:pt x="1191056" y="1000404"/>
                  </a:lnTo>
                  <a:lnTo>
                    <a:pt x="1214488" y="961453"/>
                  </a:lnTo>
                  <a:lnTo>
                    <a:pt x="1235202" y="920775"/>
                  </a:lnTo>
                  <a:lnTo>
                    <a:pt x="1253070" y="878522"/>
                  </a:lnTo>
                  <a:lnTo>
                    <a:pt x="1267968" y="834783"/>
                  </a:lnTo>
                  <a:lnTo>
                    <a:pt x="1279779" y="789711"/>
                  </a:lnTo>
                  <a:lnTo>
                    <a:pt x="1288376" y="743432"/>
                  </a:lnTo>
                  <a:lnTo>
                    <a:pt x="1293622" y="696048"/>
                  </a:lnTo>
                  <a:lnTo>
                    <a:pt x="1295400" y="647700"/>
                  </a:lnTo>
                  <a:close/>
                </a:path>
                <a:path w="1356360" h="2078989" extrusionOk="0">
                  <a:moveTo>
                    <a:pt x="1356360" y="1757934"/>
                  </a:moveTo>
                  <a:lnTo>
                    <a:pt x="1352880" y="1710537"/>
                  </a:lnTo>
                  <a:lnTo>
                    <a:pt x="1342771" y="1665287"/>
                  </a:lnTo>
                  <a:lnTo>
                    <a:pt x="1326540" y="1622704"/>
                  </a:lnTo>
                  <a:lnTo>
                    <a:pt x="1304671" y="1583258"/>
                  </a:lnTo>
                  <a:lnTo>
                    <a:pt x="1277658" y="1547469"/>
                  </a:lnTo>
                  <a:lnTo>
                    <a:pt x="1246022" y="1515833"/>
                  </a:lnTo>
                  <a:lnTo>
                    <a:pt x="1210233" y="1488821"/>
                  </a:lnTo>
                  <a:lnTo>
                    <a:pt x="1170787" y="1466951"/>
                  </a:lnTo>
                  <a:lnTo>
                    <a:pt x="1128204" y="1450721"/>
                  </a:lnTo>
                  <a:lnTo>
                    <a:pt x="1082954" y="1440611"/>
                  </a:lnTo>
                  <a:lnTo>
                    <a:pt x="1035545" y="1437132"/>
                  </a:lnTo>
                  <a:lnTo>
                    <a:pt x="988148" y="1440611"/>
                  </a:lnTo>
                  <a:lnTo>
                    <a:pt x="942898" y="1450721"/>
                  </a:lnTo>
                  <a:lnTo>
                    <a:pt x="900315" y="1466951"/>
                  </a:lnTo>
                  <a:lnTo>
                    <a:pt x="860869" y="1488821"/>
                  </a:lnTo>
                  <a:lnTo>
                    <a:pt x="825080" y="1515833"/>
                  </a:lnTo>
                  <a:lnTo>
                    <a:pt x="793445" y="1547469"/>
                  </a:lnTo>
                  <a:lnTo>
                    <a:pt x="766432" y="1583258"/>
                  </a:lnTo>
                  <a:lnTo>
                    <a:pt x="744562" y="1622704"/>
                  </a:lnTo>
                  <a:lnTo>
                    <a:pt x="728332" y="1665287"/>
                  </a:lnTo>
                  <a:lnTo>
                    <a:pt x="718223" y="1710537"/>
                  </a:lnTo>
                  <a:lnTo>
                    <a:pt x="714756" y="1757934"/>
                  </a:lnTo>
                  <a:lnTo>
                    <a:pt x="718223" y="1805343"/>
                  </a:lnTo>
                  <a:lnTo>
                    <a:pt x="728332" y="1850593"/>
                  </a:lnTo>
                  <a:lnTo>
                    <a:pt x="744562" y="1893176"/>
                  </a:lnTo>
                  <a:lnTo>
                    <a:pt x="766432" y="1932622"/>
                  </a:lnTo>
                  <a:lnTo>
                    <a:pt x="793445" y="1968411"/>
                  </a:lnTo>
                  <a:lnTo>
                    <a:pt x="825080" y="2000046"/>
                  </a:lnTo>
                  <a:lnTo>
                    <a:pt x="860869" y="2027059"/>
                  </a:lnTo>
                  <a:lnTo>
                    <a:pt x="900315" y="2048929"/>
                  </a:lnTo>
                  <a:lnTo>
                    <a:pt x="942898" y="2065159"/>
                  </a:lnTo>
                  <a:lnTo>
                    <a:pt x="988148" y="2075268"/>
                  </a:lnTo>
                  <a:lnTo>
                    <a:pt x="1035545" y="2078736"/>
                  </a:lnTo>
                  <a:lnTo>
                    <a:pt x="1082954" y="2075268"/>
                  </a:lnTo>
                  <a:lnTo>
                    <a:pt x="1128204" y="2065159"/>
                  </a:lnTo>
                  <a:lnTo>
                    <a:pt x="1170787" y="2048929"/>
                  </a:lnTo>
                  <a:lnTo>
                    <a:pt x="1210233" y="2027059"/>
                  </a:lnTo>
                  <a:lnTo>
                    <a:pt x="1246022" y="2000046"/>
                  </a:lnTo>
                  <a:lnTo>
                    <a:pt x="1277658" y="1968411"/>
                  </a:lnTo>
                  <a:lnTo>
                    <a:pt x="1304671" y="1932622"/>
                  </a:lnTo>
                  <a:lnTo>
                    <a:pt x="1326540" y="1893176"/>
                  </a:lnTo>
                  <a:lnTo>
                    <a:pt x="1342771" y="1850593"/>
                  </a:lnTo>
                  <a:lnTo>
                    <a:pt x="1352880" y="1805343"/>
                  </a:lnTo>
                  <a:lnTo>
                    <a:pt x="1356360" y="1757934"/>
                  </a:lnTo>
                  <a:close/>
                </a:path>
              </a:pathLst>
            </a:custGeom>
            <a:solidFill>
              <a:srgbClr val="FD8537"/>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458" name="Google Shape;458;p18"/>
            <p:cNvPicPr preferRelativeResize="0"/>
            <p:nvPr/>
          </p:nvPicPr>
          <p:blipFill rotWithShape="1">
            <a:blip r:embed="rId3">
              <a:alphaModFix/>
            </a:blip>
            <a:srcRect/>
            <a:stretch/>
          </p:blipFill>
          <p:spPr>
            <a:xfrm>
              <a:off x="1091183" y="5500115"/>
              <a:ext cx="137159" cy="137159"/>
            </a:xfrm>
            <a:prstGeom prst="rect">
              <a:avLst/>
            </a:prstGeom>
            <a:noFill/>
            <a:ln>
              <a:noFill/>
            </a:ln>
          </p:spPr>
        </p:pic>
        <p:sp>
          <p:nvSpPr>
            <p:cNvPr id="459" name="Google Shape;459;p18"/>
            <p:cNvSpPr/>
            <p:nvPr/>
          </p:nvSpPr>
          <p:spPr>
            <a:xfrm>
              <a:off x="1664195" y="4480559"/>
              <a:ext cx="581025" cy="1584960"/>
            </a:xfrm>
            <a:custGeom>
              <a:avLst/>
              <a:gdLst/>
              <a:ahLst/>
              <a:cxnLst/>
              <a:rect l="l" t="t" r="r" b="b"/>
              <a:pathLst>
                <a:path w="581025" h="1584960" extrusionOk="0">
                  <a:moveTo>
                    <a:pt x="274332" y="1447800"/>
                  </a:moveTo>
                  <a:lnTo>
                    <a:pt x="267322" y="1404454"/>
                  </a:lnTo>
                  <a:lnTo>
                    <a:pt x="247840" y="1366799"/>
                  </a:lnTo>
                  <a:lnTo>
                    <a:pt x="218147" y="1337106"/>
                  </a:lnTo>
                  <a:lnTo>
                    <a:pt x="180492" y="1317637"/>
                  </a:lnTo>
                  <a:lnTo>
                    <a:pt x="137172" y="1310640"/>
                  </a:lnTo>
                  <a:lnTo>
                    <a:pt x="93840" y="1317637"/>
                  </a:lnTo>
                  <a:lnTo>
                    <a:pt x="56184" y="1337106"/>
                  </a:lnTo>
                  <a:lnTo>
                    <a:pt x="26492" y="1366799"/>
                  </a:lnTo>
                  <a:lnTo>
                    <a:pt x="7010" y="1404454"/>
                  </a:lnTo>
                  <a:lnTo>
                    <a:pt x="0" y="1447800"/>
                  </a:lnTo>
                  <a:lnTo>
                    <a:pt x="7010" y="1491157"/>
                  </a:lnTo>
                  <a:lnTo>
                    <a:pt x="26492" y="1528813"/>
                  </a:lnTo>
                  <a:lnTo>
                    <a:pt x="56184" y="1558505"/>
                  </a:lnTo>
                  <a:lnTo>
                    <a:pt x="93840" y="1577975"/>
                  </a:lnTo>
                  <a:lnTo>
                    <a:pt x="137172" y="1584960"/>
                  </a:lnTo>
                  <a:lnTo>
                    <a:pt x="180492" y="1577975"/>
                  </a:lnTo>
                  <a:lnTo>
                    <a:pt x="218147" y="1558505"/>
                  </a:lnTo>
                  <a:lnTo>
                    <a:pt x="247840" y="1528813"/>
                  </a:lnTo>
                  <a:lnTo>
                    <a:pt x="267322" y="1491157"/>
                  </a:lnTo>
                  <a:lnTo>
                    <a:pt x="274332" y="1447800"/>
                  </a:lnTo>
                  <a:close/>
                </a:path>
                <a:path w="581025" h="1584960" extrusionOk="0">
                  <a:moveTo>
                    <a:pt x="580656" y="182880"/>
                  </a:moveTo>
                  <a:lnTo>
                    <a:pt x="574116" y="134277"/>
                  </a:lnTo>
                  <a:lnTo>
                    <a:pt x="555675" y="90601"/>
                  </a:lnTo>
                  <a:lnTo>
                    <a:pt x="527075" y="53581"/>
                  </a:lnTo>
                  <a:lnTo>
                    <a:pt x="490054" y="24980"/>
                  </a:lnTo>
                  <a:lnTo>
                    <a:pt x="446379" y="6540"/>
                  </a:lnTo>
                  <a:lnTo>
                    <a:pt x="397776" y="0"/>
                  </a:lnTo>
                  <a:lnTo>
                    <a:pt x="349161" y="6540"/>
                  </a:lnTo>
                  <a:lnTo>
                    <a:pt x="305485" y="24980"/>
                  </a:lnTo>
                  <a:lnTo>
                    <a:pt x="268465" y="53581"/>
                  </a:lnTo>
                  <a:lnTo>
                    <a:pt x="239864" y="90601"/>
                  </a:lnTo>
                  <a:lnTo>
                    <a:pt x="221424" y="134277"/>
                  </a:lnTo>
                  <a:lnTo>
                    <a:pt x="214896" y="182880"/>
                  </a:lnTo>
                  <a:lnTo>
                    <a:pt x="221424" y="231495"/>
                  </a:lnTo>
                  <a:lnTo>
                    <a:pt x="239864" y="275170"/>
                  </a:lnTo>
                  <a:lnTo>
                    <a:pt x="268465" y="312191"/>
                  </a:lnTo>
                  <a:lnTo>
                    <a:pt x="305485" y="340791"/>
                  </a:lnTo>
                  <a:lnTo>
                    <a:pt x="349161" y="359232"/>
                  </a:lnTo>
                  <a:lnTo>
                    <a:pt x="397776" y="365760"/>
                  </a:lnTo>
                  <a:lnTo>
                    <a:pt x="446379" y="359232"/>
                  </a:lnTo>
                  <a:lnTo>
                    <a:pt x="490054" y="340791"/>
                  </a:lnTo>
                  <a:lnTo>
                    <a:pt x="527075" y="312191"/>
                  </a:lnTo>
                  <a:lnTo>
                    <a:pt x="555675" y="275170"/>
                  </a:lnTo>
                  <a:lnTo>
                    <a:pt x="574116" y="231495"/>
                  </a:lnTo>
                  <a:lnTo>
                    <a:pt x="580656" y="182880"/>
                  </a:lnTo>
                  <a:close/>
                </a:path>
              </a:pathLst>
            </a:custGeom>
            <a:solidFill>
              <a:srgbClr val="FD8537"/>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
        <p:nvSpPr>
          <p:cNvPr id="460" name="Google Shape;460;p18"/>
          <p:cNvSpPr/>
          <p:nvPr/>
        </p:nvSpPr>
        <p:spPr>
          <a:xfrm>
            <a:off x="9069324" y="0"/>
            <a:ext cx="58419" cy="6858000"/>
          </a:xfrm>
          <a:custGeom>
            <a:avLst/>
            <a:gdLst/>
            <a:ahLst/>
            <a:cxnLst/>
            <a:rect l="l" t="t" r="r" b="b"/>
            <a:pathLst>
              <a:path w="58420" h="6858000" extrusionOk="0">
                <a:moveTo>
                  <a:pt x="11557" y="0"/>
                </a:moveTo>
                <a:lnTo>
                  <a:pt x="0" y="0"/>
                </a:lnTo>
                <a:lnTo>
                  <a:pt x="0" y="6858000"/>
                </a:lnTo>
                <a:lnTo>
                  <a:pt x="11557" y="6858000"/>
                </a:lnTo>
                <a:lnTo>
                  <a:pt x="11557" y="0"/>
                </a:lnTo>
                <a:close/>
              </a:path>
              <a:path w="58420" h="6858000" extrusionOk="0">
                <a:moveTo>
                  <a:pt x="57912" y="0"/>
                </a:moveTo>
                <a:lnTo>
                  <a:pt x="23114" y="0"/>
                </a:lnTo>
                <a:lnTo>
                  <a:pt x="23114" y="6858000"/>
                </a:lnTo>
                <a:lnTo>
                  <a:pt x="57912" y="6858000"/>
                </a:lnTo>
                <a:lnTo>
                  <a:pt x="57912" y="0"/>
                </a:lnTo>
                <a:close/>
              </a:path>
            </a:pathLst>
          </a:custGeom>
          <a:solidFill>
            <a:srgbClr val="FDC3A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61" name="Google Shape;461;p18"/>
          <p:cNvSpPr txBox="1"/>
          <p:nvPr/>
        </p:nvSpPr>
        <p:spPr>
          <a:xfrm>
            <a:off x="6143636" y="3429000"/>
            <a:ext cx="1242060" cy="29972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1800" b="1" cap="small">
                <a:solidFill>
                  <a:srgbClr val="FFF39D"/>
                </a:solidFill>
                <a:latin typeface="Times New Roman"/>
                <a:ea typeface="Times New Roman"/>
                <a:cs typeface="Times New Roman"/>
                <a:sym typeface="Times New Roman"/>
              </a:rPr>
              <a:t> </a:t>
            </a:r>
            <a:endParaRPr sz="1800">
              <a:latin typeface="Times New Roman"/>
              <a:ea typeface="Times New Roman"/>
              <a:cs typeface="Times New Roman"/>
              <a:sym typeface="Times New Roman"/>
            </a:endParaRPr>
          </a:p>
        </p:txBody>
      </p:sp>
      <p:sp>
        <p:nvSpPr>
          <p:cNvPr id="462" name="Google Shape;462;p18"/>
          <p:cNvSpPr txBox="1"/>
          <p:nvPr/>
        </p:nvSpPr>
        <p:spPr>
          <a:xfrm>
            <a:off x="1529841" y="5064633"/>
            <a:ext cx="229870" cy="239395"/>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1400" b="1">
                <a:solidFill>
                  <a:srgbClr val="FFFFFF"/>
                </a:solidFill>
                <a:latin typeface="Cambria"/>
                <a:ea typeface="Cambria"/>
                <a:cs typeface="Cambria"/>
                <a:sym typeface="Cambria"/>
              </a:rPr>
              <a:t>20</a:t>
            </a:r>
            <a:endParaRPr sz="1400">
              <a:latin typeface="Cambria"/>
              <a:ea typeface="Cambria"/>
              <a:cs typeface="Cambria"/>
              <a:sym typeface="Cambria"/>
            </a:endParaRPr>
          </a:p>
        </p:txBody>
      </p:sp>
      <p:pic>
        <p:nvPicPr>
          <p:cNvPr id="463" name="Google Shape;463;p18" descr="C:\Users\rrizw\OneDrive\Pictures\e8f19a9b-013e-4250-aa4f-fe1a126ad344.jpg"/>
          <p:cNvPicPr preferRelativeResize="0"/>
          <p:nvPr/>
        </p:nvPicPr>
        <p:blipFill rotWithShape="1">
          <a:blip r:embed="rId4">
            <a:alphaModFix/>
          </a:blip>
          <a:srcRect/>
          <a:stretch/>
        </p:blipFill>
        <p:spPr>
          <a:xfrm>
            <a:off x="1857356" y="142852"/>
            <a:ext cx="3286148" cy="2643206"/>
          </a:xfrm>
          <a:prstGeom prst="rect">
            <a:avLst/>
          </a:prstGeom>
          <a:noFill/>
          <a:ln>
            <a:noFill/>
          </a:ln>
        </p:spPr>
      </p:pic>
      <p:pic>
        <p:nvPicPr>
          <p:cNvPr id="464" name="Google Shape;464;p18" descr="C:\Users\rrizw\OneDrive\Documents\1714635008968.jpg"/>
          <p:cNvPicPr preferRelativeResize="0"/>
          <p:nvPr/>
        </p:nvPicPr>
        <p:blipFill rotWithShape="1">
          <a:blip r:embed="rId5">
            <a:alphaModFix/>
          </a:blip>
          <a:srcRect/>
          <a:stretch/>
        </p:blipFill>
        <p:spPr>
          <a:xfrm rot="5400000">
            <a:off x="5286378" y="-20"/>
            <a:ext cx="2643209" cy="2928958"/>
          </a:xfrm>
          <a:prstGeom prst="rect">
            <a:avLst/>
          </a:prstGeom>
          <a:noFill/>
          <a:ln>
            <a:noFill/>
          </a:ln>
        </p:spPr>
      </p:pic>
      <p:pic>
        <p:nvPicPr>
          <p:cNvPr id="465" name="Google Shape;465;p18" descr="C:\Users\rrizw\OneDrive\Documents\1714635008977.jpg"/>
          <p:cNvPicPr preferRelativeResize="0"/>
          <p:nvPr/>
        </p:nvPicPr>
        <p:blipFill rotWithShape="1">
          <a:blip r:embed="rId6">
            <a:alphaModFix/>
          </a:blip>
          <a:srcRect/>
          <a:stretch/>
        </p:blipFill>
        <p:spPr>
          <a:xfrm>
            <a:off x="1928794" y="3214686"/>
            <a:ext cx="3214710" cy="3000396"/>
          </a:xfrm>
          <a:prstGeom prst="rect">
            <a:avLst/>
          </a:prstGeom>
          <a:noFill/>
          <a:ln>
            <a:noFill/>
          </a:ln>
        </p:spPr>
      </p:pic>
      <p:sp>
        <p:nvSpPr>
          <p:cNvPr id="466" name="Google Shape;466;p18"/>
          <p:cNvSpPr txBox="1"/>
          <p:nvPr/>
        </p:nvSpPr>
        <p:spPr>
          <a:xfrm>
            <a:off x="2714612" y="2786058"/>
            <a:ext cx="1292341" cy="338554"/>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1600" b="1">
                <a:latin typeface="Times New Roman"/>
                <a:ea typeface="Times New Roman"/>
                <a:cs typeface="Times New Roman"/>
                <a:sym typeface="Times New Roman"/>
              </a:rPr>
              <a:t>Refrigerator</a:t>
            </a:r>
            <a:endParaRPr sz="1800" b="1"/>
          </a:p>
        </p:txBody>
      </p:sp>
      <p:sp>
        <p:nvSpPr>
          <p:cNvPr id="467" name="Google Shape;467;p18"/>
          <p:cNvSpPr txBox="1"/>
          <p:nvPr/>
        </p:nvSpPr>
        <p:spPr>
          <a:xfrm>
            <a:off x="5357818" y="2786058"/>
            <a:ext cx="2786082" cy="338554"/>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1600" b="1">
                <a:latin typeface="Times New Roman"/>
                <a:ea typeface="Times New Roman"/>
                <a:cs typeface="Times New Roman"/>
                <a:sym typeface="Times New Roman"/>
              </a:rPr>
              <a:t>Microscopic Colony Counter</a:t>
            </a:r>
            <a:endParaRPr/>
          </a:p>
        </p:txBody>
      </p:sp>
      <p:sp>
        <p:nvSpPr>
          <p:cNvPr id="468" name="Google Shape;468;p18"/>
          <p:cNvSpPr txBox="1"/>
          <p:nvPr/>
        </p:nvSpPr>
        <p:spPr>
          <a:xfrm>
            <a:off x="2928926" y="6286520"/>
            <a:ext cx="788999" cy="338554"/>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1600" b="1">
                <a:latin typeface="Times New Roman"/>
                <a:ea typeface="Times New Roman"/>
                <a:cs typeface="Times New Roman"/>
                <a:sym typeface="Times New Roman"/>
              </a:rPr>
              <a:t>Vortex</a:t>
            </a:r>
            <a:endParaRPr/>
          </a:p>
        </p:txBody>
      </p:sp>
      <p:sp>
        <p:nvSpPr>
          <p:cNvPr id="469" name="Google Shape;469;p18"/>
          <p:cNvSpPr/>
          <p:nvPr/>
        </p:nvSpPr>
        <p:spPr>
          <a:xfrm>
            <a:off x="8429652" y="142852"/>
            <a:ext cx="571500" cy="5215255"/>
          </a:xfrm>
          <a:custGeom>
            <a:avLst/>
            <a:gdLst/>
            <a:ahLst/>
            <a:cxnLst/>
            <a:rect l="l" t="t" r="r" b="b"/>
            <a:pathLst>
              <a:path w="571500" h="5215255" extrusionOk="0">
                <a:moveTo>
                  <a:pt x="476250" y="5215128"/>
                </a:moveTo>
                <a:lnTo>
                  <a:pt x="513314" y="5207638"/>
                </a:lnTo>
                <a:lnTo>
                  <a:pt x="543591" y="5187219"/>
                </a:lnTo>
                <a:lnTo>
                  <a:pt x="564010" y="5156942"/>
                </a:lnTo>
                <a:lnTo>
                  <a:pt x="571500" y="5119878"/>
                </a:lnTo>
                <a:lnTo>
                  <a:pt x="571500" y="95250"/>
                </a:lnTo>
                <a:lnTo>
                  <a:pt x="564010" y="58185"/>
                </a:lnTo>
                <a:lnTo>
                  <a:pt x="543591" y="27908"/>
                </a:lnTo>
                <a:lnTo>
                  <a:pt x="513314" y="7489"/>
                </a:lnTo>
                <a:lnTo>
                  <a:pt x="476250" y="0"/>
                </a:lnTo>
                <a:lnTo>
                  <a:pt x="95250" y="0"/>
                </a:lnTo>
                <a:lnTo>
                  <a:pt x="58185" y="7489"/>
                </a:lnTo>
                <a:lnTo>
                  <a:pt x="27908" y="27908"/>
                </a:lnTo>
                <a:lnTo>
                  <a:pt x="7489" y="58185"/>
                </a:lnTo>
                <a:lnTo>
                  <a:pt x="0" y="95250"/>
                </a:lnTo>
                <a:lnTo>
                  <a:pt x="0" y="5119878"/>
                </a:lnTo>
                <a:lnTo>
                  <a:pt x="7489" y="5156942"/>
                </a:lnTo>
                <a:lnTo>
                  <a:pt x="27908" y="5187219"/>
                </a:lnTo>
                <a:lnTo>
                  <a:pt x="58185" y="5207638"/>
                </a:lnTo>
                <a:lnTo>
                  <a:pt x="95250" y="5215128"/>
                </a:lnTo>
                <a:lnTo>
                  <a:pt x="476250" y="5215128"/>
                </a:lnTo>
                <a:close/>
              </a:path>
            </a:pathLst>
          </a:custGeom>
          <a:solidFill>
            <a:srgbClr val="FFC000"/>
          </a:solid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70" name="Google Shape;470;p18"/>
          <p:cNvSpPr txBox="1"/>
          <p:nvPr/>
        </p:nvSpPr>
        <p:spPr>
          <a:xfrm rot="5400000">
            <a:off x="7091389" y="2195495"/>
            <a:ext cx="3252470" cy="575945"/>
          </a:xfrm>
          <a:prstGeom prst="rect">
            <a:avLst/>
          </a:prstGeom>
          <a:noFill/>
          <a:ln>
            <a:noFill/>
          </a:ln>
        </p:spPr>
        <p:txBody>
          <a:bodyPr spcFirstLastPara="1" wrap="square" lIns="0" tIns="9525" rIns="0" bIns="0" anchor="t" anchorCtr="0">
            <a:spAutoFit/>
          </a:bodyPr>
          <a:lstStyle/>
          <a:p>
            <a:pPr marL="0" lvl="0" indent="0" algn="ctr" rtl="0">
              <a:lnSpc>
                <a:spcPct val="113333"/>
              </a:lnSpc>
              <a:spcBef>
                <a:spcPts val="0"/>
              </a:spcBef>
              <a:spcAft>
                <a:spcPts val="0"/>
              </a:spcAft>
              <a:buNone/>
            </a:pPr>
            <a:r>
              <a:rPr lang="en-US" sz="1800" b="1">
                <a:latin typeface="Cambria"/>
                <a:ea typeface="Cambria"/>
                <a:cs typeface="Cambria"/>
                <a:sym typeface="Cambria"/>
              </a:rPr>
              <a:t>PLACEMENT	BROCHURE</a:t>
            </a:r>
            <a:endParaRPr sz="1800">
              <a:latin typeface="Cambria"/>
              <a:ea typeface="Cambria"/>
              <a:cs typeface="Cambria"/>
              <a:sym typeface="Cambria"/>
            </a:endParaRPr>
          </a:p>
          <a:p>
            <a:pPr marL="1270" lvl="0" indent="0" algn="ctr" rtl="0">
              <a:lnSpc>
                <a:spcPct val="114000"/>
              </a:lnSpc>
              <a:spcBef>
                <a:spcPts val="0"/>
              </a:spcBef>
              <a:spcAft>
                <a:spcPts val="0"/>
              </a:spcAft>
              <a:buNone/>
            </a:pPr>
            <a:r>
              <a:rPr lang="en-US" sz="2000" b="1">
                <a:latin typeface="Cambria"/>
                <a:ea typeface="Cambria"/>
                <a:cs typeface="Cambria"/>
                <a:sym typeface="Cambria"/>
              </a:rPr>
              <a:t>2024</a:t>
            </a:r>
            <a:endParaRPr sz="2000">
              <a:latin typeface="Cambria"/>
              <a:ea typeface="Cambria"/>
              <a:cs typeface="Cambria"/>
              <a:sym typeface="Cambria"/>
            </a:endParaRPr>
          </a:p>
        </p:txBody>
      </p:sp>
      <p:pic>
        <p:nvPicPr>
          <p:cNvPr id="471" name="Google Shape;471;p18" descr="C:\Users\rrizw\OneDrive\Documents\1714643634114.jpg"/>
          <p:cNvPicPr preferRelativeResize="0"/>
          <p:nvPr/>
        </p:nvPicPr>
        <p:blipFill rotWithShape="1">
          <a:blip r:embed="rId7">
            <a:alphaModFix/>
          </a:blip>
          <a:srcRect/>
          <a:stretch/>
        </p:blipFill>
        <p:spPr>
          <a:xfrm>
            <a:off x="5143504" y="3214686"/>
            <a:ext cx="3143272" cy="3000396"/>
          </a:xfrm>
          <a:prstGeom prst="rect">
            <a:avLst/>
          </a:prstGeom>
          <a:noFill/>
          <a:ln>
            <a:noFill/>
          </a:ln>
        </p:spPr>
      </p:pic>
      <p:sp>
        <p:nvSpPr>
          <p:cNvPr id="472" name="Google Shape;472;p18"/>
          <p:cNvSpPr txBox="1"/>
          <p:nvPr/>
        </p:nvSpPr>
        <p:spPr>
          <a:xfrm>
            <a:off x="5572132" y="6215082"/>
            <a:ext cx="1736373" cy="338554"/>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None/>
            </a:pPr>
            <a:r>
              <a:rPr lang="en-US" sz="1600" b="1">
                <a:latin typeface="Times New Roman"/>
                <a:ea typeface="Times New Roman"/>
                <a:cs typeface="Times New Roman"/>
                <a:sym typeface="Times New Roman"/>
              </a:rPr>
              <a:t>Laminar Air flow</a:t>
            </a:r>
            <a:endParaRPr/>
          </a:p>
        </p:txBody>
      </p:sp>
      <p:sp>
        <p:nvSpPr>
          <p:cNvPr id="37" name="TextBox 36"/>
          <p:cNvSpPr txBox="1"/>
          <p:nvPr/>
        </p:nvSpPr>
        <p:spPr>
          <a:xfrm>
            <a:off x="8746067" y="5816600"/>
            <a:ext cx="383438" cy="307777"/>
          </a:xfrm>
          <a:prstGeom prst="rect">
            <a:avLst/>
          </a:prstGeom>
          <a:noFill/>
        </p:spPr>
        <p:txBody>
          <a:bodyPr wrap="none" rtlCol="0">
            <a:spAutoFit/>
          </a:bodyPr>
          <a:lstStyle/>
          <a:p>
            <a:r>
              <a:rPr lang="en-US" dirty="0" smtClean="0"/>
              <a:t>16</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81" name="Google Shape;481;p19"/>
          <p:cNvSpPr txBox="1">
            <a:spLocks noGrp="1"/>
          </p:cNvSpPr>
          <p:nvPr>
            <p:ph type="sldNum" idx="12"/>
          </p:nvPr>
        </p:nvSpPr>
        <p:spPr>
          <a:xfrm>
            <a:off x="6553200" y="6356350"/>
            <a:ext cx="2133600" cy="195546"/>
          </a:xfrm>
          <a:prstGeom prst="rect">
            <a:avLst/>
          </a:prstGeom>
          <a:noFill/>
          <a:ln>
            <a:noFill/>
          </a:ln>
        </p:spPr>
        <p:txBody>
          <a:bodyPr spcFirstLastPara="1" wrap="square" lIns="0" tIns="10775" rIns="0" bIns="0" anchor="ctr" anchorCtr="0">
            <a:spAutoFit/>
          </a:bodyPr>
          <a:lstStyle/>
          <a:p>
            <a:pPr marL="38100" lvl="0" indent="0" algn="r" rtl="0">
              <a:lnSpc>
                <a:spcPct val="100000"/>
              </a:lnSpc>
              <a:spcBef>
                <a:spcPts val="0"/>
              </a:spcBef>
              <a:spcAft>
                <a:spcPts val="0"/>
              </a:spcAft>
              <a:buNone/>
            </a:pPr>
            <a:r>
              <a:rPr lang="en-US" dirty="0" smtClean="0"/>
              <a:t>17</a:t>
            </a:r>
            <a:endParaRPr/>
          </a:p>
        </p:txBody>
      </p:sp>
      <p:sp>
        <p:nvSpPr>
          <p:cNvPr id="483" name="Google Shape;483;p19"/>
          <p:cNvSpPr/>
          <p:nvPr/>
        </p:nvSpPr>
        <p:spPr>
          <a:xfrm>
            <a:off x="214282" y="1428736"/>
            <a:ext cx="999170" cy="2078989"/>
          </a:xfrm>
          <a:custGeom>
            <a:avLst/>
            <a:gdLst/>
            <a:ahLst/>
            <a:cxnLst/>
            <a:rect l="l" t="t" r="r" b="b"/>
            <a:pathLst>
              <a:path w="1356360" h="2078989" extrusionOk="0">
                <a:moveTo>
                  <a:pt x="1295400" y="647700"/>
                </a:moveTo>
                <a:lnTo>
                  <a:pt x="1293622" y="599363"/>
                </a:lnTo>
                <a:lnTo>
                  <a:pt x="1288376" y="551980"/>
                </a:lnTo>
                <a:lnTo>
                  <a:pt x="1279779" y="505701"/>
                </a:lnTo>
                <a:lnTo>
                  <a:pt x="1267968" y="460629"/>
                </a:lnTo>
                <a:lnTo>
                  <a:pt x="1253070" y="416890"/>
                </a:lnTo>
                <a:lnTo>
                  <a:pt x="1235202" y="374637"/>
                </a:lnTo>
                <a:lnTo>
                  <a:pt x="1214488" y="333959"/>
                </a:lnTo>
                <a:lnTo>
                  <a:pt x="1191056" y="295008"/>
                </a:lnTo>
                <a:lnTo>
                  <a:pt x="1165034" y="257898"/>
                </a:lnTo>
                <a:lnTo>
                  <a:pt x="1136535" y="222745"/>
                </a:lnTo>
                <a:lnTo>
                  <a:pt x="1105700" y="189699"/>
                </a:lnTo>
                <a:lnTo>
                  <a:pt x="1072654" y="158864"/>
                </a:lnTo>
                <a:lnTo>
                  <a:pt x="1037501" y="130365"/>
                </a:lnTo>
                <a:lnTo>
                  <a:pt x="1000391" y="104343"/>
                </a:lnTo>
                <a:lnTo>
                  <a:pt x="961440" y="80911"/>
                </a:lnTo>
                <a:lnTo>
                  <a:pt x="920762" y="60198"/>
                </a:lnTo>
                <a:lnTo>
                  <a:pt x="878509" y="42329"/>
                </a:lnTo>
                <a:lnTo>
                  <a:pt x="834771" y="27432"/>
                </a:lnTo>
                <a:lnTo>
                  <a:pt x="789698" y="15621"/>
                </a:lnTo>
                <a:lnTo>
                  <a:pt x="743419" y="7023"/>
                </a:lnTo>
                <a:lnTo>
                  <a:pt x="696036" y="1778"/>
                </a:lnTo>
                <a:lnTo>
                  <a:pt x="647700" y="0"/>
                </a:lnTo>
                <a:lnTo>
                  <a:pt x="599351" y="1778"/>
                </a:lnTo>
                <a:lnTo>
                  <a:pt x="551980" y="7023"/>
                </a:lnTo>
                <a:lnTo>
                  <a:pt x="505701" y="15621"/>
                </a:lnTo>
                <a:lnTo>
                  <a:pt x="460629" y="27432"/>
                </a:lnTo>
                <a:lnTo>
                  <a:pt x="416902" y="42329"/>
                </a:lnTo>
                <a:lnTo>
                  <a:pt x="374637" y="60198"/>
                </a:lnTo>
                <a:lnTo>
                  <a:pt x="333971" y="80911"/>
                </a:lnTo>
                <a:lnTo>
                  <a:pt x="295008" y="104343"/>
                </a:lnTo>
                <a:lnTo>
                  <a:pt x="257898" y="130365"/>
                </a:lnTo>
                <a:lnTo>
                  <a:pt x="222758" y="158864"/>
                </a:lnTo>
                <a:lnTo>
                  <a:pt x="189699" y="189699"/>
                </a:lnTo>
                <a:lnTo>
                  <a:pt x="158864" y="222745"/>
                </a:lnTo>
                <a:lnTo>
                  <a:pt x="130365" y="257898"/>
                </a:lnTo>
                <a:lnTo>
                  <a:pt x="104343" y="295008"/>
                </a:lnTo>
                <a:lnTo>
                  <a:pt x="80911" y="333959"/>
                </a:lnTo>
                <a:lnTo>
                  <a:pt x="60185" y="374637"/>
                </a:lnTo>
                <a:lnTo>
                  <a:pt x="42316" y="416890"/>
                </a:lnTo>
                <a:lnTo>
                  <a:pt x="27419" y="460629"/>
                </a:lnTo>
                <a:lnTo>
                  <a:pt x="15608" y="505701"/>
                </a:lnTo>
                <a:lnTo>
                  <a:pt x="7010" y="551980"/>
                </a:lnTo>
                <a:lnTo>
                  <a:pt x="1765" y="599363"/>
                </a:lnTo>
                <a:lnTo>
                  <a:pt x="0" y="647700"/>
                </a:lnTo>
                <a:lnTo>
                  <a:pt x="1765" y="696048"/>
                </a:lnTo>
                <a:lnTo>
                  <a:pt x="7010" y="743432"/>
                </a:lnTo>
                <a:lnTo>
                  <a:pt x="15608" y="789711"/>
                </a:lnTo>
                <a:lnTo>
                  <a:pt x="27419" y="834783"/>
                </a:lnTo>
                <a:lnTo>
                  <a:pt x="42316" y="878522"/>
                </a:lnTo>
                <a:lnTo>
                  <a:pt x="60185" y="920775"/>
                </a:lnTo>
                <a:lnTo>
                  <a:pt x="80911" y="961453"/>
                </a:lnTo>
                <a:lnTo>
                  <a:pt x="104343" y="1000404"/>
                </a:lnTo>
                <a:lnTo>
                  <a:pt x="130365" y="1037513"/>
                </a:lnTo>
                <a:lnTo>
                  <a:pt x="158864" y="1072667"/>
                </a:lnTo>
                <a:lnTo>
                  <a:pt x="189699" y="1105712"/>
                </a:lnTo>
                <a:lnTo>
                  <a:pt x="222758" y="1136548"/>
                </a:lnTo>
                <a:lnTo>
                  <a:pt x="257898" y="1165047"/>
                </a:lnTo>
                <a:lnTo>
                  <a:pt x="295008" y="1191069"/>
                </a:lnTo>
                <a:lnTo>
                  <a:pt x="333971" y="1214501"/>
                </a:lnTo>
                <a:lnTo>
                  <a:pt x="374637" y="1235214"/>
                </a:lnTo>
                <a:lnTo>
                  <a:pt x="416902" y="1253083"/>
                </a:lnTo>
                <a:lnTo>
                  <a:pt x="460629" y="1267980"/>
                </a:lnTo>
                <a:lnTo>
                  <a:pt x="505701" y="1279791"/>
                </a:lnTo>
                <a:lnTo>
                  <a:pt x="551980" y="1288389"/>
                </a:lnTo>
                <a:lnTo>
                  <a:pt x="599351" y="1293634"/>
                </a:lnTo>
                <a:lnTo>
                  <a:pt x="647700" y="1295400"/>
                </a:lnTo>
                <a:lnTo>
                  <a:pt x="696036" y="1293634"/>
                </a:lnTo>
                <a:lnTo>
                  <a:pt x="743419" y="1288389"/>
                </a:lnTo>
                <a:lnTo>
                  <a:pt x="789698" y="1279791"/>
                </a:lnTo>
                <a:lnTo>
                  <a:pt x="834771" y="1267980"/>
                </a:lnTo>
                <a:lnTo>
                  <a:pt x="878509" y="1253083"/>
                </a:lnTo>
                <a:lnTo>
                  <a:pt x="920762" y="1235214"/>
                </a:lnTo>
                <a:lnTo>
                  <a:pt x="961440" y="1214501"/>
                </a:lnTo>
                <a:lnTo>
                  <a:pt x="1000391" y="1191069"/>
                </a:lnTo>
                <a:lnTo>
                  <a:pt x="1037501" y="1165047"/>
                </a:lnTo>
                <a:lnTo>
                  <a:pt x="1072654" y="1136548"/>
                </a:lnTo>
                <a:lnTo>
                  <a:pt x="1105700" y="1105712"/>
                </a:lnTo>
                <a:lnTo>
                  <a:pt x="1136535" y="1072667"/>
                </a:lnTo>
                <a:lnTo>
                  <a:pt x="1165034" y="1037513"/>
                </a:lnTo>
                <a:lnTo>
                  <a:pt x="1191056" y="1000404"/>
                </a:lnTo>
                <a:lnTo>
                  <a:pt x="1214488" y="961453"/>
                </a:lnTo>
                <a:lnTo>
                  <a:pt x="1235202" y="920775"/>
                </a:lnTo>
                <a:lnTo>
                  <a:pt x="1253070" y="878522"/>
                </a:lnTo>
                <a:lnTo>
                  <a:pt x="1267968" y="834783"/>
                </a:lnTo>
                <a:lnTo>
                  <a:pt x="1279779" y="789711"/>
                </a:lnTo>
                <a:lnTo>
                  <a:pt x="1288376" y="743432"/>
                </a:lnTo>
                <a:lnTo>
                  <a:pt x="1293622" y="696048"/>
                </a:lnTo>
                <a:lnTo>
                  <a:pt x="1295400" y="647700"/>
                </a:lnTo>
                <a:close/>
              </a:path>
              <a:path w="1356360" h="2078989" extrusionOk="0">
                <a:moveTo>
                  <a:pt x="1356360" y="1757934"/>
                </a:moveTo>
                <a:lnTo>
                  <a:pt x="1352880" y="1710537"/>
                </a:lnTo>
                <a:lnTo>
                  <a:pt x="1342771" y="1665287"/>
                </a:lnTo>
                <a:lnTo>
                  <a:pt x="1326540" y="1622704"/>
                </a:lnTo>
                <a:lnTo>
                  <a:pt x="1304671" y="1583258"/>
                </a:lnTo>
                <a:lnTo>
                  <a:pt x="1277658" y="1547469"/>
                </a:lnTo>
                <a:lnTo>
                  <a:pt x="1246022" y="1515833"/>
                </a:lnTo>
                <a:lnTo>
                  <a:pt x="1210233" y="1488821"/>
                </a:lnTo>
                <a:lnTo>
                  <a:pt x="1170787" y="1466951"/>
                </a:lnTo>
                <a:lnTo>
                  <a:pt x="1128204" y="1450721"/>
                </a:lnTo>
                <a:lnTo>
                  <a:pt x="1082954" y="1440611"/>
                </a:lnTo>
                <a:lnTo>
                  <a:pt x="1035545" y="1437132"/>
                </a:lnTo>
                <a:lnTo>
                  <a:pt x="988148" y="1440611"/>
                </a:lnTo>
                <a:lnTo>
                  <a:pt x="942898" y="1450721"/>
                </a:lnTo>
                <a:lnTo>
                  <a:pt x="900315" y="1466951"/>
                </a:lnTo>
                <a:lnTo>
                  <a:pt x="860869" y="1488821"/>
                </a:lnTo>
                <a:lnTo>
                  <a:pt x="825080" y="1515833"/>
                </a:lnTo>
                <a:lnTo>
                  <a:pt x="793445" y="1547469"/>
                </a:lnTo>
                <a:lnTo>
                  <a:pt x="766432" y="1583258"/>
                </a:lnTo>
                <a:lnTo>
                  <a:pt x="744562" y="1622704"/>
                </a:lnTo>
                <a:lnTo>
                  <a:pt x="728332" y="1665287"/>
                </a:lnTo>
                <a:lnTo>
                  <a:pt x="718223" y="1710537"/>
                </a:lnTo>
                <a:lnTo>
                  <a:pt x="714756" y="1757934"/>
                </a:lnTo>
                <a:lnTo>
                  <a:pt x="718223" y="1805343"/>
                </a:lnTo>
                <a:lnTo>
                  <a:pt x="728332" y="1850593"/>
                </a:lnTo>
                <a:lnTo>
                  <a:pt x="744562" y="1893176"/>
                </a:lnTo>
                <a:lnTo>
                  <a:pt x="766432" y="1932622"/>
                </a:lnTo>
                <a:lnTo>
                  <a:pt x="793445" y="1968411"/>
                </a:lnTo>
                <a:lnTo>
                  <a:pt x="825080" y="2000046"/>
                </a:lnTo>
                <a:lnTo>
                  <a:pt x="860869" y="2027059"/>
                </a:lnTo>
                <a:lnTo>
                  <a:pt x="900315" y="2048929"/>
                </a:lnTo>
                <a:lnTo>
                  <a:pt x="942898" y="2065159"/>
                </a:lnTo>
                <a:lnTo>
                  <a:pt x="988148" y="2075268"/>
                </a:lnTo>
                <a:lnTo>
                  <a:pt x="1035545" y="2078736"/>
                </a:lnTo>
                <a:lnTo>
                  <a:pt x="1082954" y="2075268"/>
                </a:lnTo>
                <a:lnTo>
                  <a:pt x="1128204" y="2065159"/>
                </a:lnTo>
                <a:lnTo>
                  <a:pt x="1170787" y="2048929"/>
                </a:lnTo>
                <a:lnTo>
                  <a:pt x="1210233" y="2027059"/>
                </a:lnTo>
                <a:lnTo>
                  <a:pt x="1246022" y="2000046"/>
                </a:lnTo>
                <a:lnTo>
                  <a:pt x="1277658" y="1968411"/>
                </a:lnTo>
                <a:lnTo>
                  <a:pt x="1304671" y="1932622"/>
                </a:lnTo>
                <a:lnTo>
                  <a:pt x="1326540" y="1893176"/>
                </a:lnTo>
                <a:lnTo>
                  <a:pt x="1342771" y="1850593"/>
                </a:lnTo>
                <a:lnTo>
                  <a:pt x="1352880" y="1805343"/>
                </a:lnTo>
                <a:lnTo>
                  <a:pt x="1356360" y="1757934"/>
                </a:lnTo>
                <a:close/>
              </a:path>
            </a:pathLst>
          </a:custGeom>
          <a:solidFill>
            <a:srgbClr val="FFC000"/>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84" name="Google Shape;484;p19"/>
          <p:cNvSpPr/>
          <p:nvPr/>
        </p:nvSpPr>
        <p:spPr>
          <a:xfrm>
            <a:off x="571472" y="3857628"/>
            <a:ext cx="581025" cy="1584960"/>
          </a:xfrm>
          <a:custGeom>
            <a:avLst/>
            <a:gdLst/>
            <a:ahLst/>
            <a:cxnLst/>
            <a:rect l="l" t="t" r="r" b="b"/>
            <a:pathLst>
              <a:path w="581025" h="1584960" extrusionOk="0">
                <a:moveTo>
                  <a:pt x="274332" y="1447800"/>
                </a:moveTo>
                <a:lnTo>
                  <a:pt x="267322" y="1404454"/>
                </a:lnTo>
                <a:lnTo>
                  <a:pt x="247840" y="1366799"/>
                </a:lnTo>
                <a:lnTo>
                  <a:pt x="218147" y="1337106"/>
                </a:lnTo>
                <a:lnTo>
                  <a:pt x="180492" y="1317637"/>
                </a:lnTo>
                <a:lnTo>
                  <a:pt x="137172" y="1310640"/>
                </a:lnTo>
                <a:lnTo>
                  <a:pt x="93840" y="1317637"/>
                </a:lnTo>
                <a:lnTo>
                  <a:pt x="56184" y="1337106"/>
                </a:lnTo>
                <a:lnTo>
                  <a:pt x="26492" y="1366799"/>
                </a:lnTo>
                <a:lnTo>
                  <a:pt x="7010" y="1404454"/>
                </a:lnTo>
                <a:lnTo>
                  <a:pt x="0" y="1447800"/>
                </a:lnTo>
                <a:lnTo>
                  <a:pt x="7010" y="1491157"/>
                </a:lnTo>
                <a:lnTo>
                  <a:pt x="26492" y="1528813"/>
                </a:lnTo>
                <a:lnTo>
                  <a:pt x="56184" y="1558505"/>
                </a:lnTo>
                <a:lnTo>
                  <a:pt x="93840" y="1577975"/>
                </a:lnTo>
                <a:lnTo>
                  <a:pt x="137172" y="1584960"/>
                </a:lnTo>
                <a:lnTo>
                  <a:pt x="180492" y="1577975"/>
                </a:lnTo>
                <a:lnTo>
                  <a:pt x="218147" y="1558505"/>
                </a:lnTo>
                <a:lnTo>
                  <a:pt x="247840" y="1528813"/>
                </a:lnTo>
                <a:lnTo>
                  <a:pt x="267322" y="1491157"/>
                </a:lnTo>
                <a:lnTo>
                  <a:pt x="274332" y="1447800"/>
                </a:lnTo>
                <a:close/>
              </a:path>
              <a:path w="581025" h="1584960" extrusionOk="0">
                <a:moveTo>
                  <a:pt x="580656" y="182880"/>
                </a:moveTo>
                <a:lnTo>
                  <a:pt x="574116" y="134277"/>
                </a:lnTo>
                <a:lnTo>
                  <a:pt x="555675" y="90601"/>
                </a:lnTo>
                <a:lnTo>
                  <a:pt x="527075" y="53581"/>
                </a:lnTo>
                <a:lnTo>
                  <a:pt x="490054" y="24980"/>
                </a:lnTo>
                <a:lnTo>
                  <a:pt x="446379" y="6540"/>
                </a:lnTo>
                <a:lnTo>
                  <a:pt x="397776" y="0"/>
                </a:lnTo>
                <a:lnTo>
                  <a:pt x="349161" y="6540"/>
                </a:lnTo>
                <a:lnTo>
                  <a:pt x="305485" y="24980"/>
                </a:lnTo>
                <a:lnTo>
                  <a:pt x="268465" y="53581"/>
                </a:lnTo>
                <a:lnTo>
                  <a:pt x="239864" y="90601"/>
                </a:lnTo>
                <a:lnTo>
                  <a:pt x="221424" y="134277"/>
                </a:lnTo>
                <a:lnTo>
                  <a:pt x="214896" y="182880"/>
                </a:lnTo>
                <a:lnTo>
                  <a:pt x="221424" y="231495"/>
                </a:lnTo>
                <a:lnTo>
                  <a:pt x="239864" y="275170"/>
                </a:lnTo>
                <a:lnTo>
                  <a:pt x="268465" y="312191"/>
                </a:lnTo>
                <a:lnTo>
                  <a:pt x="305485" y="340791"/>
                </a:lnTo>
                <a:lnTo>
                  <a:pt x="349161" y="359232"/>
                </a:lnTo>
                <a:lnTo>
                  <a:pt x="397776" y="365760"/>
                </a:lnTo>
                <a:lnTo>
                  <a:pt x="446379" y="359232"/>
                </a:lnTo>
                <a:lnTo>
                  <a:pt x="490054" y="340791"/>
                </a:lnTo>
                <a:lnTo>
                  <a:pt x="527075" y="312191"/>
                </a:lnTo>
                <a:lnTo>
                  <a:pt x="555675" y="275170"/>
                </a:lnTo>
                <a:lnTo>
                  <a:pt x="574116" y="231495"/>
                </a:lnTo>
                <a:lnTo>
                  <a:pt x="580656" y="182880"/>
                </a:lnTo>
                <a:close/>
              </a:path>
            </a:pathLst>
          </a:custGeom>
          <a:solidFill>
            <a:srgbClr val="FFC000"/>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85" name="Google Shape;485;p19"/>
          <p:cNvSpPr/>
          <p:nvPr/>
        </p:nvSpPr>
        <p:spPr>
          <a:xfrm>
            <a:off x="1169434" y="368455"/>
            <a:ext cx="7072362" cy="71438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sz="2800">
                <a:solidFill>
                  <a:schemeClr val="dk1"/>
                </a:solidFill>
                <a:latin typeface="Times New Roman"/>
                <a:ea typeface="Times New Roman"/>
                <a:cs typeface="Times New Roman"/>
                <a:sym typeface="Times New Roman"/>
              </a:rPr>
              <a:t>Director’s  Directory</a:t>
            </a:r>
            <a:endParaRPr/>
          </a:p>
        </p:txBody>
      </p:sp>
      <p:sp>
        <p:nvSpPr>
          <p:cNvPr id="486" name="Google Shape;486;p19"/>
          <p:cNvSpPr/>
          <p:nvPr/>
        </p:nvSpPr>
        <p:spPr>
          <a:xfrm>
            <a:off x="571472" y="0"/>
            <a:ext cx="181610" cy="6858000"/>
          </a:xfrm>
          <a:custGeom>
            <a:avLst/>
            <a:gdLst/>
            <a:ahLst/>
            <a:cxnLst/>
            <a:rect l="l" t="t" r="r" b="b"/>
            <a:pathLst>
              <a:path w="181609" h="6858000" extrusionOk="0">
                <a:moveTo>
                  <a:pt x="181356" y="0"/>
                </a:moveTo>
                <a:lnTo>
                  <a:pt x="0" y="0"/>
                </a:lnTo>
                <a:lnTo>
                  <a:pt x="0" y="6858000"/>
                </a:lnTo>
                <a:lnTo>
                  <a:pt x="181356" y="6858000"/>
                </a:lnTo>
                <a:lnTo>
                  <a:pt x="181356" y="0"/>
                </a:lnTo>
                <a:close/>
              </a:path>
            </a:pathLst>
          </a:custGeom>
          <a:solidFill>
            <a:srgbClr val="FFD9CE">
              <a:alpha val="69803"/>
            </a:srgbClr>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87" name="Google Shape;487;p19"/>
          <p:cNvSpPr/>
          <p:nvPr/>
        </p:nvSpPr>
        <p:spPr>
          <a:xfrm>
            <a:off x="214282" y="0"/>
            <a:ext cx="181610" cy="6858000"/>
          </a:xfrm>
          <a:custGeom>
            <a:avLst/>
            <a:gdLst/>
            <a:ahLst/>
            <a:cxnLst/>
            <a:rect l="l" t="t" r="r" b="b"/>
            <a:pathLst>
              <a:path w="181609" h="6858000" extrusionOk="0">
                <a:moveTo>
                  <a:pt x="181356" y="0"/>
                </a:moveTo>
                <a:lnTo>
                  <a:pt x="0" y="0"/>
                </a:lnTo>
                <a:lnTo>
                  <a:pt x="0" y="6858000"/>
                </a:lnTo>
                <a:lnTo>
                  <a:pt x="181356" y="6858000"/>
                </a:lnTo>
                <a:lnTo>
                  <a:pt x="181356" y="0"/>
                </a:lnTo>
                <a:close/>
              </a:path>
            </a:pathLst>
          </a:custGeom>
          <a:solidFill>
            <a:srgbClr val="FFD9CE">
              <a:alpha val="69803"/>
            </a:srgbClr>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88" name="Google Shape;488;p19"/>
          <p:cNvSpPr/>
          <p:nvPr/>
        </p:nvSpPr>
        <p:spPr>
          <a:xfrm>
            <a:off x="428596" y="0"/>
            <a:ext cx="181610" cy="6858000"/>
          </a:xfrm>
          <a:custGeom>
            <a:avLst/>
            <a:gdLst/>
            <a:ahLst/>
            <a:cxnLst/>
            <a:rect l="l" t="t" r="r" b="b"/>
            <a:pathLst>
              <a:path w="181609" h="6858000" extrusionOk="0">
                <a:moveTo>
                  <a:pt x="181356" y="0"/>
                </a:moveTo>
                <a:lnTo>
                  <a:pt x="0" y="0"/>
                </a:lnTo>
                <a:lnTo>
                  <a:pt x="0" y="6858000"/>
                </a:lnTo>
                <a:lnTo>
                  <a:pt x="181356" y="6858000"/>
                </a:lnTo>
                <a:lnTo>
                  <a:pt x="181356" y="0"/>
                </a:lnTo>
                <a:close/>
              </a:path>
            </a:pathLst>
          </a:custGeom>
          <a:solidFill>
            <a:srgbClr val="FFD9CE">
              <a:alpha val="69803"/>
            </a:srgbClr>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89" name="Google Shape;489;p19"/>
          <p:cNvSpPr/>
          <p:nvPr/>
        </p:nvSpPr>
        <p:spPr>
          <a:xfrm>
            <a:off x="0" y="0"/>
            <a:ext cx="181610" cy="6858000"/>
          </a:xfrm>
          <a:custGeom>
            <a:avLst/>
            <a:gdLst/>
            <a:ahLst/>
            <a:cxnLst/>
            <a:rect l="l" t="t" r="r" b="b"/>
            <a:pathLst>
              <a:path w="181609" h="6858000" extrusionOk="0">
                <a:moveTo>
                  <a:pt x="181356" y="0"/>
                </a:moveTo>
                <a:lnTo>
                  <a:pt x="0" y="0"/>
                </a:lnTo>
                <a:lnTo>
                  <a:pt x="0" y="6858000"/>
                </a:lnTo>
                <a:lnTo>
                  <a:pt x="181356" y="6858000"/>
                </a:lnTo>
                <a:lnTo>
                  <a:pt x="181356" y="0"/>
                </a:lnTo>
                <a:close/>
              </a:path>
            </a:pathLst>
          </a:custGeom>
          <a:solidFill>
            <a:srgbClr val="FFD9CE">
              <a:alpha val="69803"/>
            </a:srgbClr>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nvGrpSpPr>
          <p:cNvPr id="15" name="Google Shape;343;p14"/>
          <p:cNvGrpSpPr/>
          <p:nvPr/>
        </p:nvGrpSpPr>
        <p:grpSpPr>
          <a:xfrm>
            <a:off x="8224412" y="276104"/>
            <a:ext cx="772832" cy="5727545"/>
            <a:chOff x="8145018" y="285749"/>
            <a:chExt cx="571500" cy="5215255"/>
          </a:xfrm>
        </p:grpSpPr>
        <p:sp>
          <p:nvSpPr>
            <p:cNvPr id="16" name="Google Shape;344;p14"/>
            <p:cNvSpPr/>
            <p:nvPr/>
          </p:nvSpPr>
          <p:spPr>
            <a:xfrm>
              <a:off x="8145018" y="285749"/>
              <a:ext cx="571500" cy="5215255"/>
            </a:xfrm>
            <a:custGeom>
              <a:avLst/>
              <a:gdLst/>
              <a:ahLst/>
              <a:cxnLst/>
              <a:rect l="l" t="t" r="r" b="b"/>
              <a:pathLst>
                <a:path w="571500" h="5215255" extrusionOk="0">
                  <a:moveTo>
                    <a:pt x="476250" y="0"/>
                  </a:moveTo>
                  <a:lnTo>
                    <a:pt x="95250" y="0"/>
                  </a:lnTo>
                  <a:lnTo>
                    <a:pt x="58185" y="7489"/>
                  </a:lnTo>
                  <a:lnTo>
                    <a:pt x="27908" y="27908"/>
                  </a:lnTo>
                  <a:lnTo>
                    <a:pt x="7489" y="58185"/>
                  </a:lnTo>
                  <a:lnTo>
                    <a:pt x="0" y="95250"/>
                  </a:lnTo>
                  <a:lnTo>
                    <a:pt x="0" y="5119878"/>
                  </a:lnTo>
                  <a:lnTo>
                    <a:pt x="7489" y="5156942"/>
                  </a:lnTo>
                  <a:lnTo>
                    <a:pt x="27908" y="5187219"/>
                  </a:lnTo>
                  <a:lnTo>
                    <a:pt x="58185" y="5207638"/>
                  </a:lnTo>
                  <a:lnTo>
                    <a:pt x="95250" y="5215128"/>
                  </a:lnTo>
                  <a:lnTo>
                    <a:pt x="476250" y="5215128"/>
                  </a:lnTo>
                  <a:lnTo>
                    <a:pt x="513314" y="5207638"/>
                  </a:lnTo>
                  <a:lnTo>
                    <a:pt x="543591" y="5187219"/>
                  </a:lnTo>
                  <a:lnTo>
                    <a:pt x="564010" y="5156942"/>
                  </a:lnTo>
                  <a:lnTo>
                    <a:pt x="571500" y="5119878"/>
                  </a:lnTo>
                  <a:lnTo>
                    <a:pt x="571500" y="95250"/>
                  </a:lnTo>
                  <a:lnTo>
                    <a:pt x="564010" y="58185"/>
                  </a:lnTo>
                  <a:lnTo>
                    <a:pt x="543591" y="27908"/>
                  </a:lnTo>
                  <a:lnTo>
                    <a:pt x="513314" y="7489"/>
                  </a:lnTo>
                  <a:lnTo>
                    <a:pt x="476250" y="0"/>
                  </a:lnTo>
                  <a:close/>
                </a:path>
              </a:pathLst>
            </a:custGeom>
            <a:solidFill>
              <a:srgbClr val="FFC000"/>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7" name="Google Shape;345;p14"/>
            <p:cNvSpPr/>
            <p:nvPr/>
          </p:nvSpPr>
          <p:spPr>
            <a:xfrm>
              <a:off x="8145018" y="285749"/>
              <a:ext cx="571500" cy="5215255"/>
            </a:xfrm>
            <a:custGeom>
              <a:avLst/>
              <a:gdLst/>
              <a:ahLst/>
              <a:cxnLst/>
              <a:rect l="l" t="t" r="r" b="b"/>
              <a:pathLst>
                <a:path w="571500" h="5215255" extrusionOk="0">
                  <a:moveTo>
                    <a:pt x="476250" y="5215128"/>
                  </a:moveTo>
                  <a:lnTo>
                    <a:pt x="513314" y="5207638"/>
                  </a:lnTo>
                  <a:lnTo>
                    <a:pt x="543591" y="5187219"/>
                  </a:lnTo>
                  <a:lnTo>
                    <a:pt x="564010" y="5156942"/>
                  </a:lnTo>
                  <a:lnTo>
                    <a:pt x="571500" y="5119878"/>
                  </a:lnTo>
                  <a:lnTo>
                    <a:pt x="571500" y="95250"/>
                  </a:lnTo>
                  <a:lnTo>
                    <a:pt x="564010" y="58185"/>
                  </a:lnTo>
                  <a:lnTo>
                    <a:pt x="543591" y="27908"/>
                  </a:lnTo>
                  <a:lnTo>
                    <a:pt x="513314" y="7489"/>
                  </a:lnTo>
                  <a:lnTo>
                    <a:pt x="476250" y="0"/>
                  </a:lnTo>
                  <a:lnTo>
                    <a:pt x="95250" y="0"/>
                  </a:lnTo>
                  <a:lnTo>
                    <a:pt x="58185" y="7489"/>
                  </a:lnTo>
                  <a:lnTo>
                    <a:pt x="27908" y="27908"/>
                  </a:lnTo>
                  <a:lnTo>
                    <a:pt x="7489" y="58185"/>
                  </a:lnTo>
                  <a:lnTo>
                    <a:pt x="0" y="95250"/>
                  </a:lnTo>
                  <a:lnTo>
                    <a:pt x="0" y="5119878"/>
                  </a:lnTo>
                  <a:lnTo>
                    <a:pt x="7489" y="5156942"/>
                  </a:lnTo>
                  <a:lnTo>
                    <a:pt x="27908" y="5187219"/>
                  </a:lnTo>
                  <a:lnTo>
                    <a:pt x="58185" y="5207638"/>
                  </a:lnTo>
                  <a:lnTo>
                    <a:pt x="95250" y="5215128"/>
                  </a:lnTo>
                  <a:lnTo>
                    <a:pt x="476250" y="5215128"/>
                  </a:lnTo>
                  <a:close/>
                </a:path>
              </a:pathLst>
            </a:custGeom>
            <a:solidFill>
              <a:srgbClr val="FFC000"/>
            </a:solid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
        <p:nvSpPr>
          <p:cNvPr id="18" name="Google Shape;362;p14"/>
          <p:cNvSpPr/>
          <p:nvPr/>
        </p:nvSpPr>
        <p:spPr>
          <a:xfrm rot="5400000">
            <a:off x="6680052" y="2623620"/>
            <a:ext cx="3951082" cy="646331"/>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n-US" sz="1800" b="1" dirty="0">
                <a:latin typeface="Times New Roman"/>
                <a:ea typeface="Times New Roman"/>
                <a:cs typeface="Times New Roman"/>
                <a:sym typeface="Times New Roman"/>
              </a:rPr>
              <a:t>PLACEMENT BROCHURE</a:t>
            </a:r>
            <a:endParaRPr/>
          </a:p>
          <a:p>
            <a:pPr marL="0" lvl="0" indent="0" algn="ctr" rtl="0">
              <a:spcBef>
                <a:spcPts val="0"/>
              </a:spcBef>
              <a:spcAft>
                <a:spcPts val="0"/>
              </a:spcAft>
              <a:buNone/>
            </a:pPr>
            <a:r>
              <a:rPr lang="en-US" sz="1800" b="1" dirty="0">
                <a:latin typeface="Times New Roman"/>
                <a:ea typeface="Times New Roman"/>
                <a:cs typeface="Times New Roman"/>
                <a:sym typeface="Times New Roman"/>
              </a:rPr>
              <a:t>2024 </a:t>
            </a:r>
            <a:endParaRPr sz="1800"/>
          </a:p>
        </p:txBody>
      </p:sp>
      <p:pic>
        <p:nvPicPr>
          <p:cNvPr id="45061" name="Picture 5" descr="C:\Users\hp\Downloads\IMG_2587.jpg"/>
          <p:cNvPicPr>
            <a:picLocks noChangeAspect="1" noChangeArrowheads="1"/>
          </p:cNvPicPr>
          <p:nvPr/>
        </p:nvPicPr>
        <p:blipFill>
          <a:blip r:embed="rId3"/>
          <a:srcRect/>
          <a:stretch>
            <a:fillRect/>
          </a:stretch>
        </p:blipFill>
        <p:spPr bwMode="auto">
          <a:xfrm>
            <a:off x="1288157" y="1377108"/>
            <a:ext cx="6567289" cy="2025947"/>
          </a:xfrm>
          <a:prstGeom prst="rect">
            <a:avLst/>
          </a:prstGeom>
          <a:noFill/>
        </p:spPr>
      </p:pic>
      <p:pic>
        <p:nvPicPr>
          <p:cNvPr id="45063" name="Picture 7" descr="C:\Users\hp\Downloads\IMG_2588.jpg"/>
          <p:cNvPicPr>
            <a:picLocks noChangeAspect="1" noChangeArrowheads="1"/>
          </p:cNvPicPr>
          <p:nvPr/>
        </p:nvPicPr>
        <p:blipFill>
          <a:blip r:embed="rId4"/>
          <a:srcRect/>
          <a:stretch>
            <a:fillRect/>
          </a:stretch>
        </p:blipFill>
        <p:spPr bwMode="auto">
          <a:xfrm>
            <a:off x="1918976" y="3674473"/>
            <a:ext cx="5671646" cy="218171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
          <p:cNvSpPr txBox="1"/>
          <p:nvPr/>
        </p:nvSpPr>
        <p:spPr>
          <a:xfrm>
            <a:off x="899923" y="144018"/>
            <a:ext cx="6672474" cy="411651"/>
          </a:xfrm>
          <a:prstGeom prst="rect">
            <a:avLst/>
          </a:prstGeom>
          <a:noFill/>
          <a:ln w="25900" cap="flat" cmpd="sng">
            <a:solidFill>
              <a:srgbClr val="7597D9"/>
            </a:solidFill>
            <a:prstDash val="solid"/>
            <a:round/>
            <a:headEnd type="none" w="sm" len="sm"/>
            <a:tailEnd type="none" w="sm" len="sm"/>
          </a:ln>
        </p:spPr>
        <p:txBody>
          <a:bodyPr spcFirstLastPara="1" wrap="square" lIns="0" tIns="57150" rIns="0" bIns="0" anchor="t" anchorCtr="0">
            <a:spAutoFit/>
          </a:bodyPr>
          <a:lstStyle/>
          <a:p>
            <a:pPr marL="0" marR="0" lvl="0" indent="0" algn="ctr" rtl="0">
              <a:lnSpc>
                <a:spcPct val="100000"/>
              </a:lnSpc>
              <a:spcBef>
                <a:spcPts val="0"/>
              </a:spcBef>
              <a:spcAft>
                <a:spcPts val="0"/>
              </a:spcAft>
              <a:buClr>
                <a:schemeClr val="dk1"/>
              </a:buClr>
              <a:buSzPts val="2300"/>
              <a:buFont typeface="Cambria"/>
              <a:buNone/>
            </a:pPr>
            <a:r>
              <a:rPr lang="en-US" sz="2300" b="0" i="0" u="none" strike="noStrike" cap="none">
                <a:solidFill>
                  <a:schemeClr val="dk1"/>
                </a:solidFill>
                <a:latin typeface="Cambria"/>
                <a:ea typeface="Cambria"/>
                <a:cs typeface="Cambria"/>
                <a:sym typeface="Cambria"/>
              </a:rPr>
              <a:t>ABOUT US</a:t>
            </a:r>
            <a:endParaRPr sz="2300" b="0" i="0" u="none" strike="noStrike" cap="none">
              <a:solidFill>
                <a:schemeClr val="dk1"/>
              </a:solidFill>
              <a:latin typeface="Cambria"/>
              <a:ea typeface="Cambria"/>
              <a:cs typeface="Cambria"/>
              <a:sym typeface="Cambria"/>
            </a:endParaRPr>
          </a:p>
        </p:txBody>
      </p:sp>
      <p:sp>
        <p:nvSpPr>
          <p:cNvPr id="103" name="Google Shape;103;p2"/>
          <p:cNvSpPr/>
          <p:nvPr/>
        </p:nvSpPr>
        <p:spPr>
          <a:xfrm>
            <a:off x="142844" y="642918"/>
            <a:ext cx="6500826" cy="2887970"/>
          </a:xfrm>
          <a:prstGeom prst="rect">
            <a:avLst/>
          </a:prstGeom>
          <a:noFill/>
          <a:ln>
            <a:noFill/>
          </a:ln>
        </p:spPr>
        <p:txBody>
          <a:bodyPr spcFirstLastPara="1" wrap="square" lIns="91425" tIns="45700" rIns="91425" bIns="45700" anchor="t" anchorCtr="0">
            <a:spAutoFit/>
          </a:bodyPr>
          <a:lstStyle/>
          <a:p>
            <a:pPr marL="12700" marR="5080" lvl="0" indent="0" algn="just" rtl="0">
              <a:lnSpc>
                <a:spcPct val="100000"/>
              </a:lnSpc>
              <a:spcBef>
                <a:spcPts val="0"/>
              </a:spcBef>
              <a:spcAft>
                <a:spcPts val="0"/>
              </a:spcAft>
              <a:buNone/>
            </a:pPr>
            <a:r>
              <a:rPr lang="en-US" sz="1200" dirty="0">
                <a:latin typeface="Times New Roman"/>
                <a:ea typeface="Times New Roman"/>
                <a:cs typeface="Times New Roman"/>
                <a:sym typeface="Times New Roman"/>
              </a:rPr>
              <a:t>Centre of Research  for Development was established in the year 1979. Being a multidisciplinary Centre, faculty of the Centre is working in different disciplines and areas of Research. Teaching </a:t>
            </a:r>
            <a:r>
              <a:rPr lang="en-US" sz="1200" dirty="0" err="1">
                <a:latin typeface="Times New Roman"/>
                <a:ea typeface="Times New Roman"/>
                <a:cs typeface="Times New Roman"/>
                <a:sym typeface="Times New Roman"/>
              </a:rPr>
              <a:t>programme</a:t>
            </a:r>
            <a:r>
              <a:rPr lang="en-US" sz="1200" dirty="0">
                <a:latin typeface="Times New Roman"/>
                <a:ea typeface="Times New Roman"/>
                <a:cs typeface="Times New Roman"/>
                <a:sym typeface="Times New Roman"/>
              </a:rPr>
              <a:t> in Environment Science was started by the center in 2001 with an </a:t>
            </a:r>
            <a:r>
              <a:rPr lang="en-US" sz="1200" dirty="0" smtClean="0">
                <a:latin typeface="Times New Roman"/>
                <a:ea typeface="Times New Roman"/>
                <a:cs typeface="Times New Roman"/>
                <a:sym typeface="Times New Roman"/>
              </a:rPr>
              <a:t>intake capacity of </a:t>
            </a:r>
            <a:r>
              <a:rPr lang="en-US" sz="1200" dirty="0">
                <a:latin typeface="Times New Roman"/>
                <a:ea typeface="Times New Roman"/>
                <a:cs typeface="Times New Roman"/>
                <a:sym typeface="Times New Roman"/>
              </a:rPr>
              <a:t>16 students which </a:t>
            </a:r>
            <a:r>
              <a:rPr lang="en-US" sz="1200" dirty="0" smtClean="0">
                <a:latin typeface="Times New Roman"/>
                <a:ea typeface="Times New Roman"/>
                <a:cs typeface="Times New Roman"/>
                <a:sym typeface="Times New Roman"/>
              </a:rPr>
              <a:t>has </a:t>
            </a:r>
            <a:r>
              <a:rPr lang="en-US" sz="1200" dirty="0">
                <a:latin typeface="Times New Roman"/>
                <a:ea typeface="Times New Roman"/>
                <a:cs typeface="Times New Roman"/>
                <a:sym typeface="Times New Roman"/>
              </a:rPr>
              <a:t>risen to 25 students and now is a </a:t>
            </a:r>
            <a:r>
              <a:rPr lang="en-US" sz="1200" dirty="0" err="1">
                <a:latin typeface="Times New Roman"/>
                <a:ea typeface="Times New Roman"/>
                <a:cs typeface="Times New Roman"/>
                <a:sym typeface="Times New Roman"/>
              </a:rPr>
              <a:t>fullfleged</a:t>
            </a:r>
            <a:r>
              <a:rPr lang="en-US" sz="1200" dirty="0">
                <a:latin typeface="Times New Roman"/>
                <a:ea typeface="Times New Roman"/>
                <a:cs typeface="Times New Roman"/>
                <a:sym typeface="Times New Roman"/>
              </a:rPr>
              <a:t> department &amp; DST- FIST Assisted. The Centre has </a:t>
            </a:r>
            <a:r>
              <a:rPr lang="en-US" sz="1200" dirty="0" smtClean="0">
                <a:latin typeface="Times New Roman"/>
                <a:ea typeface="Times New Roman"/>
                <a:cs typeface="Times New Roman"/>
                <a:sym typeface="Times New Roman"/>
              </a:rPr>
              <a:t>also </a:t>
            </a:r>
            <a:r>
              <a:rPr lang="en-US" sz="1200" dirty="0">
                <a:latin typeface="Times New Roman"/>
                <a:ea typeface="Times New Roman"/>
                <a:cs typeface="Times New Roman"/>
                <a:sym typeface="Times New Roman"/>
              </a:rPr>
              <a:t>started </a:t>
            </a:r>
            <a:r>
              <a:rPr lang="en-US" sz="1200" dirty="0" err="1">
                <a:latin typeface="Times New Roman"/>
                <a:ea typeface="Times New Roman"/>
                <a:cs typeface="Times New Roman"/>
                <a:sym typeface="Times New Roman"/>
              </a:rPr>
              <a:t>M.Sc</a:t>
            </a:r>
            <a:r>
              <a:rPr lang="en-US" sz="1200" dirty="0">
                <a:latin typeface="Times New Roman"/>
                <a:ea typeface="Times New Roman"/>
                <a:cs typeface="Times New Roman"/>
                <a:sym typeface="Times New Roman"/>
              </a:rPr>
              <a:t> Microbiology </a:t>
            </a:r>
            <a:r>
              <a:rPr lang="en-US" sz="1200" dirty="0" err="1">
                <a:latin typeface="Times New Roman"/>
                <a:ea typeface="Times New Roman"/>
                <a:cs typeface="Times New Roman"/>
                <a:sym typeface="Times New Roman"/>
              </a:rPr>
              <a:t>Programme</a:t>
            </a:r>
            <a:r>
              <a:rPr lang="en-US" sz="1200" dirty="0">
                <a:latin typeface="Times New Roman"/>
                <a:ea typeface="Times New Roman"/>
                <a:cs typeface="Times New Roman"/>
                <a:sym typeface="Times New Roman"/>
              </a:rPr>
              <a:t> in 2017 with the intake capacity of 15 students. This Centre is now offering the PhD </a:t>
            </a:r>
            <a:r>
              <a:rPr lang="en-US" sz="1200" dirty="0" err="1">
                <a:latin typeface="Times New Roman"/>
                <a:ea typeface="Times New Roman"/>
                <a:cs typeface="Times New Roman"/>
                <a:sym typeface="Times New Roman"/>
              </a:rPr>
              <a:t>programme</a:t>
            </a:r>
            <a:r>
              <a:rPr lang="en-US" sz="1200" dirty="0">
                <a:latin typeface="Times New Roman"/>
                <a:ea typeface="Times New Roman"/>
                <a:cs typeface="Times New Roman"/>
                <a:sym typeface="Times New Roman"/>
              </a:rPr>
              <a:t> in Microbiology in addition to Zoology, Botany and Biochemistry.</a:t>
            </a:r>
            <a:endParaRPr/>
          </a:p>
          <a:p>
            <a:pPr marL="12700" marR="5080" lvl="0" indent="0" algn="just" rtl="0">
              <a:lnSpc>
                <a:spcPct val="100000"/>
              </a:lnSpc>
              <a:spcBef>
                <a:spcPts val="95"/>
              </a:spcBef>
              <a:spcAft>
                <a:spcPts val="0"/>
              </a:spcAft>
              <a:buNone/>
            </a:pPr>
            <a:endParaRPr sz="1200">
              <a:latin typeface="Times New Roman"/>
              <a:ea typeface="Times New Roman"/>
              <a:cs typeface="Times New Roman"/>
              <a:sym typeface="Times New Roman"/>
            </a:endParaRPr>
          </a:p>
          <a:p>
            <a:pPr marL="12700" marR="5080" lvl="0" indent="0" algn="just" rtl="0">
              <a:lnSpc>
                <a:spcPct val="100000"/>
              </a:lnSpc>
              <a:spcBef>
                <a:spcPts val="95"/>
              </a:spcBef>
              <a:spcAft>
                <a:spcPts val="0"/>
              </a:spcAft>
              <a:buNone/>
            </a:pPr>
            <a:r>
              <a:rPr lang="en-US" sz="1200" dirty="0">
                <a:latin typeface="Times New Roman"/>
                <a:ea typeface="Times New Roman"/>
                <a:cs typeface="Times New Roman"/>
                <a:sym typeface="Times New Roman"/>
              </a:rPr>
              <a:t>Centre of Research envisages to continue its unflinching march towards excellence through augmentation of its faculty strength, expansion of its existing infrastructure, modernization of its laboratories, industry-academia collaborations, quality research activities, publication of research in high impact journals, providing greater opportunities to its students for their career advancement and seeking more financial assistance through research projects and </a:t>
            </a:r>
            <a:r>
              <a:rPr lang="en-US" sz="1200" dirty="0" err="1">
                <a:latin typeface="Times New Roman"/>
                <a:ea typeface="Times New Roman"/>
                <a:cs typeface="Times New Roman"/>
                <a:sym typeface="Times New Roman"/>
              </a:rPr>
              <a:t>programmes</a:t>
            </a:r>
            <a:r>
              <a:rPr lang="en-US" sz="1200" dirty="0">
                <a:latin typeface="Times New Roman"/>
                <a:ea typeface="Times New Roman"/>
                <a:cs typeface="Times New Roman"/>
                <a:sym typeface="Times New Roman"/>
              </a:rPr>
              <a:t>. This Research Centre aims to carve a niche for itself in the national arena of  </a:t>
            </a:r>
            <a:r>
              <a:rPr lang="en-US" sz="1200" dirty="0" err="1">
                <a:latin typeface="Times New Roman"/>
                <a:ea typeface="Times New Roman"/>
                <a:cs typeface="Times New Roman"/>
                <a:sym typeface="Times New Roman"/>
              </a:rPr>
              <a:t>Multidisiplinary</a:t>
            </a:r>
            <a:r>
              <a:rPr lang="en-US" sz="1200" dirty="0">
                <a:latin typeface="Times New Roman"/>
                <a:ea typeface="Times New Roman"/>
                <a:cs typeface="Times New Roman"/>
                <a:sym typeface="Times New Roman"/>
              </a:rPr>
              <a:t> Sciences and has emerged as an institution of repute and excellence.</a:t>
            </a:r>
            <a:endParaRPr sz="1200">
              <a:latin typeface="Times New Roman"/>
              <a:ea typeface="Times New Roman"/>
              <a:cs typeface="Times New Roman"/>
              <a:sym typeface="Times New Roman"/>
            </a:endParaRPr>
          </a:p>
        </p:txBody>
      </p:sp>
      <p:pic>
        <p:nvPicPr>
          <p:cNvPr id="104" name="Google Shape;104;p2"/>
          <p:cNvPicPr preferRelativeResize="0"/>
          <p:nvPr/>
        </p:nvPicPr>
        <p:blipFill rotWithShape="1">
          <a:blip r:embed="rId3">
            <a:alphaModFix/>
          </a:blip>
          <a:srcRect/>
          <a:stretch/>
        </p:blipFill>
        <p:spPr>
          <a:xfrm>
            <a:off x="0" y="3429000"/>
            <a:ext cx="8001024" cy="1679448"/>
          </a:xfrm>
          <a:prstGeom prst="rect">
            <a:avLst/>
          </a:prstGeom>
          <a:noFill/>
          <a:ln>
            <a:noFill/>
          </a:ln>
        </p:spPr>
      </p:pic>
      <p:sp>
        <p:nvSpPr>
          <p:cNvPr id="105" name="Google Shape;105;p2"/>
          <p:cNvSpPr/>
          <p:nvPr/>
        </p:nvSpPr>
        <p:spPr>
          <a:xfrm>
            <a:off x="285720" y="4214818"/>
            <a:ext cx="1276632" cy="369332"/>
          </a:xfrm>
          <a:prstGeom prst="rect">
            <a:avLst/>
          </a:prstGeom>
          <a:noFill/>
          <a:ln>
            <a:noFill/>
          </a:ln>
        </p:spPr>
        <p:txBody>
          <a:bodyPr spcFirstLastPara="1" wrap="square" lIns="91425" tIns="45700" rIns="91425" bIns="45700" anchor="t" anchorCtr="0">
            <a:spAutoFit/>
          </a:bodyPr>
          <a:lstStyle/>
          <a:p>
            <a:pPr marL="12700" lvl="0" indent="0" algn="l" rtl="0">
              <a:lnSpc>
                <a:spcPct val="100000"/>
              </a:lnSpc>
              <a:spcBef>
                <a:spcPts val="0"/>
              </a:spcBef>
              <a:spcAft>
                <a:spcPts val="0"/>
              </a:spcAft>
              <a:buNone/>
            </a:pPr>
            <a:r>
              <a:rPr lang="en-US" sz="1800" b="1">
                <a:latin typeface="Cambria"/>
                <a:ea typeface="Cambria"/>
                <a:cs typeface="Cambria"/>
                <a:sym typeface="Cambria"/>
              </a:rPr>
              <a:t>V i s i o n</a:t>
            </a:r>
            <a:endParaRPr sz="1800">
              <a:latin typeface="Cambria"/>
              <a:ea typeface="Cambria"/>
              <a:cs typeface="Cambria"/>
              <a:sym typeface="Cambria"/>
            </a:endParaRPr>
          </a:p>
        </p:txBody>
      </p:sp>
      <p:sp>
        <p:nvSpPr>
          <p:cNvPr id="106" name="Google Shape;106;p2"/>
          <p:cNvSpPr txBox="1"/>
          <p:nvPr/>
        </p:nvSpPr>
        <p:spPr>
          <a:xfrm>
            <a:off x="2214546" y="4000504"/>
            <a:ext cx="4849495" cy="381635"/>
          </a:xfrm>
          <a:prstGeom prst="rect">
            <a:avLst/>
          </a:prstGeom>
          <a:noFill/>
          <a:ln>
            <a:noFill/>
          </a:ln>
        </p:spPr>
        <p:txBody>
          <a:bodyPr spcFirstLastPara="1" wrap="square" lIns="0" tIns="12700" rIns="0" bIns="0" anchor="t" anchorCtr="0">
            <a:spAutoFit/>
          </a:bodyPr>
          <a:lstStyle/>
          <a:p>
            <a:pPr marL="12700" marR="5080" lvl="0" indent="-1270" algn="ctr" rtl="0">
              <a:lnSpc>
                <a:spcPct val="100000"/>
              </a:lnSpc>
              <a:spcBef>
                <a:spcPts val="0"/>
              </a:spcBef>
              <a:spcAft>
                <a:spcPts val="0"/>
              </a:spcAft>
              <a:buNone/>
            </a:pPr>
            <a:r>
              <a:rPr lang="en-US" sz="1200" b="1">
                <a:solidFill>
                  <a:srgbClr val="00AFEF"/>
                </a:solidFill>
                <a:latin typeface="Cambria"/>
                <a:ea typeface="Cambria"/>
                <a:cs typeface="Cambria"/>
                <a:sym typeface="Cambria"/>
              </a:rPr>
              <a:t>To Excel in Research/ teachimg and provide high quality trained manpower to serve the society  </a:t>
            </a:r>
            <a:endParaRPr sz="1200">
              <a:latin typeface="Cambria"/>
              <a:ea typeface="Cambria"/>
              <a:cs typeface="Cambria"/>
              <a:sym typeface="Cambria"/>
            </a:endParaRPr>
          </a:p>
        </p:txBody>
      </p:sp>
      <p:sp>
        <p:nvSpPr>
          <p:cNvPr id="107" name="Google Shape;107;p2"/>
          <p:cNvSpPr/>
          <p:nvPr/>
        </p:nvSpPr>
        <p:spPr>
          <a:xfrm>
            <a:off x="214282" y="4929199"/>
            <a:ext cx="1842556" cy="774571"/>
          </a:xfrm>
          <a:prstGeom prst="rect">
            <a:avLst/>
          </a:prstGeom>
          <a:noFill/>
          <a:ln>
            <a:noFill/>
          </a:ln>
        </p:spPr>
        <p:txBody>
          <a:bodyPr spcFirstLastPara="1" wrap="square" lIns="91425" tIns="45700" rIns="91425" bIns="45700" anchor="t" anchorCtr="0">
            <a:spAutoFit/>
          </a:bodyPr>
          <a:lstStyle/>
          <a:p>
            <a:pPr marL="83820" lvl="0" indent="0" algn="l" rtl="0">
              <a:lnSpc>
                <a:spcPct val="100000"/>
              </a:lnSpc>
              <a:spcBef>
                <a:spcPts val="0"/>
              </a:spcBef>
              <a:spcAft>
                <a:spcPts val="0"/>
              </a:spcAft>
              <a:buNone/>
            </a:pPr>
            <a:r>
              <a:rPr lang="en-US" sz="1800" b="1">
                <a:latin typeface="Cambria"/>
                <a:ea typeface="Cambria"/>
                <a:cs typeface="Cambria"/>
                <a:sym typeface="Cambria"/>
              </a:rPr>
              <a:t>M I S S I O N</a:t>
            </a:r>
            <a:endParaRPr/>
          </a:p>
          <a:p>
            <a:pPr marL="83820" lvl="0" indent="0" algn="l" rtl="0">
              <a:lnSpc>
                <a:spcPct val="100000"/>
              </a:lnSpc>
              <a:spcBef>
                <a:spcPts val="1005"/>
              </a:spcBef>
              <a:spcAft>
                <a:spcPts val="0"/>
              </a:spcAft>
              <a:buNone/>
            </a:pPr>
            <a:endParaRPr sz="1800">
              <a:latin typeface="Cambria"/>
              <a:ea typeface="Cambria"/>
              <a:cs typeface="Cambria"/>
              <a:sym typeface="Cambria"/>
            </a:endParaRPr>
          </a:p>
        </p:txBody>
      </p:sp>
      <p:sp>
        <p:nvSpPr>
          <p:cNvPr id="108" name="Google Shape;108;p2"/>
          <p:cNvSpPr txBox="1"/>
          <p:nvPr/>
        </p:nvSpPr>
        <p:spPr>
          <a:xfrm>
            <a:off x="285720" y="5357826"/>
            <a:ext cx="7143800" cy="2082621"/>
          </a:xfrm>
          <a:prstGeom prst="rect">
            <a:avLst/>
          </a:prstGeom>
          <a:noFill/>
          <a:ln>
            <a:noFill/>
          </a:ln>
        </p:spPr>
        <p:txBody>
          <a:bodyPr spcFirstLastPara="1" wrap="square" lIns="91425" tIns="45700" rIns="91425" bIns="45700" anchor="t" anchorCtr="0">
            <a:spAutoFit/>
          </a:bodyPr>
          <a:lstStyle/>
          <a:p>
            <a:pPr marL="12700" marR="5080" lvl="0" indent="-88900" algn="just" rtl="0">
              <a:lnSpc>
                <a:spcPct val="100000"/>
              </a:lnSpc>
              <a:spcBef>
                <a:spcPts val="0"/>
              </a:spcBef>
              <a:spcAft>
                <a:spcPts val="0"/>
              </a:spcAft>
              <a:buSzPts val="1400"/>
              <a:buFont typeface="Noto Sans Symbols"/>
              <a:buChar char="✔"/>
            </a:pPr>
            <a:r>
              <a:rPr lang="en-US" sz="1400">
                <a:latin typeface="Times New Roman"/>
                <a:ea typeface="Times New Roman"/>
                <a:cs typeface="Times New Roman"/>
                <a:sym typeface="Times New Roman"/>
              </a:rPr>
              <a:t>To Strive for academically standard research</a:t>
            </a:r>
            <a:endParaRPr/>
          </a:p>
          <a:p>
            <a:pPr marL="12700" marR="5080" lvl="0" indent="-88900" algn="just" rtl="0">
              <a:lnSpc>
                <a:spcPct val="100000"/>
              </a:lnSpc>
              <a:spcBef>
                <a:spcPts val="650"/>
              </a:spcBef>
              <a:spcAft>
                <a:spcPts val="0"/>
              </a:spcAft>
              <a:buSzPts val="1400"/>
              <a:buFont typeface="Noto Sans Symbols"/>
              <a:buChar char="✔"/>
            </a:pPr>
            <a:r>
              <a:rPr lang="en-US" sz="1400">
                <a:latin typeface="Times New Roman"/>
                <a:ea typeface="Times New Roman"/>
                <a:cs typeface="Times New Roman"/>
                <a:sym typeface="Times New Roman"/>
              </a:rPr>
              <a:t>To strengthen  R&amp;D base of the research</a:t>
            </a:r>
            <a:endParaRPr/>
          </a:p>
          <a:p>
            <a:pPr marL="12700" marR="5080" lvl="0" indent="-88900" algn="just" rtl="0">
              <a:spcBef>
                <a:spcPts val="650"/>
              </a:spcBef>
              <a:spcAft>
                <a:spcPts val="0"/>
              </a:spcAft>
              <a:buSzPts val="1400"/>
              <a:buFont typeface="Noto Sans Symbols"/>
              <a:buChar char="✔"/>
            </a:pPr>
            <a:r>
              <a:rPr lang="en-US" sz="1400">
                <a:latin typeface="Times New Roman"/>
                <a:ea typeface="Times New Roman"/>
                <a:cs typeface="Times New Roman"/>
                <a:sym typeface="Times New Roman"/>
              </a:rPr>
              <a:t>To provide inspiring research/ teaching environment for quality learning designed for career development and well being of students</a:t>
            </a:r>
            <a:endParaRPr sz="1400">
              <a:latin typeface="Times New Roman"/>
              <a:ea typeface="Times New Roman"/>
              <a:cs typeface="Times New Roman"/>
              <a:sym typeface="Times New Roman"/>
            </a:endParaRPr>
          </a:p>
          <a:p>
            <a:pPr marL="12700" marR="5080" lvl="0" indent="0" algn="l" rtl="0">
              <a:lnSpc>
                <a:spcPct val="100000"/>
              </a:lnSpc>
              <a:spcBef>
                <a:spcPts val="650"/>
              </a:spcBef>
              <a:spcAft>
                <a:spcPts val="0"/>
              </a:spcAft>
              <a:buNone/>
            </a:pPr>
            <a:endParaRPr sz="1400" b="0">
              <a:latin typeface="Times New Roman"/>
              <a:ea typeface="Times New Roman"/>
              <a:cs typeface="Times New Roman"/>
              <a:sym typeface="Times New Roman"/>
            </a:endParaRPr>
          </a:p>
          <a:p>
            <a:pPr marL="12700" marR="5080" lvl="0" indent="0" algn="l" rtl="0">
              <a:lnSpc>
                <a:spcPct val="100000"/>
              </a:lnSpc>
              <a:spcBef>
                <a:spcPts val="650"/>
              </a:spcBef>
              <a:spcAft>
                <a:spcPts val="0"/>
              </a:spcAft>
              <a:buNone/>
            </a:pPr>
            <a:endParaRPr sz="1800" b="0">
              <a:latin typeface="Times New Roman"/>
              <a:ea typeface="Times New Roman"/>
              <a:cs typeface="Times New Roman"/>
              <a:sym typeface="Times New Roman"/>
            </a:endParaRPr>
          </a:p>
          <a:p>
            <a:pPr marL="0" lvl="0" indent="0" algn="l" rtl="0">
              <a:spcBef>
                <a:spcPts val="0"/>
              </a:spcBef>
              <a:spcAft>
                <a:spcPts val="0"/>
              </a:spcAft>
              <a:buNone/>
            </a:pPr>
            <a:endParaRPr sz="1800"/>
          </a:p>
        </p:txBody>
      </p:sp>
      <p:pic>
        <p:nvPicPr>
          <p:cNvPr id="109" name="Google Shape;109;p2" descr="C:\Users\rrizw\OneDrive\Documents\1714641290545.jpg"/>
          <p:cNvPicPr preferRelativeResize="0"/>
          <p:nvPr/>
        </p:nvPicPr>
        <p:blipFill rotWithShape="1">
          <a:blip r:embed="rId4">
            <a:alphaModFix/>
          </a:blip>
          <a:srcRect/>
          <a:stretch/>
        </p:blipFill>
        <p:spPr>
          <a:xfrm>
            <a:off x="6643702" y="642918"/>
            <a:ext cx="2101840" cy="2857520"/>
          </a:xfrm>
          <a:prstGeom prst="rect">
            <a:avLst/>
          </a:prstGeom>
          <a:noFill/>
          <a:ln>
            <a:noFill/>
          </a:ln>
        </p:spPr>
      </p:pic>
      <p:sp>
        <p:nvSpPr>
          <p:cNvPr id="11" name="TextBox 10"/>
          <p:cNvSpPr txBox="1"/>
          <p:nvPr/>
        </p:nvSpPr>
        <p:spPr>
          <a:xfrm>
            <a:off x="8534400" y="6273800"/>
            <a:ext cx="284052" cy="307777"/>
          </a:xfrm>
          <a:prstGeom prst="rect">
            <a:avLst/>
          </a:prstGeom>
          <a:noFill/>
        </p:spPr>
        <p:txBody>
          <a:bodyPr wrap="none" rtlCol="0">
            <a:spAutoFit/>
          </a:bodyPr>
          <a:lstStyle/>
          <a:p>
            <a:r>
              <a:rPr lang="en-US" dirty="0" smtClean="0"/>
              <a:t>2</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grpSp>
        <p:nvGrpSpPr>
          <p:cNvPr id="494" name="Google Shape;494;p20"/>
          <p:cNvGrpSpPr/>
          <p:nvPr/>
        </p:nvGrpSpPr>
        <p:grpSpPr>
          <a:xfrm>
            <a:off x="298674" y="227244"/>
            <a:ext cx="7501636" cy="986155"/>
            <a:chOff x="285749" y="215646"/>
            <a:chExt cx="7501636" cy="986155"/>
          </a:xfrm>
        </p:grpSpPr>
        <p:sp>
          <p:nvSpPr>
            <p:cNvPr id="495" name="Google Shape;495;p20"/>
            <p:cNvSpPr/>
            <p:nvPr/>
          </p:nvSpPr>
          <p:spPr>
            <a:xfrm>
              <a:off x="285749" y="215646"/>
              <a:ext cx="493395" cy="986155"/>
            </a:xfrm>
            <a:custGeom>
              <a:avLst/>
              <a:gdLst/>
              <a:ahLst/>
              <a:cxnLst/>
              <a:rect l="l" t="t" r="r" b="b"/>
              <a:pathLst>
                <a:path w="493395" h="986155" extrusionOk="0">
                  <a:moveTo>
                    <a:pt x="493014" y="0"/>
                  </a:moveTo>
                  <a:lnTo>
                    <a:pt x="445532" y="2256"/>
                  </a:lnTo>
                  <a:lnTo>
                    <a:pt x="399328" y="8889"/>
                  </a:lnTo>
                  <a:lnTo>
                    <a:pt x="354608" y="19691"/>
                  </a:lnTo>
                  <a:lnTo>
                    <a:pt x="311578" y="34456"/>
                  </a:lnTo>
                  <a:lnTo>
                    <a:pt x="270445" y="52977"/>
                  </a:lnTo>
                  <a:lnTo>
                    <a:pt x="231415" y="75048"/>
                  </a:lnTo>
                  <a:lnTo>
                    <a:pt x="194695" y="100462"/>
                  </a:lnTo>
                  <a:lnTo>
                    <a:pt x="160492" y="129012"/>
                  </a:lnTo>
                  <a:lnTo>
                    <a:pt x="129012" y="160492"/>
                  </a:lnTo>
                  <a:lnTo>
                    <a:pt x="100462" y="194695"/>
                  </a:lnTo>
                  <a:lnTo>
                    <a:pt x="75048" y="231415"/>
                  </a:lnTo>
                  <a:lnTo>
                    <a:pt x="52977" y="270445"/>
                  </a:lnTo>
                  <a:lnTo>
                    <a:pt x="34456" y="311578"/>
                  </a:lnTo>
                  <a:lnTo>
                    <a:pt x="19691" y="354608"/>
                  </a:lnTo>
                  <a:lnTo>
                    <a:pt x="8889" y="399328"/>
                  </a:lnTo>
                  <a:lnTo>
                    <a:pt x="2256" y="445532"/>
                  </a:lnTo>
                  <a:lnTo>
                    <a:pt x="0" y="493013"/>
                  </a:lnTo>
                  <a:lnTo>
                    <a:pt x="2256" y="540495"/>
                  </a:lnTo>
                  <a:lnTo>
                    <a:pt x="8889" y="586699"/>
                  </a:lnTo>
                  <a:lnTo>
                    <a:pt x="19691" y="631419"/>
                  </a:lnTo>
                  <a:lnTo>
                    <a:pt x="34456" y="674449"/>
                  </a:lnTo>
                  <a:lnTo>
                    <a:pt x="52977" y="715582"/>
                  </a:lnTo>
                  <a:lnTo>
                    <a:pt x="75048" y="754612"/>
                  </a:lnTo>
                  <a:lnTo>
                    <a:pt x="100462" y="791332"/>
                  </a:lnTo>
                  <a:lnTo>
                    <a:pt x="129012" y="825535"/>
                  </a:lnTo>
                  <a:lnTo>
                    <a:pt x="160492" y="857015"/>
                  </a:lnTo>
                  <a:lnTo>
                    <a:pt x="194695" y="885565"/>
                  </a:lnTo>
                  <a:lnTo>
                    <a:pt x="231415" y="910979"/>
                  </a:lnTo>
                  <a:lnTo>
                    <a:pt x="270445" y="933050"/>
                  </a:lnTo>
                  <a:lnTo>
                    <a:pt x="311578" y="951571"/>
                  </a:lnTo>
                  <a:lnTo>
                    <a:pt x="354608" y="966336"/>
                  </a:lnTo>
                  <a:lnTo>
                    <a:pt x="399328" y="977138"/>
                  </a:lnTo>
                  <a:lnTo>
                    <a:pt x="445532" y="983771"/>
                  </a:lnTo>
                  <a:lnTo>
                    <a:pt x="493014" y="986027"/>
                  </a:lnTo>
                  <a:lnTo>
                    <a:pt x="493014" y="0"/>
                  </a:lnTo>
                  <a:close/>
                </a:path>
              </a:pathLst>
            </a:custGeom>
            <a:solidFill>
              <a:srgbClr val="7597D9"/>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96" name="Google Shape;496;p20"/>
            <p:cNvSpPr/>
            <p:nvPr/>
          </p:nvSpPr>
          <p:spPr>
            <a:xfrm>
              <a:off x="285749" y="215646"/>
              <a:ext cx="493395" cy="986155"/>
            </a:xfrm>
            <a:custGeom>
              <a:avLst/>
              <a:gdLst/>
              <a:ahLst/>
              <a:cxnLst/>
              <a:rect l="l" t="t" r="r" b="b"/>
              <a:pathLst>
                <a:path w="493395" h="986155" extrusionOk="0">
                  <a:moveTo>
                    <a:pt x="493014" y="986027"/>
                  </a:moveTo>
                  <a:lnTo>
                    <a:pt x="445532" y="983771"/>
                  </a:lnTo>
                  <a:lnTo>
                    <a:pt x="399328" y="977138"/>
                  </a:lnTo>
                  <a:lnTo>
                    <a:pt x="354608" y="966336"/>
                  </a:lnTo>
                  <a:lnTo>
                    <a:pt x="311578" y="951571"/>
                  </a:lnTo>
                  <a:lnTo>
                    <a:pt x="270445" y="933050"/>
                  </a:lnTo>
                  <a:lnTo>
                    <a:pt x="231415" y="910979"/>
                  </a:lnTo>
                  <a:lnTo>
                    <a:pt x="194695" y="885565"/>
                  </a:lnTo>
                  <a:lnTo>
                    <a:pt x="160492" y="857015"/>
                  </a:lnTo>
                  <a:lnTo>
                    <a:pt x="129012" y="825535"/>
                  </a:lnTo>
                  <a:lnTo>
                    <a:pt x="100462" y="791332"/>
                  </a:lnTo>
                  <a:lnTo>
                    <a:pt x="75048" y="754612"/>
                  </a:lnTo>
                  <a:lnTo>
                    <a:pt x="52977" y="715582"/>
                  </a:lnTo>
                  <a:lnTo>
                    <a:pt x="34456" y="674449"/>
                  </a:lnTo>
                  <a:lnTo>
                    <a:pt x="19691" y="631419"/>
                  </a:lnTo>
                  <a:lnTo>
                    <a:pt x="8889" y="586699"/>
                  </a:lnTo>
                  <a:lnTo>
                    <a:pt x="2256" y="540495"/>
                  </a:lnTo>
                  <a:lnTo>
                    <a:pt x="0" y="493013"/>
                  </a:lnTo>
                  <a:lnTo>
                    <a:pt x="2256" y="445532"/>
                  </a:lnTo>
                  <a:lnTo>
                    <a:pt x="8889" y="399328"/>
                  </a:lnTo>
                  <a:lnTo>
                    <a:pt x="19691" y="354608"/>
                  </a:lnTo>
                  <a:lnTo>
                    <a:pt x="34456" y="311578"/>
                  </a:lnTo>
                  <a:lnTo>
                    <a:pt x="52977" y="270445"/>
                  </a:lnTo>
                  <a:lnTo>
                    <a:pt x="75048" y="231415"/>
                  </a:lnTo>
                  <a:lnTo>
                    <a:pt x="100462" y="194695"/>
                  </a:lnTo>
                  <a:lnTo>
                    <a:pt x="129012" y="160492"/>
                  </a:lnTo>
                  <a:lnTo>
                    <a:pt x="160492" y="129012"/>
                  </a:lnTo>
                  <a:lnTo>
                    <a:pt x="194695" y="100462"/>
                  </a:lnTo>
                  <a:lnTo>
                    <a:pt x="231415" y="75048"/>
                  </a:lnTo>
                  <a:lnTo>
                    <a:pt x="270445" y="52977"/>
                  </a:lnTo>
                  <a:lnTo>
                    <a:pt x="311578" y="34456"/>
                  </a:lnTo>
                  <a:lnTo>
                    <a:pt x="354608" y="19691"/>
                  </a:lnTo>
                  <a:lnTo>
                    <a:pt x="399328" y="8889"/>
                  </a:lnTo>
                  <a:lnTo>
                    <a:pt x="445532" y="2256"/>
                  </a:lnTo>
                  <a:lnTo>
                    <a:pt x="493014" y="0"/>
                  </a:lnTo>
                  <a:lnTo>
                    <a:pt x="493014" y="493013"/>
                  </a:lnTo>
                  <a:lnTo>
                    <a:pt x="493014" y="986027"/>
                  </a:lnTo>
                  <a:close/>
                </a:path>
              </a:pathLst>
            </a:custGeom>
            <a:no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97" name="Google Shape;497;p20"/>
            <p:cNvSpPr/>
            <p:nvPr/>
          </p:nvSpPr>
          <p:spPr>
            <a:xfrm>
              <a:off x="779526" y="215646"/>
              <a:ext cx="7007859" cy="986155"/>
            </a:xfrm>
            <a:custGeom>
              <a:avLst/>
              <a:gdLst/>
              <a:ahLst/>
              <a:cxnLst/>
              <a:rect l="l" t="t" r="r" b="b"/>
              <a:pathLst>
                <a:path w="7007859" h="986155" extrusionOk="0">
                  <a:moveTo>
                    <a:pt x="7007352" y="0"/>
                  </a:moveTo>
                  <a:lnTo>
                    <a:pt x="0" y="0"/>
                  </a:lnTo>
                  <a:lnTo>
                    <a:pt x="0" y="986027"/>
                  </a:lnTo>
                  <a:lnTo>
                    <a:pt x="7007352" y="986027"/>
                  </a:lnTo>
                  <a:lnTo>
                    <a:pt x="7007352" y="0"/>
                  </a:lnTo>
                  <a:close/>
                </a:path>
              </a:pathLst>
            </a:custGeom>
            <a:solidFill>
              <a:srgbClr val="FFFFFF">
                <a:alpha val="89803"/>
              </a:srgbClr>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98" name="Google Shape;498;p20"/>
            <p:cNvSpPr/>
            <p:nvPr/>
          </p:nvSpPr>
          <p:spPr>
            <a:xfrm>
              <a:off x="779526" y="215646"/>
              <a:ext cx="7007859" cy="986155"/>
            </a:xfrm>
            <a:custGeom>
              <a:avLst/>
              <a:gdLst/>
              <a:ahLst/>
              <a:cxnLst/>
              <a:rect l="l" t="t" r="r" b="b"/>
              <a:pathLst>
                <a:path w="7007859" h="986155" extrusionOk="0">
                  <a:moveTo>
                    <a:pt x="0" y="986027"/>
                  </a:moveTo>
                  <a:lnTo>
                    <a:pt x="7007352" y="986027"/>
                  </a:lnTo>
                  <a:lnTo>
                    <a:pt x="7007352" y="0"/>
                  </a:lnTo>
                  <a:lnTo>
                    <a:pt x="0" y="0"/>
                  </a:lnTo>
                  <a:lnTo>
                    <a:pt x="0" y="986027"/>
                  </a:lnTo>
                  <a:close/>
                </a:path>
              </a:pathLst>
            </a:custGeom>
            <a:noFill/>
            <a:ln w="25900" cap="flat" cmpd="sng">
              <a:solidFill>
                <a:srgbClr val="7597D9"/>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99" name="Google Shape;499;p20"/>
            <p:cNvSpPr/>
            <p:nvPr/>
          </p:nvSpPr>
          <p:spPr>
            <a:xfrm>
              <a:off x="544829" y="683514"/>
              <a:ext cx="234950" cy="467995"/>
            </a:xfrm>
            <a:custGeom>
              <a:avLst/>
              <a:gdLst/>
              <a:ahLst/>
              <a:cxnLst/>
              <a:rect l="l" t="t" r="r" b="b"/>
              <a:pathLst>
                <a:path w="234950" h="467994" extrusionOk="0">
                  <a:moveTo>
                    <a:pt x="234696" y="0"/>
                  </a:moveTo>
                  <a:lnTo>
                    <a:pt x="187397" y="4754"/>
                  </a:lnTo>
                  <a:lnTo>
                    <a:pt x="143342" y="18389"/>
                  </a:lnTo>
                  <a:lnTo>
                    <a:pt x="103476" y="39962"/>
                  </a:lnTo>
                  <a:lnTo>
                    <a:pt x="68741" y="68532"/>
                  </a:lnTo>
                  <a:lnTo>
                    <a:pt x="40083" y="103156"/>
                  </a:lnTo>
                  <a:lnTo>
                    <a:pt x="18443" y="142892"/>
                  </a:lnTo>
                  <a:lnTo>
                    <a:pt x="4768" y="186799"/>
                  </a:lnTo>
                  <a:lnTo>
                    <a:pt x="0" y="233934"/>
                  </a:lnTo>
                  <a:lnTo>
                    <a:pt x="4768" y="281068"/>
                  </a:lnTo>
                  <a:lnTo>
                    <a:pt x="18443" y="324975"/>
                  </a:lnTo>
                  <a:lnTo>
                    <a:pt x="40083" y="364711"/>
                  </a:lnTo>
                  <a:lnTo>
                    <a:pt x="68741" y="399335"/>
                  </a:lnTo>
                  <a:lnTo>
                    <a:pt x="103476" y="427905"/>
                  </a:lnTo>
                  <a:lnTo>
                    <a:pt x="143342" y="449478"/>
                  </a:lnTo>
                  <a:lnTo>
                    <a:pt x="187397" y="463113"/>
                  </a:lnTo>
                  <a:lnTo>
                    <a:pt x="234696" y="467868"/>
                  </a:lnTo>
                  <a:lnTo>
                    <a:pt x="234696" y="0"/>
                  </a:lnTo>
                  <a:close/>
                </a:path>
              </a:pathLst>
            </a:custGeom>
            <a:solidFill>
              <a:srgbClr val="B32C16"/>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00" name="Google Shape;500;p20"/>
            <p:cNvSpPr/>
            <p:nvPr/>
          </p:nvSpPr>
          <p:spPr>
            <a:xfrm>
              <a:off x="544829" y="683514"/>
              <a:ext cx="234950" cy="467995"/>
            </a:xfrm>
            <a:custGeom>
              <a:avLst/>
              <a:gdLst/>
              <a:ahLst/>
              <a:cxnLst/>
              <a:rect l="l" t="t" r="r" b="b"/>
              <a:pathLst>
                <a:path w="234950" h="467994" extrusionOk="0">
                  <a:moveTo>
                    <a:pt x="234696" y="467868"/>
                  </a:moveTo>
                  <a:lnTo>
                    <a:pt x="187397" y="463113"/>
                  </a:lnTo>
                  <a:lnTo>
                    <a:pt x="143342" y="449478"/>
                  </a:lnTo>
                  <a:lnTo>
                    <a:pt x="103476" y="427905"/>
                  </a:lnTo>
                  <a:lnTo>
                    <a:pt x="68741" y="399335"/>
                  </a:lnTo>
                  <a:lnTo>
                    <a:pt x="40083" y="364711"/>
                  </a:lnTo>
                  <a:lnTo>
                    <a:pt x="18443" y="324975"/>
                  </a:lnTo>
                  <a:lnTo>
                    <a:pt x="4768" y="281068"/>
                  </a:lnTo>
                  <a:lnTo>
                    <a:pt x="0" y="233934"/>
                  </a:lnTo>
                  <a:lnTo>
                    <a:pt x="4768" y="186799"/>
                  </a:lnTo>
                  <a:lnTo>
                    <a:pt x="18443" y="142892"/>
                  </a:lnTo>
                  <a:lnTo>
                    <a:pt x="40083" y="103156"/>
                  </a:lnTo>
                  <a:lnTo>
                    <a:pt x="68741" y="68532"/>
                  </a:lnTo>
                  <a:lnTo>
                    <a:pt x="103476" y="39962"/>
                  </a:lnTo>
                  <a:lnTo>
                    <a:pt x="143342" y="18389"/>
                  </a:lnTo>
                  <a:lnTo>
                    <a:pt x="187397" y="4754"/>
                  </a:lnTo>
                  <a:lnTo>
                    <a:pt x="234696" y="0"/>
                  </a:lnTo>
                  <a:lnTo>
                    <a:pt x="234696" y="233934"/>
                  </a:lnTo>
                  <a:lnTo>
                    <a:pt x="234696" y="467868"/>
                  </a:lnTo>
                  <a:close/>
                </a:path>
              </a:pathLst>
            </a:custGeom>
            <a:no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01" name="Google Shape;501;p20"/>
            <p:cNvSpPr/>
            <p:nvPr/>
          </p:nvSpPr>
          <p:spPr>
            <a:xfrm>
              <a:off x="779526" y="683514"/>
              <a:ext cx="7007859" cy="467995"/>
            </a:xfrm>
            <a:custGeom>
              <a:avLst/>
              <a:gdLst/>
              <a:ahLst/>
              <a:cxnLst/>
              <a:rect l="l" t="t" r="r" b="b"/>
              <a:pathLst>
                <a:path w="7007859" h="467994" extrusionOk="0">
                  <a:moveTo>
                    <a:pt x="7007352" y="0"/>
                  </a:moveTo>
                  <a:lnTo>
                    <a:pt x="0" y="0"/>
                  </a:lnTo>
                  <a:lnTo>
                    <a:pt x="0" y="467867"/>
                  </a:lnTo>
                  <a:lnTo>
                    <a:pt x="7007352" y="467867"/>
                  </a:lnTo>
                  <a:lnTo>
                    <a:pt x="7007352" y="0"/>
                  </a:lnTo>
                  <a:close/>
                </a:path>
              </a:pathLst>
            </a:custGeom>
            <a:solidFill>
              <a:srgbClr val="FFFFFF">
                <a:alpha val="89803"/>
              </a:srgbClr>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02" name="Google Shape;502;p20"/>
            <p:cNvSpPr/>
            <p:nvPr/>
          </p:nvSpPr>
          <p:spPr>
            <a:xfrm>
              <a:off x="779526" y="683514"/>
              <a:ext cx="7007859" cy="467995"/>
            </a:xfrm>
            <a:custGeom>
              <a:avLst/>
              <a:gdLst/>
              <a:ahLst/>
              <a:cxnLst/>
              <a:rect l="l" t="t" r="r" b="b"/>
              <a:pathLst>
                <a:path w="7007859" h="467994" extrusionOk="0">
                  <a:moveTo>
                    <a:pt x="0" y="467867"/>
                  </a:moveTo>
                  <a:lnTo>
                    <a:pt x="7007352" y="467867"/>
                  </a:lnTo>
                  <a:lnTo>
                    <a:pt x="7007352" y="0"/>
                  </a:lnTo>
                  <a:lnTo>
                    <a:pt x="0" y="0"/>
                  </a:lnTo>
                  <a:lnTo>
                    <a:pt x="0" y="467867"/>
                  </a:lnTo>
                  <a:close/>
                </a:path>
              </a:pathLst>
            </a:custGeom>
            <a:noFill/>
            <a:ln w="25900" cap="flat" cmpd="sng">
              <a:solidFill>
                <a:srgbClr val="B32C1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
        <p:nvSpPr>
          <p:cNvPr id="503" name="Google Shape;503;p20"/>
          <p:cNvSpPr txBox="1"/>
          <p:nvPr/>
        </p:nvSpPr>
        <p:spPr>
          <a:xfrm>
            <a:off x="792480" y="107695"/>
            <a:ext cx="6981825" cy="419987"/>
          </a:xfrm>
          <a:prstGeom prst="rect">
            <a:avLst/>
          </a:prstGeom>
          <a:noFill/>
          <a:ln>
            <a:noFill/>
          </a:ln>
        </p:spPr>
        <p:txBody>
          <a:bodyPr spcFirstLastPara="1" wrap="square" lIns="0" tIns="12700" rIns="0" bIns="0" anchor="t" anchorCtr="0">
            <a:spAutoFit/>
          </a:bodyPr>
          <a:lstStyle/>
          <a:p>
            <a:pPr marL="2835910" marR="1633854" lvl="0" indent="-1196975" algn="l" rtl="0">
              <a:lnSpc>
                <a:spcPct val="147000"/>
              </a:lnSpc>
              <a:spcBef>
                <a:spcPts val="0"/>
              </a:spcBef>
              <a:spcAft>
                <a:spcPts val="0"/>
              </a:spcAft>
              <a:buNone/>
            </a:pPr>
            <a:r>
              <a:rPr lang="en-US" sz="1800" b="1">
                <a:latin typeface="Cambria"/>
                <a:ea typeface="Cambria"/>
                <a:cs typeface="Cambria"/>
                <a:sym typeface="Cambria"/>
              </a:rPr>
              <a:t> </a:t>
            </a:r>
            <a:r>
              <a:rPr lang="en-US" sz="1600" b="1">
                <a:latin typeface="Cambria"/>
                <a:ea typeface="Cambria"/>
                <a:cs typeface="Cambria"/>
                <a:sym typeface="Cambria"/>
              </a:rPr>
              <a:t>Workshops/Seminars Attended </a:t>
            </a:r>
            <a:endParaRPr sz="1600">
              <a:latin typeface="Cambria"/>
              <a:ea typeface="Cambria"/>
              <a:cs typeface="Cambria"/>
              <a:sym typeface="Cambria"/>
            </a:endParaRPr>
          </a:p>
        </p:txBody>
      </p:sp>
      <p:sp>
        <p:nvSpPr>
          <p:cNvPr id="508" name="Google Shape;508;p20"/>
          <p:cNvSpPr txBox="1">
            <a:spLocks noGrp="1"/>
          </p:cNvSpPr>
          <p:nvPr>
            <p:ph type="sldNum" idx="12"/>
          </p:nvPr>
        </p:nvSpPr>
        <p:spPr>
          <a:xfrm>
            <a:off x="6553200" y="6356350"/>
            <a:ext cx="2133600" cy="195546"/>
          </a:xfrm>
          <a:prstGeom prst="rect">
            <a:avLst/>
          </a:prstGeom>
          <a:noFill/>
          <a:ln>
            <a:noFill/>
          </a:ln>
        </p:spPr>
        <p:txBody>
          <a:bodyPr spcFirstLastPara="1" wrap="square" lIns="0" tIns="10775" rIns="0" bIns="0" anchor="ctr" anchorCtr="0">
            <a:spAutoFit/>
          </a:bodyPr>
          <a:lstStyle/>
          <a:p>
            <a:pPr marL="38100" lvl="0" indent="0" algn="r" rtl="0">
              <a:lnSpc>
                <a:spcPct val="100000"/>
              </a:lnSpc>
              <a:spcBef>
                <a:spcPts val="0"/>
              </a:spcBef>
              <a:spcAft>
                <a:spcPts val="0"/>
              </a:spcAft>
              <a:buNone/>
            </a:pPr>
            <a:r>
              <a:rPr lang="en-US" dirty="0" smtClean="0"/>
              <a:t>18</a:t>
            </a:r>
            <a:endParaRPr/>
          </a:p>
        </p:txBody>
      </p:sp>
      <p:sp>
        <p:nvSpPr>
          <p:cNvPr id="509" name="Google Shape;509;p20"/>
          <p:cNvSpPr txBox="1"/>
          <p:nvPr/>
        </p:nvSpPr>
        <p:spPr>
          <a:xfrm>
            <a:off x="500034" y="1714488"/>
            <a:ext cx="7500990" cy="2123658"/>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None/>
            </a:pPr>
            <a:endParaRPr sz="1200">
              <a:latin typeface="Times New Roman"/>
              <a:ea typeface="Times New Roman"/>
              <a:cs typeface="Times New Roman"/>
              <a:sym typeface="Times New Roman"/>
            </a:endParaRPr>
          </a:p>
          <a:p>
            <a:pPr marL="0" lvl="0" indent="0" algn="just" rtl="0">
              <a:spcBef>
                <a:spcPts val="0"/>
              </a:spcBef>
              <a:spcAft>
                <a:spcPts val="0"/>
              </a:spcAft>
              <a:buSzPts val="1200"/>
              <a:buFont typeface="Noto Sans Symbols"/>
              <a:buNone/>
            </a:pPr>
            <a:endParaRPr sz="1200">
              <a:latin typeface="Times New Roman"/>
              <a:ea typeface="Times New Roman"/>
              <a:cs typeface="Times New Roman"/>
              <a:sym typeface="Times New Roman"/>
            </a:endParaRPr>
          </a:p>
          <a:p>
            <a:pPr marL="0" lvl="0" indent="0" algn="just" rtl="0">
              <a:spcBef>
                <a:spcPts val="0"/>
              </a:spcBef>
              <a:spcAft>
                <a:spcPts val="0"/>
              </a:spcAft>
              <a:buSzPts val="1200"/>
              <a:buFont typeface="Noto Sans Symbols"/>
              <a:buNone/>
            </a:pPr>
            <a:endParaRPr sz="1200">
              <a:latin typeface="Times New Roman"/>
              <a:ea typeface="Times New Roman"/>
              <a:cs typeface="Times New Roman"/>
              <a:sym typeface="Times New Roman"/>
            </a:endParaRPr>
          </a:p>
          <a:p>
            <a:pPr marL="0" lvl="0" indent="0" algn="just"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r>
              <a:rPr lang="en-US" sz="1200"/>
              <a:t> </a:t>
            </a:r>
            <a:endParaRPr/>
          </a:p>
        </p:txBody>
      </p:sp>
      <p:sp>
        <p:nvSpPr>
          <p:cNvPr id="510" name="Google Shape;510;p20"/>
          <p:cNvSpPr txBox="1"/>
          <p:nvPr/>
        </p:nvSpPr>
        <p:spPr>
          <a:xfrm>
            <a:off x="142844" y="1500174"/>
            <a:ext cx="7858180" cy="5570756"/>
          </a:xfrm>
          <a:prstGeom prst="rect">
            <a:avLst/>
          </a:prstGeom>
          <a:noFill/>
          <a:ln>
            <a:noFill/>
          </a:ln>
        </p:spPr>
        <p:txBody>
          <a:bodyPr spcFirstLastPara="1" wrap="square" lIns="91425" tIns="45700" rIns="91425" bIns="45700" anchor="t" anchorCtr="0">
            <a:spAutoFit/>
          </a:bodyPr>
          <a:lstStyle/>
          <a:p>
            <a:pPr marL="0" lvl="0" indent="-76200" algn="just" rtl="0">
              <a:spcBef>
                <a:spcPts val="0"/>
              </a:spcBef>
              <a:spcAft>
                <a:spcPts val="0"/>
              </a:spcAft>
              <a:buSzPts val="1200"/>
              <a:buFont typeface="Noto Sans Symbols"/>
              <a:buChar char="✔"/>
            </a:pPr>
            <a:r>
              <a:rPr lang="en-US" sz="1200" dirty="0">
                <a:latin typeface="Times New Roman"/>
                <a:ea typeface="Times New Roman"/>
                <a:cs typeface="Times New Roman"/>
                <a:sym typeface="Times New Roman"/>
              </a:rPr>
              <a:t>Online Two Days </a:t>
            </a:r>
            <a:r>
              <a:rPr lang="en-US" sz="1200" b="1" dirty="0">
                <a:latin typeface="Times New Roman"/>
                <a:ea typeface="Times New Roman"/>
                <a:cs typeface="Times New Roman"/>
                <a:sym typeface="Times New Roman"/>
              </a:rPr>
              <a:t>"SPARC-Indo-US Immunology </a:t>
            </a:r>
            <a:r>
              <a:rPr lang="en-US" sz="1200" b="1" dirty="0" err="1">
                <a:latin typeface="Times New Roman"/>
                <a:ea typeface="Times New Roman"/>
                <a:cs typeface="Times New Roman"/>
                <a:sym typeface="Times New Roman"/>
              </a:rPr>
              <a:t>Workshop"</a:t>
            </a:r>
            <a:r>
              <a:rPr lang="en-US" sz="1200" dirty="0" err="1">
                <a:latin typeface="Times New Roman"/>
                <a:ea typeface="Times New Roman"/>
                <a:cs typeface="Times New Roman"/>
                <a:sym typeface="Times New Roman"/>
              </a:rPr>
              <a:t>organized</a:t>
            </a:r>
            <a:r>
              <a:rPr lang="en-US" sz="1200" dirty="0">
                <a:latin typeface="Times New Roman"/>
                <a:ea typeface="Times New Roman"/>
                <a:cs typeface="Times New Roman"/>
                <a:sym typeface="Times New Roman"/>
              </a:rPr>
              <a:t> jointly by IIT </a:t>
            </a:r>
            <a:r>
              <a:rPr lang="en-US" sz="1200" dirty="0" err="1">
                <a:latin typeface="Times New Roman"/>
                <a:ea typeface="Times New Roman"/>
                <a:cs typeface="Times New Roman"/>
                <a:sym typeface="Times New Roman"/>
              </a:rPr>
              <a:t>Ropar</a:t>
            </a:r>
            <a:r>
              <a:rPr lang="en-US" sz="1200" dirty="0">
                <a:latin typeface="Times New Roman"/>
                <a:ea typeface="Times New Roman"/>
                <a:cs typeface="Times New Roman"/>
                <a:sym typeface="Times New Roman"/>
              </a:rPr>
              <a:t>, Punjab &amp; George Washington University, USA held on 12th and 13thJune,</a:t>
            </a:r>
            <a:r>
              <a:rPr lang="en-US" sz="1200" b="1" dirty="0">
                <a:latin typeface="Times New Roman"/>
                <a:ea typeface="Times New Roman"/>
                <a:cs typeface="Times New Roman"/>
                <a:sym typeface="Times New Roman"/>
              </a:rPr>
              <a:t> 2020</a:t>
            </a:r>
            <a:r>
              <a:rPr lang="en-US" sz="1200" dirty="0">
                <a:latin typeface="Times New Roman"/>
                <a:ea typeface="Times New Roman"/>
                <a:cs typeface="Times New Roman"/>
                <a:sym typeface="Times New Roman"/>
              </a:rPr>
              <a:t>. </a:t>
            </a:r>
            <a:endParaRPr/>
          </a:p>
          <a:p>
            <a:pPr marL="0" lvl="0" indent="-76200" algn="just" rtl="0">
              <a:spcBef>
                <a:spcPts val="0"/>
              </a:spcBef>
              <a:spcAft>
                <a:spcPts val="0"/>
              </a:spcAft>
              <a:buSzPts val="1200"/>
              <a:buFont typeface="Noto Sans Symbols"/>
              <a:buChar char="✔"/>
            </a:pPr>
            <a:r>
              <a:rPr lang="en-US" sz="1200" dirty="0">
                <a:latin typeface="Times New Roman"/>
                <a:ea typeface="Times New Roman"/>
                <a:cs typeface="Times New Roman"/>
                <a:sym typeface="Times New Roman"/>
              </a:rPr>
              <a:t>Workshop entitled </a:t>
            </a:r>
            <a:r>
              <a:rPr lang="en-US" sz="1200" b="1" dirty="0">
                <a:latin typeface="Times New Roman"/>
                <a:ea typeface="Times New Roman"/>
                <a:cs typeface="Times New Roman"/>
                <a:sym typeface="Times New Roman"/>
              </a:rPr>
              <a:t>“Working in BSL-III Laboratory and Practices for Handling </a:t>
            </a:r>
            <a:r>
              <a:rPr lang="en-US" sz="1200" b="1" i="1" dirty="0">
                <a:latin typeface="Times New Roman"/>
                <a:ea typeface="Times New Roman"/>
                <a:cs typeface="Times New Roman"/>
                <a:sym typeface="Times New Roman"/>
              </a:rPr>
              <a:t>Mycobacterium </a:t>
            </a:r>
            <a:r>
              <a:rPr lang="en-US" sz="1200" b="1" i="1" dirty="0" err="1">
                <a:latin typeface="Times New Roman"/>
                <a:ea typeface="Times New Roman"/>
                <a:cs typeface="Times New Roman"/>
                <a:sym typeface="Times New Roman"/>
              </a:rPr>
              <a:t>tuberclosis</a:t>
            </a:r>
            <a:r>
              <a:rPr lang="en-US" sz="1200" dirty="0">
                <a:latin typeface="Times New Roman"/>
                <a:ea typeface="Times New Roman"/>
                <a:cs typeface="Times New Roman"/>
                <a:sym typeface="Times New Roman"/>
              </a:rPr>
              <a:t>” organized by University of Delhi, South Campus from 22nd- 28thNovember, </a:t>
            </a:r>
            <a:r>
              <a:rPr lang="en-US" sz="1200" b="1" dirty="0">
                <a:latin typeface="Times New Roman"/>
                <a:ea typeface="Times New Roman"/>
                <a:cs typeface="Times New Roman"/>
                <a:sym typeface="Times New Roman"/>
              </a:rPr>
              <a:t>2021.</a:t>
            </a:r>
            <a:endParaRPr/>
          </a:p>
          <a:p>
            <a:pPr marL="0" lvl="0" indent="-76200" algn="just" rtl="0">
              <a:spcBef>
                <a:spcPts val="0"/>
              </a:spcBef>
              <a:spcAft>
                <a:spcPts val="0"/>
              </a:spcAft>
              <a:buSzPts val="1200"/>
              <a:buFont typeface="Noto Sans Symbols"/>
              <a:buChar char="✔"/>
            </a:pPr>
            <a:r>
              <a:rPr lang="en-US" sz="1200" dirty="0">
                <a:latin typeface="Times New Roman"/>
                <a:ea typeface="Times New Roman"/>
                <a:cs typeface="Times New Roman"/>
                <a:sym typeface="Times New Roman"/>
              </a:rPr>
              <a:t>Two Day Workshop on title </a:t>
            </a:r>
            <a:r>
              <a:rPr lang="en-US" sz="1200" b="1" dirty="0">
                <a:latin typeface="Times New Roman"/>
                <a:ea typeface="Times New Roman"/>
                <a:cs typeface="Times New Roman"/>
                <a:sym typeface="Times New Roman"/>
              </a:rPr>
              <a:t>“Hands on Training and Workshop on Real Time PCR” </a:t>
            </a:r>
            <a:r>
              <a:rPr lang="en-US" sz="1200" dirty="0">
                <a:latin typeface="Times New Roman"/>
                <a:ea typeface="Times New Roman"/>
                <a:cs typeface="Times New Roman"/>
                <a:sym typeface="Times New Roman"/>
              </a:rPr>
              <a:t>organized by CSIR-IIIM on 17th and 18thMarch, </a:t>
            </a:r>
            <a:r>
              <a:rPr lang="en-US" sz="1200" b="1" dirty="0">
                <a:latin typeface="Times New Roman"/>
                <a:ea typeface="Times New Roman"/>
                <a:cs typeface="Times New Roman"/>
                <a:sym typeface="Times New Roman"/>
              </a:rPr>
              <a:t>2021</a:t>
            </a:r>
            <a:endParaRPr/>
          </a:p>
          <a:p>
            <a:pPr marL="0" lvl="0" indent="-76200" algn="just" rtl="0">
              <a:spcBef>
                <a:spcPts val="0"/>
              </a:spcBef>
              <a:spcAft>
                <a:spcPts val="0"/>
              </a:spcAft>
              <a:buSzPts val="1200"/>
              <a:buFont typeface="Noto Sans Symbols"/>
              <a:buChar char="✔"/>
            </a:pPr>
            <a:r>
              <a:rPr lang="en-US" sz="1200" dirty="0">
                <a:latin typeface="Times New Roman"/>
                <a:ea typeface="Times New Roman"/>
                <a:cs typeface="Times New Roman"/>
                <a:sym typeface="Times New Roman"/>
              </a:rPr>
              <a:t>One Week Online Training Program On </a:t>
            </a:r>
            <a:r>
              <a:rPr lang="en-US" sz="1200" b="1" dirty="0">
                <a:latin typeface="Times New Roman"/>
                <a:ea typeface="Times New Roman"/>
                <a:cs typeface="Times New Roman"/>
                <a:sym typeface="Times New Roman"/>
              </a:rPr>
              <a:t>‘Biostatistics</a:t>
            </a:r>
            <a:r>
              <a:rPr lang="en-US" sz="1200" dirty="0">
                <a:latin typeface="Times New Roman"/>
                <a:ea typeface="Times New Roman"/>
                <a:cs typeface="Times New Roman"/>
                <a:sym typeface="Times New Roman"/>
              </a:rPr>
              <a:t>’ (February 21 – 27, </a:t>
            </a:r>
            <a:r>
              <a:rPr lang="en-US" sz="1200" b="1" dirty="0">
                <a:latin typeface="Times New Roman"/>
                <a:ea typeface="Times New Roman"/>
                <a:cs typeface="Times New Roman"/>
                <a:sym typeface="Times New Roman"/>
              </a:rPr>
              <a:t>202</a:t>
            </a:r>
            <a:r>
              <a:rPr lang="en-US" sz="1200" dirty="0">
                <a:latin typeface="Times New Roman"/>
                <a:ea typeface="Times New Roman"/>
                <a:cs typeface="Times New Roman"/>
                <a:sym typeface="Times New Roman"/>
              </a:rPr>
              <a:t>1) from Science Institute </a:t>
            </a:r>
            <a:r>
              <a:rPr lang="en-US" sz="1200" dirty="0" err="1">
                <a:latin typeface="Times New Roman"/>
                <a:ea typeface="Times New Roman"/>
                <a:cs typeface="Times New Roman"/>
                <a:sym typeface="Times New Roman"/>
              </a:rPr>
              <a:t>Lucknow</a:t>
            </a:r>
            <a:r>
              <a:rPr lang="en-US" sz="1200" dirty="0">
                <a:latin typeface="Times New Roman"/>
                <a:ea typeface="Times New Roman"/>
                <a:cs typeface="Times New Roman"/>
                <a:sym typeface="Times New Roman"/>
              </a:rPr>
              <a:t>.</a:t>
            </a:r>
            <a:endParaRPr/>
          </a:p>
          <a:p>
            <a:pPr marL="0" lvl="0" indent="-76200" algn="just" rtl="0">
              <a:spcBef>
                <a:spcPts val="0"/>
              </a:spcBef>
              <a:spcAft>
                <a:spcPts val="0"/>
              </a:spcAft>
              <a:buSzPts val="1200"/>
              <a:buFont typeface="Noto Sans Symbols"/>
              <a:buChar char="✔"/>
            </a:pPr>
            <a:r>
              <a:rPr lang="en-US" sz="1200" dirty="0">
                <a:latin typeface="Times New Roman"/>
                <a:ea typeface="Times New Roman"/>
                <a:cs typeface="Times New Roman"/>
                <a:sym typeface="Times New Roman"/>
              </a:rPr>
              <a:t>One day work shop for </a:t>
            </a:r>
            <a:r>
              <a:rPr lang="en-US" sz="1200" b="1" dirty="0">
                <a:latin typeface="Times New Roman"/>
                <a:ea typeface="Times New Roman"/>
                <a:cs typeface="Times New Roman"/>
                <a:sym typeface="Times New Roman"/>
              </a:rPr>
              <a:t>‘signing a MOU</a:t>
            </a:r>
            <a:r>
              <a:rPr lang="en-US" sz="1200" dirty="0">
                <a:latin typeface="Times New Roman"/>
                <a:ea typeface="Times New Roman"/>
                <a:cs typeface="Times New Roman"/>
                <a:sym typeface="Times New Roman"/>
              </a:rPr>
              <a:t>’ between </a:t>
            </a:r>
            <a:r>
              <a:rPr lang="en-US" sz="1200" dirty="0" err="1">
                <a:latin typeface="Times New Roman"/>
                <a:ea typeface="Times New Roman"/>
                <a:cs typeface="Times New Roman"/>
                <a:sym typeface="Times New Roman"/>
              </a:rPr>
              <a:t>Vigyan</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Prasar</a:t>
            </a:r>
            <a:r>
              <a:rPr lang="en-US" sz="1200" dirty="0">
                <a:latin typeface="Times New Roman"/>
                <a:ea typeface="Times New Roman"/>
                <a:cs typeface="Times New Roman"/>
                <a:sym typeface="Times New Roman"/>
              </a:rPr>
              <a:t> and Kashmir University and Central University for Prioritizing Science in Kashmiri Language held in Degree College </a:t>
            </a:r>
            <a:r>
              <a:rPr lang="en-US" sz="1200" dirty="0" err="1">
                <a:latin typeface="Times New Roman"/>
                <a:ea typeface="Times New Roman"/>
                <a:cs typeface="Times New Roman"/>
                <a:sym typeface="Times New Roman"/>
              </a:rPr>
              <a:t>Charisharief</a:t>
            </a:r>
            <a:r>
              <a:rPr lang="en-US" sz="1200" dirty="0">
                <a:latin typeface="Times New Roman"/>
                <a:ea typeface="Times New Roman"/>
                <a:cs typeface="Times New Roman"/>
                <a:sym typeface="Times New Roman"/>
              </a:rPr>
              <a:t> Budgam (Sept.,30 ,</a:t>
            </a:r>
            <a:r>
              <a:rPr lang="en-US" sz="1200" b="1" dirty="0">
                <a:latin typeface="Times New Roman"/>
                <a:ea typeface="Times New Roman"/>
                <a:cs typeface="Times New Roman"/>
                <a:sym typeface="Times New Roman"/>
              </a:rPr>
              <a:t>2021</a:t>
            </a:r>
            <a:r>
              <a:rPr lang="en-US" sz="1200" dirty="0">
                <a:latin typeface="Times New Roman"/>
                <a:ea typeface="Times New Roman"/>
                <a:cs typeface="Times New Roman"/>
                <a:sym typeface="Times New Roman"/>
              </a:rPr>
              <a:t>).</a:t>
            </a:r>
            <a:endParaRPr/>
          </a:p>
          <a:p>
            <a:pPr marL="0" lvl="0" indent="-76200" algn="just" rtl="0">
              <a:spcBef>
                <a:spcPts val="0"/>
              </a:spcBef>
              <a:spcAft>
                <a:spcPts val="0"/>
              </a:spcAft>
              <a:buSzPts val="1200"/>
              <a:buFont typeface="Noto Sans Symbols"/>
              <a:buChar char="✔"/>
            </a:pPr>
            <a:r>
              <a:rPr lang="en-US" sz="1200" dirty="0">
                <a:latin typeface="Times New Roman"/>
                <a:ea typeface="Times New Roman"/>
                <a:cs typeface="Times New Roman"/>
                <a:sym typeface="Times New Roman"/>
              </a:rPr>
              <a:t>One day workshop on “</a:t>
            </a:r>
            <a:r>
              <a:rPr lang="en-US" sz="1200" b="1" dirty="0">
                <a:latin typeface="Times New Roman"/>
                <a:ea typeface="Times New Roman"/>
                <a:cs typeface="Times New Roman"/>
                <a:sym typeface="Times New Roman"/>
              </a:rPr>
              <a:t>Towards Quality Enhancement of University Publications” </a:t>
            </a:r>
            <a:r>
              <a:rPr lang="en-US" sz="1200" dirty="0">
                <a:latin typeface="Times New Roman"/>
                <a:ea typeface="Times New Roman"/>
                <a:cs typeface="Times New Roman"/>
                <a:sym typeface="Times New Roman"/>
              </a:rPr>
              <a:t>organized by Directorate of Internal Quality Assurance (DIQA), University of Kashmir, Srinagar on 20. 12. </a:t>
            </a:r>
            <a:r>
              <a:rPr lang="en-US" sz="1200" b="1" dirty="0">
                <a:latin typeface="Times New Roman"/>
                <a:ea typeface="Times New Roman"/>
                <a:cs typeface="Times New Roman"/>
                <a:sym typeface="Times New Roman"/>
              </a:rPr>
              <a:t>2022</a:t>
            </a:r>
            <a:endParaRPr/>
          </a:p>
          <a:p>
            <a:pPr marL="0" lvl="0" indent="-76200" algn="just" rtl="0">
              <a:spcBef>
                <a:spcPts val="0"/>
              </a:spcBef>
              <a:spcAft>
                <a:spcPts val="0"/>
              </a:spcAft>
              <a:buSzPts val="1200"/>
              <a:buFont typeface="Noto Sans Symbols"/>
              <a:buChar char="✔"/>
            </a:pPr>
            <a:r>
              <a:rPr lang="en-US" sz="1200" dirty="0">
                <a:latin typeface="Times New Roman"/>
                <a:ea typeface="Times New Roman"/>
                <a:cs typeface="Times New Roman"/>
                <a:sym typeface="Times New Roman"/>
              </a:rPr>
              <a:t>Three Day Workshop on </a:t>
            </a:r>
            <a:r>
              <a:rPr lang="en-US" sz="1200" b="1" dirty="0">
                <a:latin typeface="Times New Roman"/>
                <a:ea typeface="Times New Roman"/>
                <a:cs typeface="Times New Roman"/>
                <a:sym typeface="Times New Roman"/>
              </a:rPr>
              <a:t>“Science Translation in the Urdu Language</a:t>
            </a:r>
            <a:r>
              <a:rPr lang="en-US" sz="1200" dirty="0">
                <a:latin typeface="Times New Roman"/>
                <a:ea typeface="Times New Roman"/>
                <a:cs typeface="Times New Roman"/>
                <a:sym typeface="Times New Roman"/>
              </a:rPr>
              <a:t>”  as a Resource person on (SCOPE) by CUK in Collaboration with </a:t>
            </a:r>
            <a:r>
              <a:rPr lang="en-US" sz="1200" dirty="0" err="1">
                <a:latin typeface="Times New Roman"/>
                <a:ea typeface="Times New Roman"/>
                <a:cs typeface="Times New Roman"/>
                <a:sym typeface="Times New Roman"/>
              </a:rPr>
              <a:t>Prsar</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Vigyan</a:t>
            </a:r>
            <a:r>
              <a:rPr lang="en-US" sz="1200" dirty="0">
                <a:latin typeface="Times New Roman"/>
                <a:ea typeface="Times New Roman"/>
                <a:cs typeface="Times New Roman"/>
                <a:sym typeface="Times New Roman"/>
              </a:rPr>
              <a:t> New Delhi “dated 24/26 - 03-</a:t>
            </a:r>
            <a:r>
              <a:rPr lang="en-US" sz="1200" b="1" dirty="0">
                <a:latin typeface="Times New Roman"/>
                <a:ea typeface="Times New Roman"/>
                <a:cs typeface="Times New Roman"/>
                <a:sym typeface="Times New Roman"/>
              </a:rPr>
              <a:t>2022</a:t>
            </a:r>
            <a:r>
              <a:rPr lang="en-US" sz="1200" dirty="0">
                <a:latin typeface="Times New Roman"/>
                <a:ea typeface="Times New Roman"/>
                <a:cs typeface="Times New Roman"/>
                <a:sym typeface="Times New Roman"/>
              </a:rPr>
              <a:t> Central University of Kashmir, Main Campus </a:t>
            </a:r>
            <a:r>
              <a:rPr lang="en-US" sz="1200" dirty="0" err="1">
                <a:latin typeface="Times New Roman"/>
                <a:ea typeface="Times New Roman"/>
                <a:cs typeface="Times New Roman"/>
                <a:sym typeface="Times New Roman"/>
              </a:rPr>
              <a:t>Tulmulla</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Ganderbal</a:t>
            </a:r>
            <a:r>
              <a:rPr lang="en-US" sz="1200" dirty="0">
                <a:latin typeface="Times New Roman"/>
                <a:ea typeface="Times New Roman"/>
                <a:cs typeface="Times New Roman"/>
                <a:sym typeface="Times New Roman"/>
              </a:rPr>
              <a:t>.</a:t>
            </a:r>
            <a:endParaRPr/>
          </a:p>
          <a:p>
            <a:pPr marL="0" lvl="0" indent="-76200" algn="just" rtl="0">
              <a:spcBef>
                <a:spcPts val="0"/>
              </a:spcBef>
              <a:spcAft>
                <a:spcPts val="0"/>
              </a:spcAft>
              <a:buSzPts val="1200"/>
              <a:buFont typeface="Noto Sans Symbols"/>
              <a:buChar char="✔"/>
            </a:pPr>
            <a:r>
              <a:rPr lang="en-US" sz="1200" dirty="0">
                <a:latin typeface="Times New Roman"/>
                <a:ea typeface="Times New Roman"/>
                <a:cs typeface="Times New Roman"/>
                <a:sym typeface="Times New Roman"/>
              </a:rPr>
              <a:t>Three days workshop on </a:t>
            </a:r>
            <a:r>
              <a:rPr lang="en-US" sz="1200" b="1" dirty="0">
                <a:latin typeface="Times New Roman"/>
                <a:ea typeface="Times New Roman"/>
                <a:cs typeface="Times New Roman"/>
                <a:sym typeface="Times New Roman"/>
              </a:rPr>
              <a:t>‘Basic Techniques in molecular Biology</a:t>
            </a:r>
            <a:r>
              <a:rPr lang="en-US" sz="1200" dirty="0">
                <a:latin typeface="Times New Roman"/>
                <a:ea typeface="Times New Roman"/>
                <a:cs typeface="Times New Roman"/>
                <a:sym typeface="Times New Roman"/>
              </a:rPr>
              <a:t>’ from 21 to 23 February, </a:t>
            </a:r>
            <a:r>
              <a:rPr lang="en-US" sz="1200" b="1" dirty="0">
                <a:latin typeface="Times New Roman"/>
                <a:ea typeface="Times New Roman"/>
                <a:cs typeface="Times New Roman"/>
                <a:sym typeface="Times New Roman"/>
              </a:rPr>
              <a:t>2022</a:t>
            </a:r>
            <a:r>
              <a:rPr lang="en-US" sz="1200" dirty="0">
                <a:latin typeface="Times New Roman"/>
                <a:ea typeface="Times New Roman"/>
                <a:cs typeface="Times New Roman"/>
                <a:sym typeface="Times New Roman"/>
              </a:rPr>
              <a:t> in Centre of Research for Development, university of </a:t>
            </a:r>
            <a:r>
              <a:rPr lang="en-US" sz="1200" dirty="0" err="1">
                <a:latin typeface="Times New Roman"/>
                <a:ea typeface="Times New Roman"/>
                <a:cs typeface="Times New Roman"/>
                <a:sym typeface="Times New Roman"/>
              </a:rPr>
              <a:t>kashmir</a:t>
            </a:r>
            <a:r>
              <a:rPr lang="en-US" sz="1200" dirty="0">
                <a:latin typeface="Times New Roman"/>
                <a:ea typeface="Times New Roman"/>
                <a:cs typeface="Times New Roman"/>
                <a:sym typeface="Times New Roman"/>
              </a:rPr>
              <a:t>. </a:t>
            </a:r>
            <a:endParaRPr/>
          </a:p>
          <a:p>
            <a:pPr marL="0" lvl="0" indent="-76200" algn="just" rtl="0">
              <a:spcBef>
                <a:spcPts val="0"/>
              </a:spcBef>
              <a:spcAft>
                <a:spcPts val="0"/>
              </a:spcAft>
              <a:buSzPts val="1200"/>
              <a:buFont typeface="Noto Sans Symbols"/>
              <a:buChar char="✔"/>
            </a:pPr>
            <a:r>
              <a:rPr lang="en-US" sz="1200" dirty="0">
                <a:latin typeface="Times New Roman"/>
                <a:ea typeface="Times New Roman"/>
                <a:cs typeface="Times New Roman"/>
                <a:sym typeface="Times New Roman"/>
              </a:rPr>
              <a:t>Chaired as session on </a:t>
            </a:r>
            <a:r>
              <a:rPr lang="en-US" sz="1200" b="1" dirty="0">
                <a:latin typeface="Times New Roman"/>
                <a:ea typeface="Times New Roman"/>
                <a:cs typeface="Times New Roman"/>
                <a:sym typeface="Times New Roman"/>
              </a:rPr>
              <a:t>“Regional Young Investigators Meeting (RYIM</a:t>
            </a:r>
            <a:r>
              <a:rPr lang="en-US" sz="1200" dirty="0">
                <a:latin typeface="Times New Roman"/>
                <a:ea typeface="Times New Roman"/>
                <a:cs typeface="Times New Roman"/>
                <a:sym typeface="Times New Roman"/>
              </a:rPr>
              <a:t>),Srinagar on theme “Igniting Curiosity and Training young minds of J&amp;K for Sustainable future” Organized by University of Kashmir, held on 19-21 Sept.,, </a:t>
            </a:r>
            <a:r>
              <a:rPr lang="en-US" sz="1200" b="1" dirty="0">
                <a:latin typeface="Times New Roman"/>
                <a:ea typeface="Times New Roman"/>
                <a:cs typeface="Times New Roman"/>
                <a:sym typeface="Times New Roman"/>
              </a:rPr>
              <a:t>2023</a:t>
            </a:r>
            <a:endParaRPr/>
          </a:p>
          <a:p>
            <a:pPr marL="0" lvl="0" indent="-76200" algn="just" rtl="0">
              <a:spcBef>
                <a:spcPts val="0"/>
              </a:spcBef>
              <a:spcAft>
                <a:spcPts val="0"/>
              </a:spcAft>
              <a:buSzPts val="1200"/>
              <a:buFont typeface="Noto Sans Symbols"/>
              <a:buChar char="✔"/>
            </a:pPr>
            <a:r>
              <a:rPr lang="en-US" sz="1200" dirty="0">
                <a:latin typeface="Times New Roman"/>
                <a:ea typeface="Times New Roman"/>
                <a:cs typeface="Times New Roman"/>
                <a:sym typeface="Times New Roman"/>
              </a:rPr>
              <a:t>Two day workshop on </a:t>
            </a:r>
            <a:r>
              <a:rPr lang="en-US" sz="1200" b="1" dirty="0">
                <a:latin typeface="Times New Roman"/>
                <a:ea typeface="Times New Roman"/>
                <a:cs typeface="Times New Roman"/>
                <a:sym typeface="Times New Roman"/>
              </a:rPr>
              <a:t>‘Fundamentals of enzymes and emerging concepts’</a:t>
            </a:r>
            <a:r>
              <a:rPr lang="en-US" sz="1200" dirty="0">
                <a:latin typeface="Times New Roman"/>
                <a:ea typeface="Times New Roman"/>
                <a:cs typeface="Times New Roman"/>
                <a:sym typeface="Times New Roman"/>
              </a:rPr>
              <a:t> in Centre of Research for Development, University of </a:t>
            </a:r>
            <a:r>
              <a:rPr lang="en-US" sz="1200" dirty="0" err="1">
                <a:latin typeface="Times New Roman"/>
                <a:ea typeface="Times New Roman"/>
                <a:cs typeface="Times New Roman"/>
                <a:sym typeface="Times New Roman"/>
              </a:rPr>
              <a:t>kashmir</a:t>
            </a:r>
            <a:r>
              <a:rPr lang="en-US" sz="1200" dirty="0">
                <a:latin typeface="Times New Roman"/>
                <a:ea typeface="Times New Roman"/>
                <a:cs typeface="Times New Roman"/>
                <a:sym typeface="Times New Roman"/>
              </a:rPr>
              <a:t> on 21 </a:t>
            </a:r>
            <a:r>
              <a:rPr lang="en-US" sz="1200" dirty="0" err="1">
                <a:latin typeface="Times New Roman"/>
                <a:ea typeface="Times New Roman"/>
                <a:cs typeface="Times New Roman"/>
                <a:sym typeface="Times New Roman"/>
              </a:rPr>
              <a:t>september</a:t>
            </a:r>
            <a:r>
              <a:rPr lang="en-US" sz="1200" dirty="0">
                <a:latin typeface="Times New Roman"/>
                <a:ea typeface="Times New Roman"/>
                <a:cs typeface="Times New Roman"/>
                <a:sym typeface="Times New Roman"/>
              </a:rPr>
              <a:t>, </a:t>
            </a:r>
            <a:r>
              <a:rPr lang="en-US" sz="1200" b="1" dirty="0">
                <a:latin typeface="Times New Roman"/>
                <a:ea typeface="Times New Roman"/>
                <a:cs typeface="Times New Roman"/>
                <a:sym typeface="Times New Roman"/>
              </a:rPr>
              <a:t>2023</a:t>
            </a:r>
            <a:r>
              <a:rPr lang="en-US" sz="1200" dirty="0">
                <a:latin typeface="Times New Roman"/>
                <a:ea typeface="Times New Roman"/>
                <a:cs typeface="Times New Roman"/>
                <a:sym typeface="Times New Roman"/>
              </a:rPr>
              <a:t>.</a:t>
            </a:r>
            <a:endParaRPr/>
          </a:p>
          <a:p>
            <a:pPr marL="0" lvl="0" indent="-76200" algn="just" rtl="0">
              <a:spcBef>
                <a:spcPts val="0"/>
              </a:spcBef>
              <a:spcAft>
                <a:spcPts val="0"/>
              </a:spcAft>
              <a:buSzPts val="1200"/>
              <a:buFont typeface="Noto Sans Symbols"/>
              <a:buChar char="✔"/>
            </a:pPr>
            <a:r>
              <a:rPr lang="en-US" sz="1200" dirty="0">
                <a:latin typeface="Times New Roman"/>
                <a:ea typeface="Times New Roman"/>
                <a:cs typeface="Times New Roman"/>
                <a:sym typeface="Times New Roman"/>
              </a:rPr>
              <a:t>Two day workshop on</a:t>
            </a:r>
            <a:r>
              <a:rPr lang="en-US" sz="1200" b="1" dirty="0">
                <a:latin typeface="Times New Roman"/>
                <a:ea typeface="Times New Roman"/>
                <a:cs typeface="Times New Roman"/>
                <a:sym typeface="Times New Roman"/>
              </a:rPr>
              <a:t>, “Hands-on training on techniques for isolation of DNA and quantitative PCR for environmental and forensic samples</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Organised</a:t>
            </a:r>
            <a:r>
              <a:rPr lang="en-US" sz="1200" dirty="0">
                <a:latin typeface="Times New Roman"/>
                <a:ea typeface="Times New Roman"/>
                <a:cs typeface="Times New Roman"/>
                <a:sym typeface="Times New Roman"/>
              </a:rPr>
              <a:t> by: Centre of Research for Development (CORD), University of Kashmir in collaboration with </a:t>
            </a:r>
            <a:r>
              <a:rPr lang="en-US" sz="1200" dirty="0" err="1">
                <a:latin typeface="Times New Roman"/>
                <a:ea typeface="Times New Roman"/>
                <a:cs typeface="Times New Roman"/>
                <a:sym typeface="Times New Roman"/>
              </a:rPr>
              <a:t>Atal</a:t>
            </a:r>
            <a:r>
              <a:rPr lang="en-US" sz="1200" dirty="0">
                <a:latin typeface="Times New Roman"/>
                <a:ea typeface="Times New Roman"/>
                <a:cs typeface="Times New Roman"/>
                <a:sym typeface="Times New Roman"/>
              </a:rPr>
              <a:t> Incubation Center (AIC-CCMB), Laboratory for the Conservation of Endangered Species (</a:t>
            </a:r>
            <a:r>
              <a:rPr lang="en-US" sz="1200" dirty="0" err="1">
                <a:latin typeface="Times New Roman"/>
                <a:ea typeface="Times New Roman"/>
                <a:cs typeface="Times New Roman"/>
                <a:sym typeface="Times New Roman"/>
              </a:rPr>
              <a:t>LaCONES</a:t>
            </a:r>
            <a:r>
              <a:rPr lang="en-US" sz="1200" dirty="0">
                <a:latin typeface="Times New Roman"/>
                <a:ea typeface="Times New Roman"/>
                <a:cs typeface="Times New Roman"/>
                <a:sym typeface="Times New Roman"/>
              </a:rPr>
              <a:t>-CCMB), IKP Knowledge Park Hyderabad, and RECL Jammu6 &amp; 7th March,</a:t>
            </a:r>
            <a:r>
              <a:rPr lang="en-US" sz="1200" b="1" dirty="0">
                <a:latin typeface="Times New Roman"/>
                <a:ea typeface="Times New Roman"/>
                <a:cs typeface="Times New Roman"/>
                <a:sym typeface="Times New Roman"/>
              </a:rPr>
              <a:t> 2023.</a:t>
            </a:r>
            <a:endParaRPr/>
          </a:p>
          <a:p>
            <a:pPr marL="0" lvl="0" indent="0" algn="just" rtl="0">
              <a:spcBef>
                <a:spcPts val="0"/>
              </a:spcBef>
              <a:spcAft>
                <a:spcPts val="0"/>
              </a:spcAft>
              <a:buSzPts val="1200"/>
              <a:buFont typeface="Noto Sans Symbols"/>
              <a:buNone/>
            </a:pPr>
            <a:endParaRPr sz="1200">
              <a:latin typeface="Times New Roman"/>
              <a:ea typeface="Times New Roman"/>
              <a:cs typeface="Times New Roman"/>
              <a:sym typeface="Times New Roman"/>
            </a:endParaRPr>
          </a:p>
          <a:p>
            <a:pPr marL="0" lvl="0" indent="0" algn="just" rtl="0">
              <a:spcBef>
                <a:spcPts val="0"/>
              </a:spcBef>
              <a:spcAft>
                <a:spcPts val="0"/>
              </a:spcAft>
              <a:buSzPts val="1200"/>
              <a:buFont typeface="Noto Sans Symbols"/>
              <a:buNone/>
            </a:pPr>
            <a:endParaRPr sz="1200">
              <a:latin typeface="Times New Roman"/>
              <a:ea typeface="Times New Roman"/>
              <a:cs typeface="Times New Roman"/>
              <a:sym typeface="Times New Roman"/>
            </a:endParaRPr>
          </a:p>
          <a:p>
            <a:pPr marL="0" lvl="0" indent="0" algn="just" rtl="0">
              <a:spcBef>
                <a:spcPts val="0"/>
              </a:spcBef>
              <a:spcAft>
                <a:spcPts val="0"/>
              </a:spcAft>
              <a:buSzPts val="1400"/>
              <a:buFont typeface="Noto Sans Symbols"/>
              <a:buNone/>
            </a:pPr>
            <a:endParaRPr sz="1400">
              <a:latin typeface="Times New Roman"/>
              <a:ea typeface="Times New Roman"/>
              <a:cs typeface="Times New Roman"/>
              <a:sym typeface="Times New Roman"/>
            </a:endParaRPr>
          </a:p>
          <a:p>
            <a:pPr marL="0" lvl="0" indent="0" algn="l" rtl="0">
              <a:spcBef>
                <a:spcPts val="0"/>
              </a:spcBef>
              <a:spcAft>
                <a:spcPts val="0"/>
              </a:spcAft>
              <a:buNone/>
            </a:pPr>
            <a:endParaRPr sz="1800"/>
          </a:p>
        </p:txBody>
      </p:sp>
      <p:sp>
        <p:nvSpPr>
          <p:cNvPr id="511" name="Google Shape;511;p20"/>
          <p:cNvSpPr/>
          <p:nvPr/>
        </p:nvSpPr>
        <p:spPr>
          <a:xfrm>
            <a:off x="3172858" y="769441"/>
            <a:ext cx="1933297" cy="40011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2000" b="1" dirty="0">
                <a:latin typeface="Cambria"/>
                <a:ea typeface="Cambria"/>
                <a:cs typeface="Cambria"/>
                <a:sym typeface="Cambria"/>
              </a:rPr>
              <a:t> 2020-2024</a:t>
            </a:r>
            <a:endParaRPr sz="2000"/>
          </a:p>
        </p:txBody>
      </p:sp>
      <p:grpSp>
        <p:nvGrpSpPr>
          <p:cNvPr id="20" name="Google Shape;343;p14"/>
          <p:cNvGrpSpPr/>
          <p:nvPr/>
        </p:nvGrpSpPr>
        <p:grpSpPr>
          <a:xfrm>
            <a:off x="8224412" y="276104"/>
            <a:ext cx="772832" cy="5727545"/>
            <a:chOff x="8145018" y="285749"/>
            <a:chExt cx="571500" cy="5215255"/>
          </a:xfrm>
        </p:grpSpPr>
        <p:sp>
          <p:nvSpPr>
            <p:cNvPr id="21" name="Google Shape;344;p14"/>
            <p:cNvSpPr/>
            <p:nvPr/>
          </p:nvSpPr>
          <p:spPr>
            <a:xfrm>
              <a:off x="8145018" y="285749"/>
              <a:ext cx="571500" cy="5215255"/>
            </a:xfrm>
            <a:custGeom>
              <a:avLst/>
              <a:gdLst/>
              <a:ahLst/>
              <a:cxnLst/>
              <a:rect l="l" t="t" r="r" b="b"/>
              <a:pathLst>
                <a:path w="571500" h="5215255" extrusionOk="0">
                  <a:moveTo>
                    <a:pt x="476250" y="0"/>
                  </a:moveTo>
                  <a:lnTo>
                    <a:pt x="95250" y="0"/>
                  </a:lnTo>
                  <a:lnTo>
                    <a:pt x="58185" y="7489"/>
                  </a:lnTo>
                  <a:lnTo>
                    <a:pt x="27908" y="27908"/>
                  </a:lnTo>
                  <a:lnTo>
                    <a:pt x="7489" y="58185"/>
                  </a:lnTo>
                  <a:lnTo>
                    <a:pt x="0" y="95250"/>
                  </a:lnTo>
                  <a:lnTo>
                    <a:pt x="0" y="5119878"/>
                  </a:lnTo>
                  <a:lnTo>
                    <a:pt x="7489" y="5156942"/>
                  </a:lnTo>
                  <a:lnTo>
                    <a:pt x="27908" y="5187219"/>
                  </a:lnTo>
                  <a:lnTo>
                    <a:pt x="58185" y="5207638"/>
                  </a:lnTo>
                  <a:lnTo>
                    <a:pt x="95250" y="5215128"/>
                  </a:lnTo>
                  <a:lnTo>
                    <a:pt x="476250" y="5215128"/>
                  </a:lnTo>
                  <a:lnTo>
                    <a:pt x="513314" y="5207638"/>
                  </a:lnTo>
                  <a:lnTo>
                    <a:pt x="543591" y="5187219"/>
                  </a:lnTo>
                  <a:lnTo>
                    <a:pt x="564010" y="5156942"/>
                  </a:lnTo>
                  <a:lnTo>
                    <a:pt x="571500" y="5119878"/>
                  </a:lnTo>
                  <a:lnTo>
                    <a:pt x="571500" y="95250"/>
                  </a:lnTo>
                  <a:lnTo>
                    <a:pt x="564010" y="58185"/>
                  </a:lnTo>
                  <a:lnTo>
                    <a:pt x="543591" y="27908"/>
                  </a:lnTo>
                  <a:lnTo>
                    <a:pt x="513314" y="7489"/>
                  </a:lnTo>
                  <a:lnTo>
                    <a:pt x="476250" y="0"/>
                  </a:lnTo>
                  <a:close/>
                </a:path>
              </a:pathLst>
            </a:custGeom>
            <a:solidFill>
              <a:srgbClr val="FFC000"/>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2" name="Google Shape;345;p14"/>
            <p:cNvSpPr/>
            <p:nvPr/>
          </p:nvSpPr>
          <p:spPr>
            <a:xfrm>
              <a:off x="8145018" y="285749"/>
              <a:ext cx="571500" cy="5215255"/>
            </a:xfrm>
            <a:custGeom>
              <a:avLst/>
              <a:gdLst/>
              <a:ahLst/>
              <a:cxnLst/>
              <a:rect l="l" t="t" r="r" b="b"/>
              <a:pathLst>
                <a:path w="571500" h="5215255" extrusionOk="0">
                  <a:moveTo>
                    <a:pt x="476250" y="5215128"/>
                  </a:moveTo>
                  <a:lnTo>
                    <a:pt x="513314" y="5207638"/>
                  </a:lnTo>
                  <a:lnTo>
                    <a:pt x="543591" y="5187219"/>
                  </a:lnTo>
                  <a:lnTo>
                    <a:pt x="564010" y="5156942"/>
                  </a:lnTo>
                  <a:lnTo>
                    <a:pt x="571500" y="5119878"/>
                  </a:lnTo>
                  <a:lnTo>
                    <a:pt x="571500" y="95250"/>
                  </a:lnTo>
                  <a:lnTo>
                    <a:pt x="564010" y="58185"/>
                  </a:lnTo>
                  <a:lnTo>
                    <a:pt x="543591" y="27908"/>
                  </a:lnTo>
                  <a:lnTo>
                    <a:pt x="513314" y="7489"/>
                  </a:lnTo>
                  <a:lnTo>
                    <a:pt x="476250" y="0"/>
                  </a:lnTo>
                  <a:lnTo>
                    <a:pt x="95250" y="0"/>
                  </a:lnTo>
                  <a:lnTo>
                    <a:pt x="58185" y="7489"/>
                  </a:lnTo>
                  <a:lnTo>
                    <a:pt x="27908" y="27908"/>
                  </a:lnTo>
                  <a:lnTo>
                    <a:pt x="7489" y="58185"/>
                  </a:lnTo>
                  <a:lnTo>
                    <a:pt x="0" y="95250"/>
                  </a:lnTo>
                  <a:lnTo>
                    <a:pt x="0" y="5119878"/>
                  </a:lnTo>
                  <a:lnTo>
                    <a:pt x="7489" y="5156942"/>
                  </a:lnTo>
                  <a:lnTo>
                    <a:pt x="27908" y="5187219"/>
                  </a:lnTo>
                  <a:lnTo>
                    <a:pt x="58185" y="5207638"/>
                  </a:lnTo>
                  <a:lnTo>
                    <a:pt x="95250" y="5215128"/>
                  </a:lnTo>
                  <a:lnTo>
                    <a:pt x="476250" y="5215128"/>
                  </a:lnTo>
                  <a:close/>
                </a:path>
              </a:pathLst>
            </a:custGeom>
            <a:solidFill>
              <a:srgbClr val="FFC000"/>
            </a:solid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
        <p:nvSpPr>
          <p:cNvPr id="23" name="Google Shape;362;p14"/>
          <p:cNvSpPr/>
          <p:nvPr/>
        </p:nvSpPr>
        <p:spPr>
          <a:xfrm rot="5400000">
            <a:off x="6680052" y="2623620"/>
            <a:ext cx="3951082" cy="646331"/>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n-US" sz="1800" b="1" dirty="0" smtClean="0">
                <a:latin typeface="Times New Roman"/>
                <a:ea typeface="Times New Roman"/>
                <a:cs typeface="Times New Roman"/>
                <a:sym typeface="Times New Roman"/>
              </a:rPr>
              <a:t>PLACEMENT       </a:t>
            </a:r>
            <a:r>
              <a:rPr lang="en-US" sz="1800" b="1" dirty="0">
                <a:latin typeface="Times New Roman"/>
                <a:ea typeface="Times New Roman"/>
                <a:cs typeface="Times New Roman"/>
                <a:sym typeface="Times New Roman"/>
              </a:rPr>
              <a:t>BROCHURE</a:t>
            </a:r>
            <a:endParaRPr/>
          </a:p>
          <a:p>
            <a:pPr marL="0" lvl="0" indent="0" algn="ctr" rtl="0">
              <a:spcBef>
                <a:spcPts val="0"/>
              </a:spcBef>
              <a:spcAft>
                <a:spcPts val="0"/>
              </a:spcAft>
              <a:buNone/>
            </a:pPr>
            <a:r>
              <a:rPr lang="en-US" sz="1800" b="1" dirty="0">
                <a:latin typeface="Times New Roman"/>
                <a:ea typeface="Times New Roman"/>
                <a:cs typeface="Times New Roman"/>
                <a:sym typeface="Times New Roman"/>
              </a:rPr>
              <a:t>2024 </a:t>
            </a:r>
            <a:endParaRPr sz="18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20" name="Google Shape;520;p21"/>
          <p:cNvSpPr txBox="1">
            <a:spLocks noGrp="1"/>
          </p:cNvSpPr>
          <p:nvPr>
            <p:ph type="sldNum" idx="12"/>
          </p:nvPr>
        </p:nvSpPr>
        <p:spPr>
          <a:xfrm>
            <a:off x="6553200" y="6356350"/>
            <a:ext cx="2133600" cy="195546"/>
          </a:xfrm>
          <a:prstGeom prst="rect">
            <a:avLst/>
          </a:prstGeom>
          <a:noFill/>
          <a:ln>
            <a:noFill/>
          </a:ln>
        </p:spPr>
        <p:txBody>
          <a:bodyPr spcFirstLastPara="1" wrap="square" lIns="0" tIns="10775" rIns="0" bIns="0" anchor="ctr" anchorCtr="0">
            <a:spAutoFit/>
          </a:bodyPr>
          <a:lstStyle/>
          <a:p>
            <a:pPr marL="38100" lvl="0" indent="0" algn="r" rtl="0">
              <a:lnSpc>
                <a:spcPct val="100000"/>
              </a:lnSpc>
              <a:spcBef>
                <a:spcPts val="0"/>
              </a:spcBef>
              <a:spcAft>
                <a:spcPts val="0"/>
              </a:spcAft>
              <a:buNone/>
            </a:pPr>
            <a:r>
              <a:rPr lang="en-US" dirty="0" smtClean="0"/>
              <a:t>19</a:t>
            </a:r>
            <a:endParaRPr/>
          </a:p>
        </p:txBody>
      </p:sp>
      <p:grpSp>
        <p:nvGrpSpPr>
          <p:cNvPr id="521" name="Google Shape;521;p21"/>
          <p:cNvGrpSpPr/>
          <p:nvPr/>
        </p:nvGrpSpPr>
        <p:grpSpPr>
          <a:xfrm>
            <a:off x="298674" y="227244"/>
            <a:ext cx="7501636" cy="986155"/>
            <a:chOff x="285749" y="215646"/>
            <a:chExt cx="7501636" cy="986155"/>
          </a:xfrm>
        </p:grpSpPr>
        <p:sp>
          <p:nvSpPr>
            <p:cNvPr id="522" name="Google Shape;522;p21"/>
            <p:cNvSpPr/>
            <p:nvPr/>
          </p:nvSpPr>
          <p:spPr>
            <a:xfrm>
              <a:off x="285749" y="215646"/>
              <a:ext cx="493395" cy="986155"/>
            </a:xfrm>
            <a:custGeom>
              <a:avLst/>
              <a:gdLst/>
              <a:ahLst/>
              <a:cxnLst/>
              <a:rect l="l" t="t" r="r" b="b"/>
              <a:pathLst>
                <a:path w="493395" h="986155" extrusionOk="0">
                  <a:moveTo>
                    <a:pt x="493014" y="0"/>
                  </a:moveTo>
                  <a:lnTo>
                    <a:pt x="445532" y="2256"/>
                  </a:lnTo>
                  <a:lnTo>
                    <a:pt x="399328" y="8889"/>
                  </a:lnTo>
                  <a:lnTo>
                    <a:pt x="354608" y="19691"/>
                  </a:lnTo>
                  <a:lnTo>
                    <a:pt x="311578" y="34456"/>
                  </a:lnTo>
                  <a:lnTo>
                    <a:pt x="270445" y="52977"/>
                  </a:lnTo>
                  <a:lnTo>
                    <a:pt x="231415" y="75048"/>
                  </a:lnTo>
                  <a:lnTo>
                    <a:pt x="194695" y="100462"/>
                  </a:lnTo>
                  <a:lnTo>
                    <a:pt x="160492" y="129012"/>
                  </a:lnTo>
                  <a:lnTo>
                    <a:pt x="129012" y="160492"/>
                  </a:lnTo>
                  <a:lnTo>
                    <a:pt x="100462" y="194695"/>
                  </a:lnTo>
                  <a:lnTo>
                    <a:pt x="75048" y="231415"/>
                  </a:lnTo>
                  <a:lnTo>
                    <a:pt x="52977" y="270445"/>
                  </a:lnTo>
                  <a:lnTo>
                    <a:pt x="34456" y="311578"/>
                  </a:lnTo>
                  <a:lnTo>
                    <a:pt x="19691" y="354608"/>
                  </a:lnTo>
                  <a:lnTo>
                    <a:pt x="8889" y="399328"/>
                  </a:lnTo>
                  <a:lnTo>
                    <a:pt x="2256" y="445532"/>
                  </a:lnTo>
                  <a:lnTo>
                    <a:pt x="0" y="493013"/>
                  </a:lnTo>
                  <a:lnTo>
                    <a:pt x="2256" y="540495"/>
                  </a:lnTo>
                  <a:lnTo>
                    <a:pt x="8889" y="586699"/>
                  </a:lnTo>
                  <a:lnTo>
                    <a:pt x="19691" y="631419"/>
                  </a:lnTo>
                  <a:lnTo>
                    <a:pt x="34456" y="674449"/>
                  </a:lnTo>
                  <a:lnTo>
                    <a:pt x="52977" y="715582"/>
                  </a:lnTo>
                  <a:lnTo>
                    <a:pt x="75048" y="754612"/>
                  </a:lnTo>
                  <a:lnTo>
                    <a:pt x="100462" y="791332"/>
                  </a:lnTo>
                  <a:lnTo>
                    <a:pt x="129012" y="825535"/>
                  </a:lnTo>
                  <a:lnTo>
                    <a:pt x="160492" y="857015"/>
                  </a:lnTo>
                  <a:lnTo>
                    <a:pt x="194695" y="885565"/>
                  </a:lnTo>
                  <a:lnTo>
                    <a:pt x="231415" y="910979"/>
                  </a:lnTo>
                  <a:lnTo>
                    <a:pt x="270445" y="933050"/>
                  </a:lnTo>
                  <a:lnTo>
                    <a:pt x="311578" y="951571"/>
                  </a:lnTo>
                  <a:lnTo>
                    <a:pt x="354608" y="966336"/>
                  </a:lnTo>
                  <a:lnTo>
                    <a:pt x="399328" y="977138"/>
                  </a:lnTo>
                  <a:lnTo>
                    <a:pt x="445532" y="983771"/>
                  </a:lnTo>
                  <a:lnTo>
                    <a:pt x="493014" y="986027"/>
                  </a:lnTo>
                  <a:lnTo>
                    <a:pt x="493014" y="0"/>
                  </a:lnTo>
                  <a:close/>
                </a:path>
              </a:pathLst>
            </a:custGeom>
            <a:solidFill>
              <a:srgbClr val="7597D9"/>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23" name="Google Shape;523;p21"/>
            <p:cNvSpPr/>
            <p:nvPr/>
          </p:nvSpPr>
          <p:spPr>
            <a:xfrm>
              <a:off x="285749" y="215646"/>
              <a:ext cx="493395" cy="986155"/>
            </a:xfrm>
            <a:custGeom>
              <a:avLst/>
              <a:gdLst/>
              <a:ahLst/>
              <a:cxnLst/>
              <a:rect l="l" t="t" r="r" b="b"/>
              <a:pathLst>
                <a:path w="493395" h="986155" extrusionOk="0">
                  <a:moveTo>
                    <a:pt x="493014" y="986027"/>
                  </a:moveTo>
                  <a:lnTo>
                    <a:pt x="445532" y="983771"/>
                  </a:lnTo>
                  <a:lnTo>
                    <a:pt x="399328" y="977138"/>
                  </a:lnTo>
                  <a:lnTo>
                    <a:pt x="354608" y="966336"/>
                  </a:lnTo>
                  <a:lnTo>
                    <a:pt x="311578" y="951571"/>
                  </a:lnTo>
                  <a:lnTo>
                    <a:pt x="270445" y="933050"/>
                  </a:lnTo>
                  <a:lnTo>
                    <a:pt x="231415" y="910979"/>
                  </a:lnTo>
                  <a:lnTo>
                    <a:pt x="194695" y="885565"/>
                  </a:lnTo>
                  <a:lnTo>
                    <a:pt x="160492" y="857015"/>
                  </a:lnTo>
                  <a:lnTo>
                    <a:pt x="129012" y="825535"/>
                  </a:lnTo>
                  <a:lnTo>
                    <a:pt x="100462" y="791332"/>
                  </a:lnTo>
                  <a:lnTo>
                    <a:pt x="75048" y="754612"/>
                  </a:lnTo>
                  <a:lnTo>
                    <a:pt x="52977" y="715582"/>
                  </a:lnTo>
                  <a:lnTo>
                    <a:pt x="34456" y="674449"/>
                  </a:lnTo>
                  <a:lnTo>
                    <a:pt x="19691" y="631419"/>
                  </a:lnTo>
                  <a:lnTo>
                    <a:pt x="8889" y="586699"/>
                  </a:lnTo>
                  <a:lnTo>
                    <a:pt x="2256" y="540495"/>
                  </a:lnTo>
                  <a:lnTo>
                    <a:pt x="0" y="493013"/>
                  </a:lnTo>
                  <a:lnTo>
                    <a:pt x="2256" y="445532"/>
                  </a:lnTo>
                  <a:lnTo>
                    <a:pt x="8889" y="399328"/>
                  </a:lnTo>
                  <a:lnTo>
                    <a:pt x="19691" y="354608"/>
                  </a:lnTo>
                  <a:lnTo>
                    <a:pt x="34456" y="311578"/>
                  </a:lnTo>
                  <a:lnTo>
                    <a:pt x="52977" y="270445"/>
                  </a:lnTo>
                  <a:lnTo>
                    <a:pt x="75048" y="231415"/>
                  </a:lnTo>
                  <a:lnTo>
                    <a:pt x="100462" y="194695"/>
                  </a:lnTo>
                  <a:lnTo>
                    <a:pt x="129012" y="160492"/>
                  </a:lnTo>
                  <a:lnTo>
                    <a:pt x="160492" y="129012"/>
                  </a:lnTo>
                  <a:lnTo>
                    <a:pt x="194695" y="100462"/>
                  </a:lnTo>
                  <a:lnTo>
                    <a:pt x="231415" y="75048"/>
                  </a:lnTo>
                  <a:lnTo>
                    <a:pt x="270445" y="52977"/>
                  </a:lnTo>
                  <a:lnTo>
                    <a:pt x="311578" y="34456"/>
                  </a:lnTo>
                  <a:lnTo>
                    <a:pt x="354608" y="19691"/>
                  </a:lnTo>
                  <a:lnTo>
                    <a:pt x="399328" y="8889"/>
                  </a:lnTo>
                  <a:lnTo>
                    <a:pt x="445532" y="2256"/>
                  </a:lnTo>
                  <a:lnTo>
                    <a:pt x="493014" y="0"/>
                  </a:lnTo>
                  <a:lnTo>
                    <a:pt x="493014" y="493013"/>
                  </a:lnTo>
                  <a:lnTo>
                    <a:pt x="493014" y="986027"/>
                  </a:lnTo>
                  <a:close/>
                </a:path>
              </a:pathLst>
            </a:custGeom>
            <a:no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24" name="Google Shape;524;p21"/>
            <p:cNvSpPr/>
            <p:nvPr/>
          </p:nvSpPr>
          <p:spPr>
            <a:xfrm>
              <a:off x="779526" y="215646"/>
              <a:ext cx="7007859" cy="986155"/>
            </a:xfrm>
            <a:custGeom>
              <a:avLst/>
              <a:gdLst/>
              <a:ahLst/>
              <a:cxnLst/>
              <a:rect l="l" t="t" r="r" b="b"/>
              <a:pathLst>
                <a:path w="7007859" h="986155" extrusionOk="0">
                  <a:moveTo>
                    <a:pt x="7007352" y="0"/>
                  </a:moveTo>
                  <a:lnTo>
                    <a:pt x="0" y="0"/>
                  </a:lnTo>
                  <a:lnTo>
                    <a:pt x="0" y="986027"/>
                  </a:lnTo>
                  <a:lnTo>
                    <a:pt x="7007352" y="986027"/>
                  </a:lnTo>
                  <a:lnTo>
                    <a:pt x="7007352" y="0"/>
                  </a:lnTo>
                  <a:close/>
                </a:path>
              </a:pathLst>
            </a:custGeom>
            <a:solidFill>
              <a:srgbClr val="FFFFFF">
                <a:alpha val="89803"/>
              </a:srgbClr>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25" name="Google Shape;525;p21"/>
            <p:cNvSpPr/>
            <p:nvPr/>
          </p:nvSpPr>
          <p:spPr>
            <a:xfrm>
              <a:off x="779526" y="215646"/>
              <a:ext cx="7007859" cy="986155"/>
            </a:xfrm>
            <a:custGeom>
              <a:avLst/>
              <a:gdLst/>
              <a:ahLst/>
              <a:cxnLst/>
              <a:rect l="l" t="t" r="r" b="b"/>
              <a:pathLst>
                <a:path w="7007859" h="986155" extrusionOk="0">
                  <a:moveTo>
                    <a:pt x="0" y="986027"/>
                  </a:moveTo>
                  <a:lnTo>
                    <a:pt x="7007352" y="986027"/>
                  </a:lnTo>
                  <a:lnTo>
                    <a:pt x="7007352" y="0"/>
                  </a:lnTo>
                  <a:lnTo>
                    <a:pt x="0" y="0"/>
                  </a:lnTo>
                  <a:lnTo>
                    <a:pt x="0" y="986027"/>
                  </a:lnTo>
                  <a:close/>
                </a:path>
              </a:pathLst>
            </a:custGeom>
            <a:noFill/>
            <a:ln w="25900" cap="flat" cmpd="sng">
              <a:solidFill>
                <a:srgbClr val="7597D9"/>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26" name="Google Shape;526;p21"/>
            <p:cNvSpPr/>
            <p:nvPr/>
          </p:nvSpPr>
          <p:spPr>
            <a:xfrm>
              <a:off x="544829" y="683514"/>
              <a:ext cx="234950" cy="467995"/>
            </a:xfrm>
            <a:custGeom>
              <a:avLst/>
              <a:gdLst/>
              <a:ahLst/>
              <a:cxnLst/>
              <a:rect l="l" t="t" r="r" b="b"/>
              <a:pathLst>
                <a:path w="234950" h="467994" extrusionOk="0">
                  <a:moveTo>
                    <a:pt x="234696" y="0"/>
                  </a:moveTo>
                  <a:lnTo>
                    <a:pt x="187397" y="4754"/>
                  </a:lnTo>
                  <a:lnTo>
                    <a:pt x="143342" y="18389"/>
                  </a:lnTo>
                  <a:lnTo>
                    <a:pt x="103476" y="39962"/>
                  </a:lnTo>
                  <a:lnTo>
                    <a:pt x="68741" y="68532"/>
                  </a:lnTo>
                  <a:lnTo>
                    <a:pt x="40083" y="103156"/>
                  </a:lnTo>
                  <a:lnTo>
                    <a:pt x="18443" y="142892"/>
                  </a:lnTo>
                  <a:lnTo>
                    <a:pt x="4768" y="186799"/>
                  </a:lnTo>
                  <a:lnTo>
                    <a:pt x="0" y="233934"/>
                  </a:lnTo>
                  <a:lnTo>
                    <a:pt x="4768" y="281068"/>
                  </a:lnTo>
                  <a:lnTo>
                    <a:pt x="18443" y="324975"/>
                  </a:lnTo>
                  <a:lnTo>
                    <a:pt x="40083" y="364711"/>
                  </a:lnTo>
                  <a:lnTo>
                    <a:pt x="68741" y="399335"/>
                  </a:lnTo>
                  <a:lnTo>
                    <a:pt x="103476" y="427905"/>
                  </a:lnTo>
                  <a:lnTo>
                    <a:pt x="143342" y="449478"/>
                  </a:lnTo>
                  <a:lnTo>
                    <a:pt x="187397" y="463113"/>
                  </a:lnTo>
                  <a:lnTo>
                    <a:pt x="234696" y="467868"/>
                  </a:lnTo>
                  <a:lnTo>
                    <a:pt x="234696" y="0"/>
                  </a:lnTo>
                  <a:close/>
                </a:path>
              </a:pathLst>
            </a:custGeom>
            <a:solidFill>
              <a:srgbClr val="B32C16"/>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27" name="Google Shape;527;p21"/>
            <p:cNvSpPr/>
            <p:nvPr/>
          </p:nvSpPr>
          <p:spPr>
            <a:xfrm>
              <a:off x="544829" y="683514"/>
              <a:ext cx="234950" cy="467995"/>
            </a:xfrm>
            <a:custGeom>
              <a:avLst/>
              <a:gdLst/>
              <a:ahLst/>
              <a:cxnLst/>
              <a:rect l="l" t="t" r="r" b="b"/>
              <a:pathLst>
                <a:path w="234950" h="467994" extrusionOk="0">
                  <a:moveTo>
                    <a:pt x="234696" y="467868"/>
                  </a:moveTo>
                  <a:lnTo>
                    <a:pt x="187397" y="463113"/>
                  </a:lnTo>
                  <a:lnTo>
                    <a:pt x="143342" y="449478"/>
                  </a:lnTo>
                  <a:lnTo>
                    <a:pt x="103476" y="427905"/>
                  </a:lnTo>
                  <a:lnTo>
                    <a:pt x="68741" y="399335"/>
                  </a:lnTo>
                  <a:lnTo>
                    <a:pt x="40083" y="364711"/>
                  </a:lnTo>
                  <a:lnTo>
                    <a:pt x="18443" y="324975"/>
                  </a:lnTo>
                  <a:lnTo>
                    <a:pt x="4768" y="281068"/>
                  </a:lnTo>
                  <a:lnTo>
                    <a:pt x="0" y="233934"/>
                  </a:lnTo>
                  <a:lnTo>
                    <a:pt x="4768" y="186799"/>
                  </a:lnTo>
                  <a:lnTo>
                    <a:pt x="18443" y="142892"/>
                  </a:lnTo>
                  <a:lnTo>
                    <a:pt x="40083" y="103156"/>
                  </a:lnTo>
                  <a:lnTo>
                    <a:pt x="68741" y="68532"/>
                  </a:lnTo>
                  <a:lnTo>
                    <a:pt x="103476" y="39962"/>
                  </a:lnTo>
                  <a:lnTo>
                    <a:pt x="143342" y="18389"/>
                  </a:lnTo>
                  <a:lnTo>
                    <a:pt x="187397" y="4754"/>
                  </a:lnTo>
                  <a:lnTo>
                    <a:pt x="234696" y="0"/>
                  </a:lnTo>
                  <a:lnTo>
                    <a:pt x="234696" y="233934"/>
                  </a:lnTo>
                  <a:lnTo>
                    <a:pt x="234696" y="467868"/>
                  </a:lnTo>
                  <a:close/>
                </a:path>
              </a:pathLst>
            </a:custGeom>
            <a:no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28" name="Google Shape;528;p21"/>
            <p:cNvSpPr/>
            <p:nvPr/>
          </p:nvSpPr>
          <p:spPr>
            <a:xfrm>
              <a:off x="779526" y="683514"/>
              <a:ext cx="7007859" cy="467995"/>
            </a:xfrm>
            <a:custGeom>
              <a:avLst/>
              <a:gdLst/>
              <a:ahLst/>
              <a:cxnLst/>
              <a:rect l="l" t="t" r="r" b="b"/>
              <a:pathLst>
                <a:path w="7007859" h="467994" extrusionOk="0">
                  <a:moveTo>
                    <a:pt x="7007352" y="0"/>
                  </a:moveTo>
                  <a:lnTo>
                    <a:pt x="0" y="0"/>
                  </a:lnTo>
                  <a:lnTo>
                    <a:pt x="0" y="467867"/>
                  </a:lnTo>
                  <a:lnTo>
                    <a:pt x="7007352" y="467867"/>
                  </a:lnTo>
                  <a:lnTo>
                    <a:pt x="7007352" y="0"/>
                  </a:lnTo>
                  <a:close/>
                </a:path>
              </a:pathLst>
            </a:custGeom>
            <a:solidFill>
              <a:srgbClr val="FFFFFF">
                <a:alpha val="89803"/>
              </a:srgbClr>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29" name="Google Shape;529;p21"/>
            <p:cNvSpPr/>
            <p:nvPr/>
          </p:nvSpPr>
          <p:spPr>
            <a:xfrm>
              <a:off x="779526" y="683514"/>
              <a:ext cx="7007859" cy="467995"/>
            </a:xfrm>
            <a:custGeom>
              <a:avLst/>
              <a:gdLst/>
              <a:ahLst/>
              <a:cxnLst/>
              <a:rect l="l" t="t" r="r" b="b"/>
              <a:pathLst>
                <a:path w="7007859" h="467994" extrusionOk="0">
                  <a:moveTo>
                    <a:pt x="0" y="467867"/>
                  </a:moveTo>
                  <a:lnTo>
                    <a:pt x="7007352" y="467867"/>
                  </a:lnTo>
                  <a:lnTo>
                    <a:pt x="7007352" y="0"/>
                  </a:lnTo>
                  <a:lnTo>
                    <a:pt x="0" y="0"/>
                  </a:lnTo>
                  <a:lnTo>
                    <a:pt x="0" y="467867"/>
                  </a:lnTo>
                  <a:close/>
                </a:path>
              </a:pathLst>
            </a:custGeom>
            <a:noFill/>
            <a:ln w="25900" cap="flat" cmpd="sng">
              <a:solidFill>
                <a:srgbClr val="B32C1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
        <p:nvSpPr>
          <p:cNvPr id="530" name="Google Shape;530;p21"/>
          <p:cNvSpPr/>
          <p:nvPr/>
        </p:nvSpPr>
        <p:spPr>
          <a:xfrm>
            <a:off x="2643174" y="285728"/>
            <a:ext cx="4123245" cy="369332"/>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1800" b="1">
                <a:latin typeface="Cambria"/>
                <a:ea typeface="Cambria"/>
                <a:cs typeface="Cambria"/>
                <a:sym typeface="Cambria"/>
              </a:rPr>
              <a:t>Workshops/ Seminars attended </a:t>
            </a:r>
            <a:endParaRPr sz="1800"/>
          </a:p>
        </p:txBody>
      </p:sp>
      <p:sp>
        <p:nvSpPr>
          <p:cNvPr id="531" name="Google Shape;531;p21"/>
          <p:cNvSpPr/>
          <p:nvPr/>
        </p:nvSpPr>
        <p:spPr>
          <a:xfrm>
            <a:off x="3172858" y="714356"/>
            <a:ext cx="1774972" cy="369332"/>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1800" b="1" dirty="0">
                <a:latin typeface="Cambria"/>
                <a:ea typeface="Cambria"/>
                <a:cs typeface="Cambria"/>
                <a:sym typeface="Cambria"/>
              </a:rPr>
              <a:t>2020-2024</a:t>
            </a:r>
            <a:endParaRPr sz="1800"/>
          </a:p>
        </p:txBody>
      </p:sp>
      <p:sp>
        <p:nvSpPr>
          <p:cNvPr id="532" name="Google Shape;532;p21"/>
          <p:cNvSpPr txBox="1"/>
          <p:nvPr/>
        </p:nvSpPr>
        <p:spPr>
          <a:xfrm>
            <a:off x="500034" y="1500174"/>
            <a:ext cx="7286676" cy="2862322"/>
          </a:xfrm>
          <a:prstGeom prst="rect">
            <a:avLst/>
          </a:prstGeom>
          <a:noFill/>
          <a:ln>
            <a:noFill/>
          </a:ln>
        </p:spPr>
        <p:txBody>
          <a:bodyPr spcFirstLastPara="1" wrap="square" lIns="91425" tIns="45700" rIns="91425" bIns="45700" anchor="t" anchorCtr="0">
            <a:spAutoFit/>
          </a:bodyPr>
          <a:lstStyle/>
          <a:p>
            <a:pPr marL="0" lvl="0" indent="-76200" algn="just" rtl="0">
              <a:spcBef>
                <a:spcPts val="0"/>
              </a:spcBef>
              <a:spcAft>
                <a:spcPts val="0"/>
              </a:spcAft>
              <a:buSzPts val="1200"/>
              <a:buFont typeface="Noto Sans Symbols"/>
              <a:buChar char="✔"/>
            </a:pPr>
            <a:r>
              <a:rPr lang="en-US" sz="1200" dirty="0">
                <a:latin typeface="Times New Roman"/>
                <a:ea typeface="Times New Roman"/>
                <a:cs typeface="Times New Roman"/>
                <a:sym typeface="Times New Roman"/>
              </a:rPr>
              <a:t>Two Day International Conference on theme </a:t>
            </a:r>
            <a:r>
              <a:rPr lang="en-US" sz="1200" b="1" dirty="0">
                <a:latin typeface="Times New Roman"/>
                <a:ea typeface="Times New Roman"/>
                <a:cs typeface="Times New Roman"/>
                <a:sym typeface="Times New Roman"/>
              </a:rPr>
              <a:t>“</a:t>
            </a:r>
            <a:r>
              <a:rPr lang="en-US" sz="1200" b="1" dirty="0" err="1">
                <a:latin typeface="Times New Roman"/>
                <a:ea typeface="Times New Roman"/>
                <a:cs typeface="Times New Roman"/>
                <a:sym typeface="Times New Roman"/>
              </a:rPr>
              <a:t>Coronaviruses</a:t>
            </a:r>
            <a:r>
              <a:rPr lang="en-US" sz="1200" b="1" dirty="0">
                <a:latin typeface="Times New Roman"/>
                <a:ea typeface="Times New Roman"/>
                <a:cs typeface="Times New Roman"/>
                <a:sym typeface="Times New Roman"/>
              </a:rPr>
              <a:t>: Past, Present and Future” </a:t>
            </a:r>
            <a:r>
              <a:rPr lang="en-US" sz="1200" dirty="0">
                <a:latin typeface="Times New Roman"/>
                <a:ea typeface="Times New Roman"/>
                <a:cs typeface="Times New Roman"/>
                <a:sym typeface="Times New Roman"/>
              </a:rPr>
              <a:t>organized by SKUAST-K on 10thand 11thMay, 2022.</a:t>
            </a:r>
            <a:endParaRPr/>
          </a:p>
          <a:p>
            <a:pPr marL="0" lvl="0" indent="-76200" algn="just" rtl="0">
              <a:spcBef>
                <a:spcPts val="0"/>
              </a:spcBef>
              <a:spcAft>
                <a:spcPts val="0"/>
              </a:spcAft>
              <a:buSzPts val="1200"/>
              <a:buFont typeface="Noto Sans Symbols"/>
              <a:buChar char="✔"/>
            </a:pPr>
            <a:r>
              <a:rPr lang="en-US" sz="1200" dirty="0">
                <a:latin typeface="Times New Roman"/>
                <a:ea typeface="Times New Roman"/>
                <a:cs typeface="Times New Roman"/>
                <a:sym typeface="Times New Roman"/>
              </a:rPr>
              <a:t>Workshop on “Reproductive Technologies in Wildlife Conservation” Organized by: Biodiversity and Wildlife Conservation Laboratory at CORD, University of Kashmir and CCMB-Laboratory for Conservation of Endangered Species: 18-20 May 2022</a:t>
            </a:r>
            <a:endParaRPr/>
          </a:p>
          <a:p>
            <a:pPr marL="0" lvl="0" indent="-76200" algn="l" rtl="0">
              <a:spcBef>
                <a:spcPts val="0"/>
              </a:spcBef>
              <a:spcAft>
                <a:spcPts val="0"/>
              </a:spcAft>
              <a:buSzPts val="1200"/>
              <a:buFont typeface="Noto Sans Symbols"/>
              <a:buChar char="✔"/>
            </a:pPr>
            <a:r>
              <a:rPr lang="en-US" sz="1200" b="1" dirty="0">
                <a:latin typeface="Times New Roman"/>
                <a:ea typeface="Times New Roman"/>
                <a:cs typeface="Times New Roman"/>
                <a:sym typeface="Times New Roman"/>
              </a:rPr>
              <a:t> </a:t>
            </a:r>
            <a:r>
              <a:rPr lang="en-US" sz="1200" dirty="0">
                <a:latin typeface="Times New Roman"/>
                <a:ea typeface="Times New Roman"/>
                <a:cs typeface="Times New Roman"/>
                <a:sym typeface="Times New Roman"/>
              </a:rPr>
              <a:t> National Seminar on </a:t>
            </a:r>
            <a:r>
              <a:rPr lang="en-US" sz="1200" b="1" dirty="0">
                <a:latin typeface="Times New Roman"/>
                <a:ea typeface="Times New Roman"/>
                <a:cs typeface="Times New Roman"/>
                <a:sym typeface="Times New Roman"/>
              </a:rPr>
              <a:t>“Recent Advances in Science and Technology for Agriculture Sustainability” </a:t>
            </a:r>
            <a:r>
              <a:rPr lang="en-US" sz="1200" dirty="0">
                <a:latin typeface="Times New Roman"/>
                <a:ea typeface="Times New Roman"/>
                <a:cs typeface="Times New Roman"/>
                <a:sym typeface="Times New Roman"/>
              </a:rPr>
              <a:t>organized by Department of Botany, School of Life Sciences, Science Campus, Central University of Kashmir on 5thand 6thJuly, 2022.</a:t>
            </a:r>
            <a:r>
              <a:rPr lang="en-US" sz="1200" dirty="0"/>
              <a:t> </a:t>
            </a:r>
            <a:endParaRPr/>
          </a:p>
          <a:p>
            <a:pPr marL="0" lvl="0" indent="-76200" algn="l" rtl="0">
              <a:spcBef>
                <a:spcPts val="0"/>
              </a:spcBef>
              <a:spcAft>
                <a:spcPts val="0"/>
              </a:spcAft>
              <a:buSzPts val="1200"/>
              <a:buFont typeface="Noto Sans Symbols"/>
              <a:buChar char="✔"/>
            </a:pPr>
            <a:r>
              <a:rPr lang="en-US" sz="1200" dirty="0">
                <a:latin typeface="Times New Roman"/>
                <a:ea typeface="Times New Roman"/>
                <a:cs typeface="Times New Roman"/>
                <a:sym typeface="Times New Roman"/>
              </a:rPr>
              <a:t>International conferences on Microbiological Research: </a:t>
            </a:r>
            <a:r>
              <a:rPr lang="en-US" sz="1200" b="1" dirty="0">
                <a:latin typeface="Times New Roman"/>
                <a:ea typeface="Times New Roman"/>
                <a:cs typeface="Times New Roman"/>
                <a:sym typeface="Times New Roman"/>
              </a:rPr>
              <a:t>Current challenges and future perspectives” jointly organized by Dept. Of Microbiology, </a:t>
            </a:r>
            <a:r>
              <a:rPr lang="en-US" sz="1200" b="1" dirty="0" err="1">
                <a:latin typeface="Times New Roman"/>
                <a:ea typeface="Times New Roman"/>
                <a:cs typeface="Times New Roman"/>
                <a:sym typeface="Times New Roman"/>
              </a:rPr>
              <a:t>Bhrathidasan</a:t>
            </a:r>
            <a:r>
              <a:rPr lang="en-US" sz="1200" b="1" dirty="0">
                <a:latin typeface="Times New Roman"/>
                <a:ea typeface="Times New Roman"/>
                <a:cs typeface="Times New Roman"/>
                <a:sym typeface="Times New Roman"/>
              </a:rPr>
              <a:t> University </a:t>
            </a:r>
            <a:r>
              <a:rPr lang="en-US" sz="1200" b="1" dirty="0" err="1">
                <a:latin typeface="Times New Roman"/>
                <a:ea typeface="Times New Roman"/>
                <a:cs typeface="Times New Roman"/>
                <a:sym typeface="Times New Roman"/>
              </a:rPr>
              <a:t>Tiruchirapalli</a:t>
            </a:r>
            <a:r>
              <a:rPr lang="en-US" sz="1200" b="1" dirty="0">
                <a:latin typeface="Times New Roman"/>
                <a:ea typeface="Times New Roman"/>
                <a:cs typeface="Times New Roman"/>
                <a:sym typeface="Times New Roman"/>
              </a:rPr>
              <a:t> and Microbiologists Society India from </a:t>
            </a:r>
            <a:r>
              <a:rPr lang="en-US" sz="1200" dirty="0">
                <a:latin typeface="Times New Roman"/>
                <a:ea typeface="Times New Roman"/>
                <a:cs typeface="Times New Roman"/>
                <a:sym typeface="Times New Roman"/>
              </a:rPr>
              <a:t>9th January, 2024 to 11th January, 2024.</a:t>
            </a:r>
            <a:endParaRPr/>
          </a:p>
          <a:p>
            <a:pPr marL="0" lvl="0" indent="-76200" algn="just" rtl="0">
              <a:spcBef>
                <a:spcPts val="0"/>
              </a:spcBef>
              <a:spcAft>
                <a:spcPts val="0"/>
              </a:spcAft>
              <a:buSzPts val="1200"/>
              <a:buFont typeface="Noto Sans Symbols"/>
              <a:buChar char="✔"/>
            </a:pPr>
            <a:r>
              <a:rPr lang="en-US" sz="1200" dirty="0">
                <a:latin typeface="Times New Roman"/>
                <a:ea typeface="Times New Roman"/>
                <a:cs typeface="Times New Roman"/>
                <a:sym typeface="Times New Roman"/>
              </a:rPr>
              <a:t>Three day Workshop on, </a:t>
            </a:r>
            <a:r>
              <a:rPr lang="en-US" sz="1200" b="1" dirty="0">
                <a:latin typeface="Times New Roman"/>
                <a:ea typeface="Times New Roman"/>
                <a:cs typeface="Times New Roman"/>
                <a:sym typeface="Times New Roman"/>
              </a:rPr>
              <a:t>“Wrap up of tools and techniques in Microbiology</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Organised</a:t>
            </a:r>
            <a:r>
              <a:rPr lang="en-US" sz="1200" dirty="0">
                <a:latin typeface="Times New Roman"/>
                <a:ea typeface="Times New Roman"/>
                <a:cs typeface="Times New Roman"/>
                <a:sym typeface="Times New Roman"/>
              </a:rPr>
              <a:t> by: Microbiology Research Laboratory and P.G </a:t>
            </a:r>
            <a:r>
              <a:rPr lang="en-US" sz="1200" dirty="0" err="1">
                <a:latin typeface="Times New Roman"/>
                <a:ea typeface="Times New Roman"/>
                <a:cs typeface="Times New Roman"/>
                <a:sym typeface="Times New Roman"/>
              </a:rPr>
              <a:t>Programme</a:t>
            </a:r>
            <a:r>
              <a:rPr lang="en-US" sz="1200" dirty="0">
                <a:latin typeface="Times New Roman"/>
                <a:ea typeface="Times New Roman"/>
                <a:cs typeface="Times New Roman"/>
                <a:sym typeface="Times New Roman"/>
              </a:rPr>
              <a:t> in Microbiology, Centre of Research for Development (CORD), University of Kashmir: 15-17th March.</a:t>
            </a:r>
            <a:endParaRPr/>
          </a:p>
          <a:p>
            <a:pPr marL="0" lvl="0" indent="0" algn="l" rtl="0">
              <a:spcBef>
                <a:spcPts val="0"/>
              </a:spcBef>
              <a:spcAft>
                <a:spcPts val="0"/>
              </a:spcAft>
              <a:buNone/>
            </a:pPr>
            <a:endParaRPr sz="1200">
              <a:latin typeface="Times New Roman"/>
              <a:ea typeface="Times New Roman"/>
              <a:cs typeface="Times New Roman"/>
              <a:sym typeface="Times New Roman"/>
            </a:endParaRPr>
          </a:p>
        </p:txBody>
      </p:sp>
      <p:grpSp>
        <p:nvGrpSpPr>
          <p:cNvPr id="19" name="Google Shape;343;p14"/>
          <p:cNvGrpSpPr/>
          <p:nvPr/>
        </p:nvGrpSpPr>
        <p:grpSpPr>
          <a:xfrm>
            <a:off x="8224412" y="276104"/>
            <a:ext cx="772832" cy="5727545"/>
            <a:chOff x="8145018" y="285749"/>
            <a:chExt cx="571500" cy="5215255"/>
          </a:xfrm>
        </p:grpSpPr>
        <p:sp>
          <p:nvSpPr>
            <p:cNvPr id="20" name="Google Shape;344;p14"/>
            <p:cNvSpPr/>
            <p:nvPr/>
          </p:nvSpPr>
          <p:spPr>
            <a:xfrm>
              <a:off x="8145018" y="285749"/>
              <a:ext cx="571500" cy="5215255"/>
            </a:xfrm>
            <a:custGeom>
              <a:avLst/>
              <a:gdLst/>
              <a:ahLst/>
              <a:cxnLst/>
              <a:rect l="l" t="t" r="r" b="b"/>
              <a:pathLst>
                <a:path w="571500" h="5215255" extrusionOk="0">
                  <a:moveTo>
                    <a:pt x="476250" y="0"/>
                  </a:moveTo>
                  <a:lnTo>
                    <a:pt x="95250" y="0"/>
                  </a:lnTo>
                  <a:lnTo>
                    <a:pt x="58185" y="7489"/>
                  </a:lnTo>
                  <a:lnTo>
                    <a:pt x="27908" y="27908"/>
                  </a:lnTo>
                  <a:lnTo>
                    <a:pt x="7489" y="58185"/>
                  </a:lnTo>
                  <a:lnTo>
                    <a:pt x="0" y="95250"/>
                  </a:lnTo>
                  <a:lnTo>
                    <a:pt x="0" y="5119878"/>
                  </a:lnTo>
                  <a:lnTo>
                    <a:pt x="7489" y="5156942"/>
                  </a:lnTo>
                  <a:lnTo>
                    <a:pt x="27908" y="5187219"/>
                  </a:lnTo>
                  <a:lnTo>
                    <a:pt x="58185" y="5207638"/>
                  </a:lnTo>
                  <a:lnTo>
                    <a:pt x="95250" y="5215128"/>
                  </a:lnTo>
                  <a:lnTo>
                    <a:pt x="476250" y="5215128"/>
                  </a:lnTo>
                  <a:lnTo>
                    <a:pt x="513314" y="5207638"/>
                  </a:lnTo>
                  <a:lnTo>
                    <a:pt x="543591" y="5187219"/>
                  </a:lnTo>
                  <a:lnTo>
                    <a:pt x="564010" y="5156942"/>
                  </a:lnTo>
                  <a:lnTo>
                    <a:pt x="571500" y="5119878"/>
                  </a:lnTo>
                  <a:lnTo>
                    <a:pt x="571500" y="95250"/>
                  </a:lnTo>
                  <a:lnTo>
                    <a:pt x="564010" y="58185"/>
                  </a:lnTo>
                  <a:lnTo>
                    <a:pt x="543591" y="27908"/>
                  </a:lnTo>
                  <a:lnTo>
                    <a:pt x="513314" y="7489"/>
                  </a:lnTo>
                  <a:lnTo>
                    <a:pt x="476250" y="0"/>
                  </a:lnTo>
                  <a:close/>
                </a:path>
              </a:pathLst>
            </a:custGeom>
            <a:solidFill>
              <a:srgbClr val="FFC000"/>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1" name="Google Shape;345;p14"/>
            <p:cNvSpPr/>
            <p:nvPr/>
          </p:nvSpPr>
          <p:spPr>
            <a:xfrm>
              <a:off x="8145018" y="285749"/>
              <a:ext cx="571500" cy="5215255"/>
            </a:xfrm>
            <a:custGeom>
              <a:avLst/>
              <a:gdLst/>
              <a:ahLst/>
              <a:cxnLst/>
              <a:rect l="l" t="t" r="r" b="b"/>
              <a:pathLst>
                <a:path w="571500" h="5215255" extrusionOk="0">
                  <a:moveTo>
                    <a:pt x="476250" y="5215128"/>
                  </a:moveTo>
                  <a:lnTo>
                    <a:pt x="513314" y="5207638"/>
                  </a:lnTo>
                  <a:lnTo>
                    <a:pt x="543591" y="5187219"/>
                  </a:lnTo>
                  <a:lnTo>
                    <a:pt x="564010" y="5156942"/>
                  </a:lnTo>
                  <a:lnTo>
                    <a:pt x="571500" y="5119878"/>
                  </a:lnTo>
                  <a:lnTo>
                    <a:pt x="571500" y="95250"/>
                  </a:lnTo>
                  <a:lnTo>
                    <a:pt x="564010" y="58185"/>
                  </a:lnTo>
                  <a:lnTo>
                    <a:pt x="543591" y="27908"/>
                  </a:lnTo>
                  <a:lnTo>
                    <a:pt x="513314" y="7489"/>
                  </a:lnTo>
                  <a:lnTo>
                    <a:pt x="476250" y="0"/>
                  </a:lnTo>
                  <a:lnTo>
                    <a:pt x="95250" y="0"/>
                  </a:lnTo>
                  <a:lnTo>
                    <a:pt x="58185" y="7489"/>
                  </a:lnTo>
                  <a:lnTo>
                    <a:pt x="27908" y="27908"/>
                  </a:lnTo>
                  <a:lnTo>
                    <a:pt x="7489" y="58185"/>
                  </a:lnTo>
                  <a:lnTo>
                    <a:pt x="0" y="95250"/>
                  </a:lnTo>
                  <a:lnTo>
                    <a:pt x="0" y="5119878"/>
                  </a:lnTo>
                  <a:lnTo>
                    <a:pt x="7489" y="5156942"/>
                  </a:lnTo>
                  <a:lnTo>
                    <a:pt x="27908" y="5187219"/>
                  </a:lnTo>
                  <a:lnTo>
                    <a:pt x="58185" y="5207638"/>
                  </a:lnTo>
                  <a:lnTo>
                    <a:pt x="95250" y="5215128"/>
                  </a:lnTo>
                  <a:lnTo>
                    <a:pt x="476250" y="5215128"/>
                  </a:lnTo>
                  <a:close/>
                </a:path>
              </a:pathLst>
            </a:custGeom>
            <a:solidFill>
              <a:srgbClr val="FFC000"/>
            </a:solid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
        <p:nvSpPr>
          <p:cNvPr id="22" name="Google Shape;362;p14"/>
          <p:cNvSpPr/>
          <p:nvPr/>
        </p:nvSpPr>
        <p:spPr>
          <a:xfrm rot="5400000">
            <a:off x="6680052" y="2623620"/>
            <a:ext cx="3951082" cy="646331"/>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n-US" sz="1800" b="1" dirty="0" smtClean="0">
                <a:latin typeface="Times New Roman"/>
                <a:ea typeface="Times New Roman"/>
                <a:cs typeface="Times New Roman"/>
                <a:sym typeface="Times New Roman"/>
              </a:rPr>
              <a:t>PLACEMENT       </a:t>
            </a:r>
            <a:r>
              <a:rPr lang="en-US" sz="1800" b="1" dirty="0">
                <a:latin typeface="Times New Roman"/>
                <a:ea typeface="Times New Roman"/>
                <a:cs typeface="Times New Roman"/>
                <a:sym typeface="Times New Roman"/>
              </a:rPr>
              <a:t>BROCHURE</a:t>
            </a:r>
            <a:endParaRPr/>
          </a:p>
          <a:p>
            <a:pPr marL="0" lvl="0" indent="0" algn="ctr" rtl="0">
              <a:spcBef>
                <a:spcPts val="0"/>
              </a:spcBef>
              <a:spcAft>
                <a:spcPts val="0"/>
              </a:spcAft>
              <a:buNone/>
            </a:pPr>
            <a:r>
              <a:rPr lang="en-US" sz="1800" b="1" dirty="0">
                <a:latin typeface="Times New Roman"/>
                <a:ea typeface="Times New Roman"/>
                <a:cs typeface="Times New Roman"/>
                <a:sym typeface="Times New Roman"/>
              </a:rPr>
              <a:t>2024 </a:t>
            </a:r>
            <a:endParaRPr sz="18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52;p23"/>
          <p:cNvSpPr txBox="1">
            <a:spLocks/>
          </p:cNvSpPr>
          <p:nvPr/>
        </p:nvSpPr>
        <p:spPr>
          <a:xfrm>
            <a:off x="1962368" y="455550"/>
            <a:ext cx="2252786" cy="443711"/>
          </a:xfrm>
          <a:prstGeom prst="rect">
            <a:avLst/>
          </a:prstGeom>
          <a:noFill/>
          <a:ln>
            <a:noFill/>
          </a:ln>
        </p:spPr>
        <p:txBody>
          <a:bodyPr spcFirstLastPara="1" wrap="square" lIns="0" tIns="12700" rIns="0" bIns="0" anchor="ctr" anchorCtr="0">
            <a:spAutoFit/>
          </a:bodyPr>
          <a:lstStyle/>
          <a:p>
            <a:pPr marL="12700" marR="0" lvl="0" indent="0" algn="ctr" defTabSz="914400" rtl="0" eaLnBrk="1" fontAlgn="auto" latinLnBrk="0" hangingPunct="1">
              <a:lnSpc>
                <a:spcPct val="100000"/>
              </a:lnSpc>
              <a:spcBef>
                <a:spcPts val="0"/>
              </a:spcBef>
              <a:spcAft>
                <a:spcPts val="0"/>
              </a:spcAft>
              <a:buClr>
                <a:schemeClr val="dk1"/>
              </a:buClr>
              <a:buSzPts val="1400"/>
              <a:buFont typeface="Times New Roman"/>
              <a:buNone/>
              <a:tabLst/>
              <a:defRPr/>
            </a:pPr>
            <a:endParaRPr kumimoji="0" lang="en-US" sz="1400" b="1" i="0" u="none" strike="noStrike" kern="0" cap="none" spc="0" normalizeH="0" baseline="0" noProof="0" dirty="0" smtClean="0">
              <a:ln>
                <a:noFill/>
              </a:ln>
              <a:solidFill>
                <a:srgbClr val="000000"/>
              </a:solidFill>
              <a:effectLst/>
              <a:uLnTx/>
              <a:uFillTx/>
              <a:latin typeface="Times New Roman"/>
              <a:ea typeface="Times New Roman"/>
              <a:cs typeface="Times New Roman"/>
              <a:sym typeface="Times New Roman"/>
            </a:endParaRPr>
          </a:p>
          <a:p>
            <a:pPr marL="12700" marR="0" lvl="0" indent="0" algn="ctr" defTabSz="914400" rtl="0" eaLnBrk="1" fontAlgn="auto" latinLnBrk="0" hangingPunct="1">
              <a:lnSpc>
                <a:spcPct val="100000"/>
              </a:lnSpc>
              <a:spcBef>
                <a:spcPts val="0"/>
              </a:spcBef>
              <a:spcAft>
                <a:spcPts val="0"/>
              </a:spcAft>
              <a:buClr>
                <a:schemeClr val="dk1"/>
              </a:buClr>
              <a:buSzPts val="1400"/>
              <a:buFont typeface="Times New Roman"/>
              <a:buNone/>
              <a:tabLst/>
              <a:defRPr/>
            </a:pPr>
            <a:r>
              <a:rPr kumimoji="0" lang="en-US" sz="1400" b="1" i="0" u="none" strike="noStrike" kern="0" cap="none" spc="0" normalizeH="0" baseline="0" noProof="0" dirty="0" smtClean="0">
                <a:ln>
                  <a:noFill/>
                </a:ln>
                <a:solidFill>
                  <a:srgbClr val="000000"/>
                </a:solidFill>
                <a:effectLst/>
                <a:uLnTx/>
                <a:uFillTx/>
                <a:latin typeface="Times New Roman"/>
                <a:ea typeface="Times New Roman"/>
                <a:cs typeface="Times New Roman"/>
                <a:sym typeface="Times New Roman"/>
              </a:rPr>
              <a:t>Prof. </a:t>
            </a:r>
            <a:r>
              <a:rPr kumimoji="0" lang="en-US" sz="1400" b="1" i="0" u="none" strike="noStrike" kern="0" cap="none" spc="0" normalizeH="0" baseline="0" noProof="0" dirty="0" err="1" smtClean="0">
                <a:ln>
                  <a:noFill/>
                </a:ln>
                <a:solidFill>
                  <a:srgbClr val="000000"/>
                </a:solidFill>
                <a:effectLst/>
                <a:uLnTx/>
                <a:uFillTx/>
                <a:latin typeface="Times New Roman"/>
                <a:ea typeface="Times New Roman"/>
                <a:cs typeface="Times New Roman"/>
                <a:sym typeface="Times New Roman"/>
              </a:rPr>
              <a:t>Bashir</a:t>
            </a:r>
            <a:r>
              <a:rPr kumimoji="0" lang="en-US" sz="1400" b="1" i="0" u="none" strike="noStrike" kern="0" cap="none" spc="0" normalizeH="0" baseline="0" noProof="0" dirty="0" smtClean="0">
                <a:ln>
                  <a:noFill/>
                </a:ln>
                <a:solidFill>
                  <a:srgbClr val="000000"/>
                </a:solidFill>
                <a:effectLst/>
                <a:uLnTx/>
                <a:uFillTx/>
                <a:latin typeface="Times New Roman"/>
                <a:ea typeface="Times New Roman"/>
                <a:cs typeface="Times New Roman"/>
                <a:sym typeface="Times New Roman"/>
              </a:rPr>
              <a:t> Ahmad </a:t>
            </a:r>
            <a:r>
              <a:rPr kumimoji="0" lang="en-US" sz="1400" b="1" i="0" u="none" strike="noStrike" kern="0" cap="none" spc="0" normalizeH="0" baseline="0" noProof="0" dirty="0" err="1" smtClean="0">
                <a:ln>
                  <a:noFill/>
                </a:ln>
                <a:solidFill>
                  <a:srgbClr val="000000"/>
                </a:solidFill>
                <a:effectLst/>
                <a:uLnTx/>
                <a:uFillTx/>
                <a:latin typeface="Times New Roman"/>
                <a:ea typeface="Times New Roman"/>
                <a:cs typeface="Times New Roman"/>
                <a:sym typeface="Times New Roman"/>
              </a:rPr>
              <a:t>Ganai</a:t>
            </a:r>
            <a:r>
              <a:rPr kumimoji="0" lang="en-US" sz="1400" b="1" i="0" u="none" strike="noStrike" kern="0" cap="none" spc="0" normalizeH="0" baseline="0" noProof="0" dirty="0" smtClean="0">
                <a:ln>
                  <a:noFill/>
                </a:ln>
                <a:solidFill>
                  <a:srgbClr val="000000"/>
                </a:solidFill>
                <a:effectLst/>
                <a:uLnTx/>
                <a:uFillTx/>
                <a:latin typeface="Times New Roman"/>
                <a:ea typeface="Times New Roman"/>
                <a:cs typeface="Times New Roman"/>
                <a:sym typeface="Times New Roman"/>
              </a:rPr>
              <a:t> </a:t>
            </a:r>
            <a:endPar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3" name="Google Shape;564;p23"/>
          <p:cNvSpPr txBox="1"/>
          <p:nvPr/>
        </p:nvSpPr>
        <p:spPr>
          <a:xfrm>
            <a:off x="489360" y="1463862"/>
            <a:ext cx="7358114" cy="5724644"/>
          </a:xfrm>
          <a:prstGeom prst="rect">
            <a:avLst/>
          </a:prstGeom>
          <a:noFill/>
          <a:ln>
            <a:noFill/>
          </a:ln>
        </p:spPr>
        <p:txBody>
          <a:bodyPr spcFirstLastPara="1" wrap="square" lIns="91425" tIns="45700" rIns="91425" bIns="45700" anchor="t" anchorCtr="0">
            <a:spAutoFit/>
          </a:bodyPr>
          <a:lstStyle/>
          <a:p>
            <a:pPr marL="0" lvl="0" indent="-50800" algn="l" rtl="0">
              <a:lnSpc>
                <a:spcPct val="150000"/>
              </a:lnSpc>
              <a:spcBef>
                <a:spcPts val="0"/>
              </a:spcBef>
              <a:spcAft>
                <a:spcPts val="0"/>
              </a:spcAft>
              <a:buSzPts val="800"/>
              <a:buFont typeface="Noto Sans Symbols"/>
              <a:buChar char="✔"/>
            </a:pPr>
            <a:r>
              <a:rPr lang="en-US" sz="800" b="1" dirty="0">
                <a:latin typeface="Times New Roman"/>
                <a:ea typeface="Times New Roman"/>
                <a:cs typeface="Times New Roman"/>
                <a:sym typeface="Times New Roman"/>
              </a:rPr>
              <a:t>Gold Medal</a:t>
            </a:r>
            <a:r>
              <a:rPr lang="en-US" sz="800" dirty="0">
                <a:latin typeface="Times New Roman"/>
                <a:ea typeface="Times New Roman"/>
                <a:cs typeface="Times New Roman"/>
                <a:sym typeface="Times New Roman"/>
              </a:rPr>
              <a:t> Awarded by APSI, in TC College </a:t>
            </a:r>
            <a:r>
              <a:rPr lang="en-US" sz="800" dirty="0" err="1">
                <a:latin typeface="Times New Roman"/>
                <a:ea typeface="Times New Roman"/>
                <a:cs typeface="Times New Roman"/>
                <a:sym typeface="Times New Roman"/>
              </a:rPr>
              <a:t>Baramati</a:t>
            </a:r>
            <a:r>
              <a:rPr lang="en-US" sz="800" dirty="0">
                <a:latin typeface="Times New Roman"/>
                <a:ea typeface="Times New Roman"/>
                <a:cs typeface="Times New Roman"/>
                <a:sym typeface="Times New Roman"/>
              </a:rPr>
              <a:t> Pune.3</a:t>
            </a:r>
            <a:r>
              <a:rPr lang="en-US" sz="800" baseline="30000" dirty="0">
                <a:latin typeface="Times New Roman"/>
                <a:ea typeface="Times New Roman"/>
                <a:cs typeface="Times New Roman"/>
                <a:sym typeface="Times New Roman"/>
              </a:rPr>
              <a:t>rd</a:t>
            </a:r>
            <a:r>
              <a:rPr lang="en-US" sz="800" dirty="0">
                <a:latin typeface="Times New Roman"/>
                <a:ea typeface="Times New Roman"/>
                <a:cs typeface="Times New Roman"/>
                <a:sym typeface="Times New Roman"/>
              </a:rPr>
              <a:t> Feb, 2012</a:t>
            </a:r>
            <a:endParaRPr/>
          </a:p>
          <a:p>
            <a:pPr marL="0" lvl="0" indent="-50800" algn="l" rtl="0">
              <a:lnSpc>
                <a:spcPct val="150000"/>
              </a:lnSpc>
              <a:spcBef>
                <a:spcPts val="0"/>
              </a:spcBef>
              <a:spcAft>
                <a:spcPts val="0"/>
              </a:spcAft>
              <a:buSzPts val="800"/>
              <a:buFont typeface="Noto Sans Symbols"/>
              <a:buChar char="✔"/>
            </a:pPr>
            <a:r>
              <a:rPr lang="en-US" sz="800" b="1" dirty="0">
                <a:latin typeface="Times New Roman"/>
                <a:ea typeface="Times New Roman"/>
                <a:cs typeface="Times New Roman"/>
                <a:sym typeface="Times New Roman"/>
              </a:rPr>
              <a:t>Medal</a:t>
            </a:r>
            <a:r>
              <a:rPr lang="en-US" sz="800" dirty="0">
                <a:latin typeface="Times New Roman"/>
                <a:ea typeface="Times New Roman"/>
                <a:cs typeface="Times New Roman"/>
                <a:sym typeface="Times New Roman"/>
              </a:rPr>
              <a:t> for excellence in Molecular Biochemistry by American Biographical Institute USA</a:t>
            </a:r>
            <a:endParaRPr/>
          </a:p>
          <a:p>
            <a:pPr marL="0" lvl="0" indent="-50800" algn="l" rtl="0">
              <a:lnSpc>
                <a:spcPct val="150000"/>
              </a:lnSpc>
              <a:spcBef>
                <a:spcPts val="0"/>
              </a:spcBef>
              <a:spcAft>
                <a:spcPts val="0"/>
              </a:spcAft>
              <a:buSzPts val="800"/>
              <a:buFont typeface="Noto Sans Symbols"/>
              <a:buChar char="✔"/>
            </a:pPr>
            <a:r>
              <a:rPr lang="en-US" sz="800" b="1" dirty="0">
                <a:latin typeface="Times New Roman"/>
                <a:ea typeface="Times New Roman"/>
                <a:cs typeface="Times New Roman"/>
                <a:sym typeface="Times New Roman"/>
              </a:rPr>
              <a:t>Bharat </a:t>
            </a:r>
            <a:r>
              <a:rPr lang="en-US" sz="800" b="1" dirty="0" err="1">
                <a:latin typeface="Times New Roman"/>
                <a:ea typeface="Times New Roman"/>
                <a:cs typeface="Times New Roman"/>
                <a:sym typeface="Times New Roman"/>
              </a:rPr>
              <a:t>Jyoti</a:t>
            </a:r>
            <a:r>
              <a:rPr lang="en-US" sz="800" b="1" dirty="0">
                <a:latin typeface="Times New Roman"/>
                <a:ea typeface="Times New Roman"/>
                <a:cs typeface="Times New Roman"/>
                <a:sym typeface="Times New Roman"/>
              </a:rPr>
              <a:t> Award</a:t>
            </a:r>
            <a:r>
              <a:rPr lang="en-US" sz="800" dirty="0">
                <a:latin typeface="Times New Roman"/>
                <a:ea typeface="Times New Roman"/>
                <a:cs typeface="Times New Roman"/>
                <a:sym typeface="Times New Roman"/>
              </a:rPr>
              <a:t> for meritorious services, outstanding performance and remarkable role presented by Indian International Friendship Society by the hands of Dr. </a:t>
            </a:r>
            <a:r>
              <a:rPr lang="en-US" sz="800" dirty="0" err="1">
                <a:latin typeface="Times New Roman"/>
                <a:ea typeface="Times New Roman"/>
                <a:cs typeface="Times New Roman"/>
                <a:sym typeface="Times New Roman"/>
              </a:rPr>
              <a:t>Bhisma</a:t>
            </a:r>
            <a:r>
              <a:rPr lang="en-US" sz="800" dirty="0">
                <a:latin typeface="Times New Roman"/>
                <a:ea typeface="Times New Roman"/>
                <a:cs typeface="Times New Roman"/>
                <a:sym typeface="Times New Roman"/>
              </a:rPr>
              <a:t> </a:t>
            </a:r>
            <a:r>
              <a:rPr lang="en-US" sz="800" dirty="0" err="1">
                <a:latin typeface="Times New Roman"/>
                <a:ea typeface="Times New Roman"/>
                <a:cs typeface="Times New Roman"/>
                <a:sym typeface="Times New Roman"/>
              </a:rPr>
              <a:t>Narain</a:t>
            </a:r>
            <a:r>
              <a:rPr lang="en-US" sz="800" dirty="0">
                <a:latin typeface="Times New Roman"/>
                <a:ea typeface="Times New Roman"/>
                <a:cs typeface="Times New Roman"/>
                <a:sym typeface="Times New Roman"/>
              </a:rPr>
              <a:t> Singh former Governor of Tamil Nadu and Assam.</a:t>
            </a:r>
            <a:endParaRPr/>
          </a:p>
          <a:p>
            <a:pPr marL="0" lvl="0" indent="-50800" algn="l" rtl="0">
              <a:lnSpc>
                <a:spcPct val="150000"/>
              </a:lnSpc>
              <a:spcBef>
                <a:spcPts val="0"/>
              </a:spcBef>
              <a:spcAft>
                <a:spcPts val="0"/>
              </a:spcAft>
              <a:buSzPts val="800"/>
              <a:buFont typeface="Noto Sans Symbols"/>
              <a:buChar char="✔"/>
            </a:pPr>
            <a:r>
              <a:rPr lang="en-US" sz="800" b="1" dirty="0">
                <a:latin typeface="Times New Roman"/>
                <a:ea typeface="Times New Roman"/>
                <a:cs typeface="Times New Roman"/>
                <a:sym typeface="Times New Roman"/>
              </a:rPr>
              <a:t>Certificate of Excellence-2013</a:t>
            </a:r>
            <a:r>
              <a:rPr lang="en-US" sz="800" dirty="0">
                <a:latin typeface="Times New Roman"/>
                <a:ea typeface="Times New Roman"/>
                <a:cs typeface="Times New Roman"/>
                <a:sym typeface="Times New Roman"/>
              </a:rPr>
              <a:t> for outstanding contribution in the field of Protein Biochemistry and </a:t>
            </a:r>
            <a:r>
              <a:rPr lang="en-US" sz="800" dirty="0" err="1">
                <a:latin typeface="Times New Roman"/>
                <a:ea typeface="Times New Roman"/>
                <a:cs typeface="Times New Roman"/>
                <a:sym typeface="Times New Roman"/>
              </a:rPr>
              <a:t>Enzymology</a:t>
            </a:r>
            <a:r>
              <a:rPr lang="en-US" sz="800" dirty="0">
                <a:latin typeface="Times New Roman"/>
                <a:ea typeface="Times New Roman"/>
                <a:cs typeface="Times New Roman"/>
                <a:sym typeface="Times New Roman"/>
              </a:rPr>
              <a:t> by Academy of Plant Science, India on 2</a:t>
            </a:r>
            <a:r>
              <a:rPr lang="en-US" sz="800" baseline="30000" dirty="0">
                <a:latin typeface="Times New Roman"/>
                <a:ea typeface="Times New Roman"/>
                <a:cs typeface="Times New Roman"/>
                <a:sym typeface="Times New Roman"/>
              </a:rPr>
              <a:t>nd</a:t>
            </a:r>
            <a:r>
              <a:rPr lang="en-US" sz="800" dirty="0">
                <a:latin typeface="Times New Roman"/>
                <a:ea typeface="Times New Roman"/>
                <a:cs typeface="Times New Roman"/>
                <a:sym typeface="Times New Roman"/>
              </a:rPr>
              <a:t> Feb.2013 at </a:t>
            </a:r>
            <a:r>
              <a:rPr lang="en-US" sz="800" dirty="0" err="1">
                <a:latin typeface="Times New Roman"/>
                <a:ea typeface="Times New Roman"/>
                <a:cs typeface="Times New Roman"/>
                <a:sym typeface="Times New Roman"/>
              </a:rPr>
              <a:t>Modi</a:t>
            </a:r>
            <a:r>
              <a:rPr lang="en-US" sz="800" dirty="0">
                <a:latin typeface="Times New Roman"/>
                <a:ea typeface="Times New Roman"/>
                <a:cs typeface="Times New Roman"/>
                <a:sym typeface="Times New Roman"/>
              </a:rPr>
              <a:t> Institute of Management and Technology, Kota Rajasthan, through the Hands of Minister of PWD, Rajasthan Sri Bharat Singh</a:t>
            </a:r>
            <a:endParaRPr/>
          </a:p>
          <a:p>
            <a:pPr marL="0" lvl="0" indent="-50800" algn="l" rtl="0">
              <a:lnSpc>
                <a:spcPct val="150000"/>
              </a:lnSpc>
              <a:spcBef>
                <a:spcPts val="0"/>
              </a:spcBef>
              <a:spcAft>
                <a:spcPts val="0"/>
              </a:spcAft>
              <a:buSzPts val="800"/>
              <a:buFont typeface="Noto Sans Symbols"/>
              <a:buChar char="✔"/>
            </a:pPr>
            <a:r>
              <a:rPr lang="en-US" sz="800" dirty="0">
                <a:latin typeface="Times New Roman"/>
                <a:ea typeface="Times New Roman"/>
                <a:cs typeface="Times New Roman"/>
                <a:sym typeface="Times New Roman"/>
              </a:rPr>
              <a:t>IMRF in Chandigarh held on 20-22th Feb, 2018</a:t>
            </a:r>
            <a:endParaRPr/>
          </a:p>
          <a:p>
            <a:pPr marL="0" lvl="0" indent="-50800" algn="l" rtl="0">
              <a:lnSpc>
                <a:spcPct val="150000"/>
              </a:lnSpc>
              <a:spcBef>
                <a:spcPts val="0"/>
              </a:spcBef>
              <a:spcAft>
                <a:spcPts val="0"/>
              </a:spcAft>
              <a:buSzPts val="800"/>
              <a:buFont typeface="Noto Sans Symbols"/>
              <a:buChar char="✔"/>
            </a:pPr>
            <a:r>
              <a:rPr lang="en-US" sz="800" dirty="0">
                <a:latin typeface="Times New Roman"/>
                <a:ea typeface="Times New Roman"/>
                <a:cs typeface="Times New Roman"/>
                <a:sym typeface="Times New Roman"/>
              </a:rPr>
              <a:t>Fellowship Award (</a:t>
            </a:r>
            <a:r>
              <a:rPr lang="en-US" sz="800" b="1" dirty="0">
                <a:latin typeface="Times New Roman"/>
                <a:ea typeface="Times New Roman"/>
                <a:cs typeface="Times New Roman"/>
                <a:sym typeface="Times New Roman"/>
              </a:rPr>
              <a:t>Gold medal</a:t>
            </a:r>
            <a:r>
              <a:rPr lang="en-US" sz="800" dirty="0">
                <a:latin typeface="Times New Roman"/>
                <a:ea typeface="Times New Roman"/>
                <a:cs typeface="Times New Roman"/>
                <a:sym typeface="Times New Roman"/>
              </a:rPr>
              <a:t>) by NESA on 9</a:t>
            </a:r>
            <a:r>
              <a:rPr lang="en-US" sz="800" baseline="30000" dirty="0">
                <a:latin typeface="Times New Roman"/>
                <a:ea typeface="Times New Roman"/>
                <a:cs typeface="Times New Roman"/>
                <a:sym typeface="Times New Roman"/>
              </a:rPr>
              <a:t>th</a:t>
            </a:r>
            <a:r>
              <a:rPr lang="en-US" sz="800" dirty="0">
                <a:latin typeface="Times New Roman"/>
                <a:ea typeface="Times New Roman"/>
                <a:cs typeface="Times New Roman"/>
                <a:sym typeface="Times New Roman"/>
              </a:rPr>
              <a:t> Dec. 2013 on a National Conference at </a:t>
            </a:r>
            <a:r>
              <a:rPr lang="en-US" sz="800" dirty="0" err="1">
                <a:latin typeface="Times New Roman"/>
                <a:ea typeface="Times New Roman"/>
                <a:cs typeface="Times New Roman"/>
                <a:sym typeface="Times New Roman"/>
              </a:rPr>
              <a:t>Jamia</a:t>
            </a:r>
            <a:r>
              <a:rPr lang="en-US" sz="800" dirty="0">
                <a:latin typeface="Times New Roman"/>
                <a:ea typeface="Times New Roman"/>
                <a:cs typeface="Times New Roman"/>
                <a:sym typeface="Times New Roman"/>
              </a:rPr>
              <a:t> </a:t>
            </a:r>
            <a:r>
              <a:rPr lang="en-US" sz="800" dirty="0" err="1">
                <a:latin typeface="Times New Roman"/>
                <a:ea typeface="Times New Roman"/>
                <a:cs typeface="Times New Roman"/>
                <a:sym typeface="Times New Roman"/>
              </a:rPr>
              <a:t>Hamdard</a:t>
            </a:r>
            <a:r>
              <a:rPr lang="en-US" sz="800" dirty="0">
                <a:latin typeface="Times New Roman"/>
                <a:ea typeface="Times New Roman"/>
                <a:cs typeface="Times New Roman"/>
                <a:sym typeface="Times New Roman"/>
              </a:rPr>
              <a:t> University, New Delhi  through the hands of V.C IGNOU and V.C </a:t>
            </a:r>
            <a:r>
              <a:rPr lang="en-US" sz="800" dirty="0" err="1">
                <a:latin typeface="Times New Roman"/>
                <a:ea typeface="Times New Roman"/>
                <a:cs typeface="Times New Roman"/>
                <a:sym typeface="Times New Roman"/>
              </a:rPr>
              <a:t>Jamia</a:t>
            </a:r>
            <a:r>
              <a:rPr lang="en-US" sz="800" dirty="0">
                <a:latin typeface="Times New Roman"/>
                <a:ea typeface="Times New Roman"/>
                <a:cs typeface="Times New Roman"/>
                <a:sym typeface="Times New Roman"/>
              </a:rPr>
              <a:t> </a:t>
            </a:r>
            <a:r>
              <a:rPr lang="en-US" sz="800" dirty="0" err="1">
                <a:latin typeface="Times New Roman"/>
                <a:ea typeface="Times New Roman"/>
                <a:cs typeface="Times New Roman"/>
                <a:sym typeface="Times New Roman"/>
              </a:rPr>
              <a:t>Hamdard</a:t>
            </a:r>
            <a:r>
              <a:rPr lang="en-US" sz="800" dirty="0">
                <a:latin typeface="Times New Roman"/>
                <a:ea typeface="Times New Roman"/>
                <a:cs typeface="Times New Roman"/>
                <a:sym typeface="Times New Roman"/>
              </a:rPr>
              <a:t> University (Prof. </a:t>
            </a:r>
            <a:r>
              <a:rPr lang="en-US" sz="800" dirty="0" err="1">
                <a:latin typeface="Times New Roman"/>
                <a:ea typeface="Times New Roman"/>
                <a:cs typeface="Times New Roman"/>
                <a:sym typeface="Times New Roman"/>
              </a:rPr>
              <a:t>Mohd</a:t>
            </a:r>
            <a:r>
              <a:rPr lang="en-US" sz="800" dirty="0">
                <a:latin typeface="Times New Roman"/>
                <a:ea typeface="Times New Roman"/>
                <a:cs typeface="Times New Roman"/>
                <a:sym typeface="Times New Roman"/>
              </a:rPr>
              <a:t> Ismail and Dr. G. </a:t>
            </a:r>
            <a:r>
              <a:rPr lang="en-US" sz="800" dirty="0" err="1">
                <a:latin typeface="Times New Roman"/>
                <a:ea typeface="Times New Roman"/>
                <a:cs typeface="Times New Roman"/>
                <a:sym typeface="Times New Roman"/>
              </a:rPr>
              <a:t>N.Qazi</a:t>
            </a:r>
            <a:r>
              <a:rPr lang="en-US" sz="800" dirty="0">
                <a:latin typeface="Times New Roman"/>
                <a:ea typeface="Times New Roman"/>
                <a:cs typeface="Times New Roman"/>
                <a:sym typeface="Times New Roman"/>
              </a:rPr>
              <a:t>).</a:t>
            </a:r>
            <a:endParaRPr/>
          </a:p>
          <a:p>
            <a:pPr marL="0" lvl="0" indent="-50800" algn="l" rtl="0">
              <a:lnSpc>
                <a:spcPct val="150000"/>
              </a:lnSpc>
              <a:spcBef>
                <a:spcPts val="0"/>
              </a:spcBef>
              <a:spcAft>
                <a:spcPts val="0"/>
              </a:spcAft>
              <a:buSzPts val="800"/>
              <a:buFont typeface="Noto Sans Symbols"/>
              <a:buChar char="✔"/>
            </a:pPr>
            <a:r>
              <a:rPr lang="en-US" sz="800" dirty="0">
                <a:latin typeface="Times New Roman"/>
                <a:ea typeface="Times New Roman"/>
                <a:cs typeface="Times New Roman"/>
                <a:sym typeface="Times New Roman"/>
              </a:rPr>
              <a:t>Awarded as </a:t>
            </a:r>
            <a:r>
              <a:rPr lang="en-US" sz="800" b="1" dirty="0">
                <a:latin typeface="Times New Roman"/>
                <a:ea typeface="Times New Roman"/>
                <a:cs typeface="Times New Roman"/>
                <a:sym typeface="Times New Roman"/>
              </a:rPr>
              <a:t>Gold Medal</a:t>
            </a:r>
            <a:r>
              <a:rPr lang="en-US" sz="800" dirty="0">
                <a:latin typeface="Times New Roman"/>
                <a:ea typeface="Times New Roman"/>
                <a:cs typeface="Times New Roman"/>
                <a:sym typeface="Times New Roman"/>
              </a:rPr>
              <a:t> on the event of “ International symposium on Biodiversity: Status, Utilization and Impact of Challenging Climatic Conditions organized by </a:t>
            </a:r>
            <a:r>
              <a:rPr lang="en-US" sz="800" dirty="0" err="1">
                <a:latin typeface="Times New Roman"/>
                <a:ea typeface="Times New Roman"/>
                <a:cs typeface="Times New Roman"/>
                <a:sym typeface="Times New Roman"/>
              </a:rPr>
              <a:t>Babashaeb</a:t>
            </a:r>
            <a:r>
              <a:rPr lang="en-US" sz="800" dirty="0">
                <a:latin typeface="Times New Roman"/>
                <a:ea typeface="Times New Roman"/>
                <a:cs typeface="Times New Roman"/>
                <a:sym typeface="Times New Roman"/>
              </a:rPr>
              <a:t> </a:t>
            </a:r>
            <a:r>
              <a:rPr lang="en-US" sz="800" dirty="0" err="1">
                <a:latin typeface="Times New Roman"/>
                <a:ea typeface="Times New Roman"/>
                <a:cs typeface="Times New Roman"/>
                <a:sym typeface="Times New Roman"/>
              </a:rPr>
              <a:t>Bimrao</a:t>
            </a:r>
            <a:r>
              <a:rPr lang="en-US" sz="800" dirty="0">
                <a:latin typeface="Times New Roman"/>
                <a:ea typeface="Times New Roman"/>
                <a:cs typeface="Times New Roman"/>
                <a:sym typeface="Times New Roman"/>
              </a:rPr>
              <a:t> </a:t>
            </a:r>
            <a:r>
              <a:rPr lang="en-US" sz="800" dirty="0" err="1">
                <a:latin typeface="Times New Roman"/>
                <a:ea typeface="Times New Roman"/>
                <a:cs typeface="Times New Roman"/>
                <a:sym typeface="Times New Roman"/>
              </a:rPr>
              <a:t>Ambedkar</a:t>
            </a:r>
            <a:r>
              <a:rPr lang="en-US" sz="800" dirty="0">
                <a:latin typeface="Times New Roman"/>
                <a:ea typeface="Times New Roman"/>
                <a:cs typeface="Times New Roman"/>
                <a:sym typeface="Times New Roman"/>
              </a:rPr>
              <a:t> University, </a:t>
            </a:r>
            <a:r>
              <a:rPr lang="en-US" sz="800" dirty="0" err="1">
                <a:latin typeface="Times New Roman"/>
                <a:ea typeface="Times New Roman"/>
                <a:cs typeface="Times New Roman"/>
                <a:sym typeface="Times New Roman"/>
              </a:rPr>
              <a:t>Lucknow</a:t>
            </a:r>
            <a:r>
              <a:rPr lang="en-US" sz="800" dirty="0">
                <a:latin typeface="Times New Roman"/>
                <a:ea typeface="Times New Roman"/>
                <a:cs typeface="Times New Roman"/>
                <a:sym typeface="Times New Roman"/>
              </a:rPr>
              <a:t>, Uttar Pradesh in collaboration with the Indian Academy of Environmental Sciences, </a:t>
            </a:r>
            <a:r>
              <a:rPr lang="en-US" sz="800" dirty="0" err="1">
                <a:latin typeface="Times New Roman"/>
                <a:ea typeface="Times New Roman"/>
                <a:cs typeface="Times New Roman"/>
                <a:sym typeface="Times New Roman"/>
              </a:rPr>
              <a:t>Haridwar</a:t>
            </a:r>
            <a:r>
              <a:rPr lang="en-US" sz="800" dirty="0">
                <a:latin typeface="Times New Roman"/>
                <a:ea typeface="Times New Roman"/>
                <a:cs typeface="Times New Roman"/>
                <a:sym typeface="Times New Roman"/>
              </a:rPr>
              <a:t>, </a:t>
            </a:r>
            <a:r>
              <a:rPr lang="en-US" sz="800" dirty="0" err="1">
                <a:latin typeface="Times New Roman"/>
                <a:ea typeface="Times New Roman"/>
                <a:cs typeface="Times New Roman"/>
                <a:sym typeface="Times New Roman"/>
              </a:rPr>
              <a:t>Uttarkhand</a:t>
            </a:r>
            <a:r>
              <a:rPr lang="en-US" sz="800" dirty="0">
                <a:latin typeface="Times New Roman"/>
                <a:ea typeface="Times New Roman"/>
                <a:cs typeface="Times New Roman"/>
                <a:sym typeface="Times New Roman"/>
              </a:rPr>
              <a:t>  from 30</a:t>
            </a:r>
            <a:r>
              <a:rPr lang="en-US" sz="800" baseline="30000" dirty="0">
                <a:latin typeface="Times New Roman"/>
                <a:ea typeface="Times New Roman"/>
                <a:cs typeface="Times New Roman"/>
                <a:sym typeface="Times New Roman"/>
              </a:rPr>
              <a:t>th</a:t>
            </a:r>
            <a:r>
              <a:rPr lang="en-US" sz="800" dirty="0">
                <a:latin typeface="Times New Roman"/>
                <a:ea typeface="Times New Roman"/>
                <a:cs typeface="Times New Roman"/>
                <a:sym typeface="Times New Roman"/>
              </a:rPr>
              <a:t>- 31</a:t>
            </a:r>
            <a:r>
              <a:rPr lang="en-US" sz="800" baseline="30000" dirty="0">
                <a:latin typeface="Times New Roman"/>
                <a:ea typeface="Times New Roman"/>
                <a:cs typeface="Times New Roman"/>
                <a:sym typeface="Times New Roman"/>
              </a:rPr>
              <a:t>st</a:t>
            </a:r>
            <a:r>
              <a:rPr lang="en-US" sz="800" dirty="0">
                <a:latin typeface="Times New Roman"/>
                <a:ea typeface="Times New Roman"/>
                <a:cs typeface="Times New Roman"/>
                <a:sym typeface="Times New Roman"/>
              </a:rPr>
              <a:t>  Oct.,2014 through the hands of Vice Chancellor R.C </a:t>
            </a:r>
            <a:r>
              <a:rPr lang="en-US" sz="800" dirty="0" err="1">
                <a:latin typeface="Times New Roman"/>
                <a:ea typeface="Times New Roman"/>
                <a:cs typeface="Times New Roman"/>
                <a:sym typeface="Times New Roman"/>
              </a:rPr>
              <a:t>Sobti</a:t>
            </a:r>
            <a:r>
              <a:rPr lang="en-US" sz="800" dirty="0">
                <a:latin typeface="Times New Roman"/>
                <a:ea typeface="Times New Roman"/>
                <a:cs typeface="Times New Roman"/>
                <a:sym typeface="Times New Roman"/>
              </a:rPr>
              <a:t> of BBAU.</a:t>
            </a:r>
            <a:endParaRPr/>
          </a:p>
          <a:p>
            <a:pPr marL="0" lvl="0" indent="-50800" algn="l" rtl="0">
              <a:lnSpc>
                <a:spcPct val="150000"/>
              </a:lnSpc>
              <a:spcBef>
                <a:spcPts val="0"/>
              </a:spcBef>
              <a:spcAft>
                <a:spcPts val="0"/>
              </a:spcAft>
              <a:buSzPts val="800"/>
              <a:buFont typeface="Noto Sans Symbols"/>
              <a:buChar char="✔"/>
            </a:pPr>
            <a:r>
              <a:rPr lang="en-US" sz="800" b="1" dirty="0">
                <a:latin typeface="Times New Roman"/>
                <a:ea typeface="Times New Roman"/>
                <a:cs typeface="Times New Roman"/>
                <a:sym typeface="Times New Roman"/>
              </a:rPr>
              <a:t>Certificate of Appreciation</a:t>
            </a:r>
            <a:r>
              <a:rPr lang="en-US" sz="800" dirty="0">
                <a:latin typeface="Times New Roman"/>
                <a:ea typeface="Times New Roman"/>
                <a:cs typeface="Times New Roman"/>
                <a:sym typeface="Times New Roman"/>
              </a:rPr>
              <a:t> received from Colombo University on an event of 2</a:t>
            </a:r>
            <a:r>
              <a:rPr lang="en-US" sz="800" baseline="30000" dirty="0">
                <a:latin typeface="Times New Roman"/>
                <a:ea typeface="Times New Roman"/>
                <a:cs typeface="Times New Roman"/>
                <a:sym typeface="Times New Roman"/>
              </a:rPr>
              <a:t>nd</a:t>
            </a:r>
            <a:r>
              <a:rPr lang="en-US" sz="800" dirty="0">
                <a:latin typeface="Times New Roman"/>
                <a:ea typeface="Times New Roman"/>
                <a:cs typeface="Times New Roman"/>
                <a:sym typeface="Times New Roman"/>
              </a:rPr>
              <a:t> International Conference on </a:t>
            </a:r>
            <a:r>
              <a:rPr lang="en-US" sz="800" dirty="0" err="1">
                <a:latin typeface="Times New Roman"/>
                <a:ea typeface="Times New Roman"/>
                <a:cs typeface="Times New Roman"/>
                <a:sym typeface="Times New Roman"/>
              </a:rPr>
              <a:t>Ayurveda</a:t>
            </a:r>
            <a:r>
              <a:rPr lang="en-US" sz="800" dirty="0">
                <a:latin typeface="Times New Roman"/>
                <a:ea typeface="Times New Roman"/>
                <a:cs typeface="Times New Roman"/>
                <a:sym typeface="Times New Roman"/>
              </a:rPr>
              <a:t>, </a:t>
            </a:r>
            <a:r>
              <a:rPr lang="en-US" sz="800" dirty="0" err="1">
                <a:latin typeface="Times New Roman"/>
                <a:ea typeface="Times New Roman"/>
                <a:cs typeface="Times New Roman"/>
                <a:sym typeface="Times New Roman"/>
              </a:rPr>
              <a:t>Unani</a:t>
            </a:r>
            <a:r>
              <a:rPr lang="en-US" sz="800" dirty="0">
                <a:latin typeface="Times New Roman"/>
                <a:ea typeface="Times New Roman"/>
                <a:cs typeface="Times New Roman"/>
                <a:sym typeface="Times New Roman"/>
              </a:rPr>
              <a:t>, </a:t>
            </a:r>
            <a:r>
              <a:rPr lang="en-US" sz="800" dirty="0" err="1">
                <a:latin typeface="Times New Roman"/>
                <a:ea typeface="Times New Roman"/>
                <a:cs typeface="Times New Roman"/>
                <a:sym typeface="Times New Roman"/>
              </a:rPr>
              <a:t>Siddha</a:t>
            </a:r>
            <a:r>
              <a:rPr lang="en-US" sz="800" dirty="0">
                <a:latin typeface="Times New Roman"/>
                <a:ea typeface="Times New Roman"/>
                <a:cs typeface="Times New Roman"/>
                <a:sym typeface="Times New Roman"/>
              </a:rPr>
              <a:t> and traditional Medicine-2014,16-18</a:t>
            </a:r>
            <a:r>
              <a:rPr lang="en-US" sz="800" baseline="30000" dirty="0">
                <a:latin typeface="Times New Roman"/>
                <a:ea typeface="Times New Roman"/>
                <a:cs typeface="Times New Roman"/>
                <a:sym typeface="Times New Roman"/>
              </a:rPr>
              <a:t>th</a:t>
            </a:r>
            <a:r>
              <a:rPr lang="en-US" sz="800" dirty="0">
                <a:latin typeface="Times New Roman"/>
                <a:ea typeface="Times New Roman"/>
                <a:cs typeface="Times New Roman"/>
                <a:sym typeface="Times New Roman"/>
              </a:rPr>
              <a:t>Dec-2014. Organized by Institute of Indigenous Medicine, University of Colombo </a:t>
            </a:r>
            <a:r>
              <a:rPr lang="en-US" sz="800" dirty="0" err="1">
                <a:latin typeface="Times New Roman"/>
                <a:ea typeface="Times New Roman"/>
                <a:cs typeface="Times New Roman"/>
                <a:sym typeface="Times New Roman"/>
              </a:rPr>
              <a:t>Rajagiriya,Srilanka</a:t>
            </a:r>
            <a:r>
              <a:rPr lang="en-US" sz="800" dirty="0">
                <a:latin typeface="Times New Roman"/>
                <a:ea typeface="Times New Roman"/>
                <a:cs typeface="Times New Roman"/>
                <a:sym typeface="Times New Roman"/>
              </a:rPr>
              <a:t>.</a:t>
            </a:r>
            <a:endParaRPr/>
          </a:p>
          <a:p>
            <a:pPr marL="0" lvl="0" indent="-50800" algn="l" rtl="0">
              <a:lnSpc>
                <a:spcPct val="150000"/>
              </a:lnSpc>
              <a:spcBef>
                <a:spcPts val="0"/>
              </a:spcBef>
              <a:spcAft>
                <a:spcPts val="0"/>
              </a:spcAft>
              <a:buSzPts val="800"/>
              <a:buFont typeface="Noto Sans Symbols"/>
              <a:buChar char="✔"/>
            </a:pPr>
            <a:r>
              <a:rPr lang="en-US" sz="800" dirty="0">
                <a:latin typeface="Times New Roman"/>
                <a:ea typeface="Times New Roman"/>
                <a:cs typeface="Times New Roman"/>
                <a:sym typeface="Times New Roman"/>
              </a:rPr>
              <a:t>Awarded as </a:t>
            </a:r>
            <a:r>
              <a:rPr lang="en-US" sz="800" b="1" dirty="0">
                <a:latin typeface="Times New Roman"/>
                <a:ea typeface="Times New Roman"/>
                <a:cs typeface="Times New Roman"/>
                <a:sym typeface="Times New Roman"/>
              </a:rPr>
              <a:t>Fellow of Academy of Plant Science</a:t>
            </a:r>
            <a:r>
              <a:rPr lang="en-US" sz="800" dirty="0">
                <a:latin typeface="Times New Roman"/>
                <a:ea typeface="Times New Roman"/>
                <a:cs typeface="Times New Roman"/>
                <a:sym typeface="Times New Roman"/>
              </a:rPr>
              <a:t> India on 1</a:t>
            </a:r>
            <a:r>
              <a:rPr lang="en-US" sz="800" baseline="30000" dirty="0">
                <a:latin typeface="Times New Roman"/>
                <a:ea typeface="Times New Roman"/>
                <a:cs typeface="Times New Roman"/>
                <a:sym typeface="Times New Roman"/>
              </a:rPr>
              <a:t>st</a:t>
            </a:r>
            <a:r>
              <a:rPr lang="en-US" sz="800" dirty="0">
                <a:latin typeface="Times New Roman"/>
                <a:ea typeface="Times New Roman"/>
                <a:cs typeface="Times New Roman"/>
                <a:sym typeface="Times New Roman"/>
              </a:rPr>
              <a:t> Feb, 2015 in </a:t>
            </a:r>
            <a:r>
              <a:rPr lang="en-US" sz="800" dirty="0" err="1">
                <a:latin typeface="Times New Roman"/>
                <a:ea typeface="Times New Roman"/>
                <a:cs typeface="Times New Roman"/>
                <a:sym typeface="Times New Roman"/>
              </a:rPr>
              <a:t>Smt</a:t>
            </a:r>
            <a:r>
              <a:rPr lang="en-US" sz="800" dirty="0">
                <a:latin typeface="Times New Roman"/>
                <a:ea typeface="Times New Roman"/>
                <a:cs typeface="Times New Roman"/>
                <a:sym typeface="Times New Roman"/>
              </a:rPr>
              <a:t>, N.M </a:t>
            </a:r>
            <a:r>
              <a:rPr lang="en-US" sz="800" dirty="0" err="1">
                <a:latin typeface="Times New Roman"/>
                <a:ea typeface="Times New Roman"/>
                <a:cs typeface="Times New Roman"/>
                <a:sym typeface="Times New Roman"/>
              </a:rPr>
              <a:t>Padalia</a:t>
            </a:r>
            <a:r>
              <a:rPr lang="en-US" sz="800" dirty="0">
                <a:latin typeface="Times New Roman"/>
                <a:ea typeface="Times New Roman"/>
                <a:cs typeface="Times New Roman"/>
                <a:sym typeface="Times New Roman"/>
              </a:rPr>
              <a:t> Pharmacy College, </a:t>
            </a:r>
            <a:r>
              <a:rPr lang="en-US" sz="800" dirty="0" err="1">
                <a:latin typeface="Times New Roman"/>
                <a:ea typeface="Times New Roman"/>
                <a:cs typeface="Times New Roman"/>
                <a:sym typeface="Times New Roman"/>
              </a:rPr>
              <a:t>Ahmedabad</a:t>
            </a:r>
            <a:r>
              <a:rPr lang="en-US" sz="800" dirty="0">
                <a:latin typeface="Times New Roman"/>
                <a:ea typeface="Times New Roman"/>
                <a:cs typeface="Times New Roman"/>
                <a:sym typeface="Times New Roman"/>
              </a:rPr>
              <a:t>, </a:t>
            </a:r>
            <a:r>
              <a:rPr lang="en-US" sz="800" dirty="0" err="1">
                <a:latin typeface="Times New Roman"/>
                <a:ea typeface="Times New Roman"/>
                <a:cs typeface="Times New Roman"/>
                <a:sym typeface="Times New Roman"/>
              </a:rPr>
              <a:t>Gujrat</a:t>
            </a:r>
            <a:r>
              <a:rPr lang="en-US" sz="800" dirty="0">
                <a:latin typeface="Times New Roman"/>
                <a:ea typeface="Times New Roman"/>
                <a:cs typeface="Times New Roman"/>
                <a:sym typeface="Times New Roman"/>
              </a:rPr>
              <a:t>.</a:t>
            </a:r>
            <a:endParaRPr/>
          </a:p>
          <a:p>
            <a:pPr marL="0" lvl="0" indent="-50800" algn="l" rtl="0">
              <a:lnSpc>
                <a:spcPct val="150000"/>
              </a:lnSpc>
              <a:spcBef>
                <a:spcPts val="0"/>
              </a:spcBef>
              <a:spcAft>
                <a:spcPts val="0"/>
              </a:spcAft>
              <a:buSzPts val="800"/>
              <a:buFont typeface="Noto Sans Symbols"/>
              <a:buChar char="✔"/>
            </a:pPr>
            <a:r>
              <a:rPr lang="en-US" sz="800" dirty="0">
                <a:latin typeface="Times New Roman"/>
                <a:ea typeface="Times New Roman"/>
                <a:cs typeface="Times New Roman"/>
                <a:sym typeface="Times New Roman"/>
              </a:rPr>
              <a:t>Awarded as </a:t>
            </a:r>
            <a:r>
              <a:rPr lang="en-US" sz="800" b="1" dirty="0">
                <a:latin typeface="Times New Roman"/>
                <a:ea typeface="Times New Roman"/>
                <a:cs typeface="Times New Roman"/>
                <a:sym typeface="Times New Roman"/>
              </a:rPr>
              <a:t>Fellow of Academy of Plant Science</a:t>
            </a:r>
            <a:r>
              <a:rPr lang="en-US" sz="800" dirty="0">
                <a:latin typeface="Times New Roman"/>
                <a:ea typeface="Times New Roman"/>
                <a:cs typeface="Times New Roman"/>
                <a:sym typeface="Times New Roman"/>
              </a:rPr>
              <a:t> India on 1</a:t>
            </a:r>
            <a:r>
              <a:rPr lang="en-US" sz="800" baseline="30000" dirty="0">
                <a:latin typeface="Times New Roman"/>
                <a:ea typeface="Times New Roman"/>
                <a:cs typeface="Times New Roman"/>
                <a:sym typeface="Times New Roman"/>
              </a:rPr>
              <a:t>st</a:t>
            </a:r>
            <a:r>
              <a:rPr lang="en-US" sz="800" dirty="0">
                <a:latin typeface="Times New Roman"/>
                <a:ea typeface="Times New Roman"/>
                <a:cs typeface="Times New Roman"/>
                <a:sym typeface="Times New Roman"/>
              </a:rPr>
              <a:t> Feb, 2015 in </a:t>
            </a:r>
            <a:r>
              <a:rPr lang="en-US" sz="800" dirty="0" err="1">
                <a:latin typeface="Times New Roman"/>
                <a:ea typeface="Times New Roman"/>
                <a:cs typeface="Times New Roman"/>
                <a:sym typeface="Times New Roman"/>
              </a:rPr>
              <a:t>Smt</a:t>
            </a:r>
            <a:r>
              <a:rPr lang="en-US" sz="800" dirty="0">
                <a:latin typeface="Times New Roman"/>
                <a:ea typeface="Times New Roman"/>
                <a:cs typeface="Times New Roman"/>
                <a:sym typeface="Times New Roman"/>
              </a:rPr>
              <a:t>, N.M </a:t>
            </a:r>
            <a:r>
              <a:rPr lang="en-US" sz="800" dirty="0" err="1">
                <a:latin typeface="Times New Roman"/>
                <a:ea typeface="Times New Roman"/>
                <a:cs typeface="Times New Roman"/>
                <a:sym typeface="Times New Roman"/>
              </a:rPr>
              <a:t>Padalia</a:t>
            </a:r>
            <a:r>
              <a:rPr lang="en-US" sz="800" dirty="0">
                <a:latin typeface="Times New Roman"/>
                <a:ea typeface="Times New Roman"/>
                <a:cs typeface="Times New Roman"/>
                <a:sym typeface="Times New Roman"/>
              </a:rPr>
              <a:t> Pharmacy College, </a:t>
            </a:r>
            <a:r>
              <a:rPr lang="en-US" sz="800" dirty="0" err="1">
                <a:latin typeface="Times New Roman"/>
                <a:ea typeface="Times New Roman"/>
                <a:cs typeface="Times New Roman"/>
                <a:sym typeface="Times New Roman"/>
              </a:rPr>
              <a:t>Ahmedabad</a:t>
            </a:r>
            <a:r>
              <a:rPr lang="en-US" sz="800" dirty="0">
                <a:latin typeface="Times New Roman"/>
                <a:ea typeface="Times New Roman"/>
                <a:cs typeface="Times New Roman"/>
                <a:sym typeface="Times New Roman"/>
              </a:rPr>
              <a:t>, </a:t>
            </a:r>
            <a:r>
              <a:rPr lang="en-US" sz="800" dirty="0" err="1">
                <a:latin typeface="Times New Roman"/>
                <a:ea typeface="Times New Roman"/>
                <a:cs typeface="Times New Roman"/>
                <a:sym typeface="Times New Roman"/>
              </a:rPr>
              <a:t>Gujrat</a:t>
            </a:r>
            <a:r>
              <a:rPr lang="en-US" sz="800" dirty="0">
                <a:latin typeface="Times New Roman"/>
                <a:ea typeface="Times New Roman"/>
                <a:cs typeface="Times New Roman"/>
                <a:sym typeface="Times New Roman"/>
              </a:rPr>
              <a:t>.</a:t>
            </a:r>
            <a:endParaRPr/>
          </a:p>
          <a:p>
            <a:pPr marL="0" lvl="0" indent="-50800" algn="l" rtl="0">
              <a:lnSpc>
                <a:spcPct val="150000"/>
              </a:lnSpc>
              <a:spcBef>
                <a:spcPts val="0"/>
              </a:spcBef>
              <a:spcAft>
                <a:spcPts val="0"/>
              </a:spcAft>
              <a:buSzPts val="800"/>
              <a:buFont typeface="Noto Sans Symbols"/>
              <a:buChar char="✔"/>
            </a:pPr>
            <a:r>
              <a:rPr lang="en-US" sz="800" b="1" dirty="0">
                <a:latin typeface="Times New Roman"/>
                <a:ea typeface="Times New Roman"/>
                <a:cs typeface="Times New Roman"/>
                <a:sym typeface="Times New Roman"/>
              </a:rPr>
              <a:t>Certificate of Appreciation</a:t>
            </a:r>
            <a:r>
              <a:rPr lang="en-US" sz="800" dirty="0">
                <a:latin typeface="Times New Roman"/>
                <a:ea typeface="Times New Roman"/>
                <a:cs typeface="Times New Roman"/>
                <a:sym typeface="Times New Roman"/>
              </a:rPr>
              <a:t> received from All India </a:t>
            </a:r>
            <a:r>
              <a:rPr lang="en-US" sz="800" dirty="0" err="1">
                <a:latin typeface="Times New Roman"/>
                <a:ea typeface="Times New Roman"/>
                <a:cs typeface="Times New Roman"/>
                <a:sym typeface="Times New Roman"/>
              </a:rPr>
              <a:t>Unani</a:t>
            </a:r>
            <a:r>
              <a:rPr lang="en-US" sz="800" dirty="0">
                <a:latin typeface="Times New Roman"/>
                <a:ea typeface="Times New Roman"/>
                <a:cs typeface="Times New Roman"/>
                <a:sym typeface="Times New Roman"/>
              </a:rPr>
              <a:t> </a:t>
            </a:r>
            <a:r>
              <a:rPr lang="en-US" sz="800" dirty="0" err="1">
                <a:latin typeface="Times New Roman"/>
                <a:ea typeface="Times New Roman"/>
                <a:cs typeface="Times New Roman"/>
                <a:sym typeface="Times New Roman"/>
              </a:rPr>
              <a:t>Tibbi</a:t>
            </a:r>
            <a:r>
              <a:rPr lang="en-US" sz="800" dirty="0">
                <a:latin typeface="Times New Roman"/>
                <a:ea typeface="Times New Roman"/>
                <a:cs typeface="Times New Roman"/>
                <a:sym typeface="Times New Roman"/>
              </a:rPr>
              <a:t> Congress, J &amp; K Chapter on 2</a:t>
            </a:r>
            <a:r>
              <a:rPr lang="en-US" sz="800" baseline="30000" dirty="0">
                <a:latin typeface="Times New Roman"/>
                <a:ea typeface="Times New Roman"/>
                <a:cs typeface="Times New Roman"/>
                <a:sym typeface="Times New Roman"/>
              </a:rPr>
              <a:t>nd</a:t>
            </a:r>
            <a:r>
              <a:rPr lang="en-US" sz="800" dirty="0">
                <a:latin typeface="Times New Roman"/>
                <a:ea typeface="Times New Roman"/>
                <a:cs typeface="Times New Roman"/>
                <a:sym typeface="Times New Roman"/>
              </a:rPr>
              <a:t> National Summit on </a:t>
            </a:r>
            <a:r>
              <a:rPr lang="en-US" sz="800" dirty="0" err="1">
                <a:latin typeface="Times New Roman"/>
                <a:ea typeface="Times New Roman"/>
                <a:cs typeface="Times New Roman"/>
                <a:sym typeface="Times New Roman"/>
              </a:rPr>
              <a:t>Unani</a:t>
            </a:r>
            <a:r>
              <a:rPr lang="en-US" sz="800" dirty="0">
                <a:latin typeface="Times New Roman"/>
                <a:ea typeface="Times New Roman"/>
                <a:cs typeface="Times New Roman"/>
                <a:sym typeface="Times New Roman"/>
              </a:rPr>
              <a:t> Medicine on 12</a:t>
            </a:r>
            <a:r>
              <a:rPr lang="en-US" sz="800" baseline="30000" dirty="0">
                <a:latin typeface="Times New Roman"/>
                <a:ea typeface="Times New Roman"/>
                <a:cs typeface="Times New Roman"/>
                <a:sym typeface="Times New Roman"/>
              </a:rPr>
              <a:t>th</a:t>
            </a:r>
            <a:r>
              <a:rPr lang="en-US" sz="800" dirty="0">
                <a:latin typeface="Times New Roman"/>
                <a:ea typeface="Times New Roman"/>
                <a:cs typeface="Times New Roman"/>
                <a:sym typeface="Times New Roman"/>
              </a:rPr>
              <a:t> may 2015, at University of Kashmir, Srinagar J&amp;K.</a:t>
            </a:r>
            <a:endParaRPr/>
          </a:p>
          <a:p>
            <a:pPr marL="0" lvl="0" indent="-50800" algn="l" rtl="0">
              <a:lnSpc>
                <a:spcPct val="150000"/>
              </a:lnSpc>
              <a:spcBef>
                <a:spcPts val="0"/>
              </a:spcBef>
              <a:spcAft>
                <a:spcPts val="0"/>
              </a:spcAft>
              <a:buSzPts val="800"/>
              <a:buFont typeface="Noto Sans Symbols"/>
              <a:buChar char="✔"/>
            </a:pPr>
            <a:r>
              <a:rPr lang="en-US" sz="800" b="1" dirty="0">
                <a:latin typeface="Times New Roman"/>
                <a:ea typeface="Times New Roman"/>
                <a:cs typeface="Times New Roman"/>
                <a:sym typeface="Times New Roman"/>
              </a:rPr>
              <a:t>Adjudged as Best Speaker</a:t>
            </a:r>
            <a:r>
              <a:rPr lang="en-US" sz="800" dirty="0">
                <a:latin typeface="Times New Roman"/>
                <a:ea typeface="Times New Roman"/>
                <a:cs typeface="Times New Roman"/>
                <a:sym typeface="Times New Roman"/>
              </a:rPr>
              <a:t> for the lecture in Climate Change and its effect on Agriculture delivered during technology week (2014-2015) launched with the Theme “Innovative Technology Transfer for Live hood and Entrepreneurship Development” on 24</a:t>
            </a:r>
            <a:r>
              <a:rPr lang="en-US" sz="800" baseline="30000" dirty="0">
                <a:latin typeface="Times New Roman"/>
                <a:ea typeface="Times New Roman"/>
                <a:cs typeface="Times New Roman"/>
                <a:sym typeface="Times New Roman"/>
              </a:rPr>
              <a:t>th</a:t>
            </a:r>
            <a:r>
              <a:rPr lang="en-US" sz="800" dirty="0">
                <a:latin typeface="Times New Roman"/>
                <a:ea typeface="Times New Roman"/>
                <a:cs typeface="Times New Roman"/>
                <a:sym typeface="Times New Roman"/>
              </a:rPr>
              <a:t> March 2015, In SKUAST.</a:t>
            </a:r>
            <a:endParaRPr/>
          </a:p>
          <a:p>
            <a:pPr marL="0" lvl="0" indent="-50800" algn="l" rtl="0">
              <a:lnSpc>
                <a:spcPct val="150000"/>
              </a:lnSpc>
              <a:spcBef>
                <a:spcPts val="0"/>
              </a:spcBef>
              <a:spcAft>
                <a:spcPts val="0"/>
              </a:spcAft>
              <a:buSzPts val="800"/>
              <a:buFont typeface="Noto Sans Symbols"/>
              <a:buChar char="✔"/>
            </a:pPr>
            <a:r>
              <a:rPr lang="en-US" sz="800" b="1" dirty="0">
                <a:latin typeface="Times New Roman"/>
                <a:ea typeface="Times New Roman"/>
                <a:cs typeface="Times New Roman"/>
                <a:sym typeface="Times New Roman"/>
              </a:rPr>
              <a:t>Eminent Scientist of the year 2015 Award</a:t>
            </a:r>
            <a:r>
              <a:rPr lang="en-US" sz="800" dirty="0">
                <a:latin typeface="Times New Roman"/>
                <a:ea typeface="Times New Roman"/>
                <a:cs typeface="Times New Roman"/>
                <a:sym typeface="Times New Roman"/>
              </a:rPr>
              <a:t> received in an international conference on the occasion of 2</a:t>
            </a:r>
            <a:r>
              <a:rPr lang="en-US" sz="800" baseline="30000" dirty="0">
                <a:latin typeface="Times New Roman"/>
                <a:ea typeface="Times New Roman"/>
                <a:cs typeface="Times New Roman"/>
                <a:sym typeface="Times New Roman"/>
              </a:rPr>
              <a:t>nd</a:t>
            </a:r>
            <a:r>
              <a:rPr lang="en-US" sz="800" dirty="0">
                <a:latin typeface="Times New Roman"/>
                <a:ea typeface="Times New Roman"/>
                <a:cs typeface="Times New Roman"/>
                <a:sym typeface="Times New Roman"/>
              </a:rPr>
              <a:t> International Conference on Environment and Ecology held on 7</a:t>
            </a:r>
            <a:r>
              <a:rPr lang="en-US" sz="800" baseline="30000" dirty="0">
                <a:latin typeface="Times New Roman"/>
                <a:ea typeface="Times New Roman"/>
                <a:cs typeface="Times New Roman"/>
                <a:sym typeface="Times New Roman"/>
              </a:rPr>
              <a:t>th</a:t>
            </a:r>
            <a:r>
              <a:rPr lang="en-US" sz="800" dirty="0">
                <a:latin typeface="Times New Roman"/>
                <a:ea typeface="Times New Roman"/>
                <a:cs typeface="Times New Roman"/>
                <a:sym typeface="Times New Roman"/>
              </a:rPr>
              <a:t> March 2016 at </a:t>
            </a:r>
            <a:r>
              <a:rPr lang="en-US" sz="800" dirty="0" err="1">
                <a:latin typeface="Times New Roman"/>
                <a:ea typeface="Times New Roman"/>
                <a:cs typeface="Times New Roman"/>
                <a:sym typeface="Times New Roman"/>
              </a:rPr>
              <a:t>Bhrathiar</a:t>
            </a:r>
            <a:r>
              <a:rPr lang="en-US" sz="800" dirty="0">
                <a:latin typeface="Times New Roman"/>
                <a:ea typeface="Times New Roman"/>
                <a:cs typeface="Times New Roman"/>
                <a:sym typeface="Times New Roman"/>
              </a:rPr>
              <a:t> University, Coimbatore, Tamil Nadu, India</a:t>
            </a:r>
            <a:r>
              <a:rPr lang="en-US" sz="800" dirty="0"/>
              <a:t>.</a:t>
            </a:r>
            <a:endParaRPr/>
          </a:p>
          <a:p>
            <a:pPr marL="0" lvl="0" indent="-50800" algn="l" rtl="0">
              <a:lnSpc>
                <a:spcPct val="150000"/>
              </a:lnSpc>
              <a:spcBef>
                <a:spcPts val="0"/>
              </a:spcBef>
              <a:spcAft>
                <a:spcPts val="0"/>
              </a:spcAft>
              <a:buSzPts val="800"/>
              <a:buFont typeface="Noto Sans Symbols"/>
              <a:buChar char="✔"/>
            </a:pPr>
            <a:r>
              <a:rPr lang="en-US" sz="800" b="1" dirty="0">
                <a:latin typeface="Times New Roman"/>
                <a:ea typeface="Times New Roman"/>
                <a:cs typeface="Times New Roman"/>
                <a:sym typeface="Times New Roman"/>
              </a:rPr>
              <a:t>Excellent teacher Award</a:t>
            </a:r>
            <a:r>
              <a:rPr lang="en-US" sz="800" dirty="0">
                <a:latin typeface="Times New Roman"/>
                <a:ea typeface="Times New Roman"/>
                <a:cs typeface="Times New Roman"/>
                <a:sym typeface="Times New Roman"/>
              </a:rPr>
              <a:t> by University of Kashmir with consistent record of grade 4.5/5, since 2013-2016 as per the evaluation by students conducted by DIQA.</a:t>
            </a:r>
            <a:endParaRPr/>
          </a:p>
          <a:p>
            <a:pPr marL="0" lvl="0" indent="-50800" algn="l" rtl="0">
              <a:lnSpc>
                <a:spcPct val="150000"/>
              </a:lnSpc>
              <a:spcBef>
                <a:spcPts val="0"/>
              </a:spcBef>
              <a:spcAft>
                <a:spcPts val="0"/>
              </a:spcAft>
              <a:buSzPts val="800"/>
              <a:buFont typeface="Noto Sans Symbols"/>
              <a:buChar char="✔"/>
            </a:pPr>
            <a:r>
              <a:rPr lang="en-US" sz="800" b="1" dirty="0">
                <a:latin typeface="Times New Roman"/>
                <a:ea typeface="Times New Roman"/>
                <a:cs typeface="Times New Roman"/>
                <a:sym typeface="Times New Roman"/>
              </a:rPr>
              <a:t>Awarded Best Scientist of the year 2017</a:t>
            </a:r>
            <a:r>
              <a:rPr lang="en-US" sz="800" dirty="0">
                <a:latin typeface="Times New Roman"/>
                <a:ea typeface="Times New Roman"/>
                <a:cs typeface="Times New Roman"/>
                <a:sym typeface="Times New Roman"/>
              </a:rPr>
              <a:t> on the occasion 4</a:t>
            </a:r>
            <a:r>
              <a:rPr lang="en-US" sz="800" baseline="30000" dirty="0">
                <a:latin typeface="Times New Roman"/>
                <a:ea typeface="Times New Roman"/>
                <a:cs typeface="Times New Roman"/>
                <a:sym typeface="Times New Roman"/>
              </a:rPr>
              <a:t>th</a:t>
            </a:r>
            <a:r>
              <a:rPr lang="en-US" sz="800" dirty="0">
                <a:latin typeface="Times New Roman"/>
                <a:ea typeface="Times New Roman"/>
                <a:cs typeface="Times New Roman"/>
                <a:sym typeface="Times New Roman"/>
              </a:rPr>
              <a:t> International conference on Environment and Ecology Hosted by Department of Zoology, </a:t>
            </a:r>
            <a:r>
              <a:rPr lang="en-US" sz="800" dirty="0" err="1">
                <a:latin typeface="Times New Roman"/>
                <a:ea typeface="Times New Roman"/>
                <a:cs typeface="Times New Roman"/>
                <a:sym typeface="Times New Roman"/>
              </a:rPr>
              <a:t>Gauhati</a:t>
            </a:r>
            <a:r>
              <a:rPr lang="en-US" sz="800" dirty="0">
                <a:latin typeface="Times New Roman"/>
                <a:ea typeface="Times New Roman"/>
                <a:cs typeface="Times New Roman"/>
                <a:sym typeface="Times New Roman"/>
              </a:rPr>
              <a:t> University, </a:t>
            </a:r>
            <a:r>
              <a:rPr lang="en-US" sz="800" dirty="0" err="1">
                <a:latin typeface="Times New Roman"/>
                <a:ea typeface="Times New Roman"/>
                <a:cs typeface="Times New Roman"/>
                <a:sym typeface="Times New Roman"/>
              </a:rPr>
              <a:t>Guwahati</a:t>
            </a:r>
            <a:r>
              <a:rPr lang="en-US" sz="800" dirty="0">
                <a:latin typeface="Times New Roman"/>
                <a:ea typeface="Times New Roman"/>
                <a:cs typeface="Times New Roman"/>
                <a:sym typeface="Times New Roman"/>
              </a:rPr>
              <a:t>, Assam in association with International Foundation for Environment and Ecology, Kolkata on 12-14</a:t>
            </a:r>
            <a:r>
              <a:rPr lang="en-US" sz="800" baseline="30000" dirty="0">
                <a:latin typeface="Times New Roman"/>
                <a:ea typeface="Times New Roman"/>
                <a:cs typeface="Times New Roman"/>
                <a:sym typeface="Times New Roman"/>
              </a:rPr>
              <a:t>th</a:t>
            </a:r>
            <a:r>
              <a:rPr lang="en-US" sz="800" dirty="0">
                <a:latin typeface="Times New Roman"/>
                <a:ea typeface="Times New Roman"/>
                <a:cs typeface="Times New Roman"/>
                <a:sym typeface="Times New Roman"/>
              </a:rPr>
              <a:t>   February 2018.</a:t>
            </a:r>
            <a:endParaRPr/>
          </a:p>
          <a:p>
            <a:pPr marL="0" lvl="0" indent="-50800" algn="l" rtl="0">
              <a:lnSpc>
                <a:spcPct val="150000"/>
              </a:lnSpc>
              <a:spcBef>
                <a:spcPts val="0"/>
              </a:spcBef>
              <a:spcAft>
                <a:spcPts val="0"/>
              </a:spcAft>
              <a:buSzPts val="800"/>
              <a:buFont typeface="Noto Sans Symbols"/>
              <a:buChar char="✔"/>
            </a:pPr>
            <a:r>
              <a:rPr lang="en-US" sz="800" b="1" dirty="0">
                <a:latin typeface="Times New Roman"/>
                <a:ea typeface="Times New Roman"/>
                <a:cs typeface="Times New Roman"/>
                <a:sym typeface="Times New Roman"/>
              </a:rPr>
              <a:t>Awarded as Excellence Award 2017 in Environmental Sciences</a:t>
            </a:r>
            <a:r>
              <a:rPr lang="en-US" sz="800" dirty="0">
                <a:latin typeface="Times New Roman"/>
                <a:ea typeface="Times New Roman"/>
                <a:cs typeface="Times New Roman"/>
                <a:sym typeface="Times New Roman"/>
              </a:rPr>
              <a:t> by IMRF on the eve of   International conference on Recent trends on Agriculture, and Biosciences</a:t>
            </a:r>
            <a:endParaRPr/>
          </a:p>
          <a:p>
            <a:pPr marL="0" lvl="0" indent="-50800" algn="l" rtl="0">
              <a:lnSpc>
                <a:spcPct val="150000"/>
              </a:lnSpc>
              <a:spcBef>
                <a:spcPts val="0"/>
              </a:spcBef>
              <a:spcAft>
                <a:spcPts val="0"/>
              </a:spcAft>
              <a:buSzPts val="800"/>
              <a:buFont typeface="Noto Sans Symbols"/>
              <a:buChar char="✔"/>
            </a:pPr>
            <a:r>
              <a:rPr lang="en-US" sz="800" dirty="0">
                <a:latin typeface="Times New Roman"/>
                <a:ea typeface="Times New Roman"/>
                <a:cs typeface="Times New Roman"/>
                <a:sym typeface="Times New Roman"/>
              </a:rPr>
              <a:t>Best Teacher award  from Microbiology Society of India and University of Kashmir</a:t>
            </a:r>
            <a:endParaRPr/>
          </a:p>
          <a:p>
            <a:pPr marL="0" lvl="0" indent="0" algn="l" rtl="0">
              <a:lnSpc>
                <a:spcPct val="150000"/>
              </a:lnSpc>
              <a:spcBef>
                <a:spcPts val="0"/>
              </a:spcBef>
              <a:spcAft>
                <a:spcPts val="0"/>
              </a:spcAft>
              <a:buSzPts val="800"/>
              <a:buFont typeface="Noto Sans Symbols"/>
              <a:buNone/>
            </a:pPr>
            <a:endParaRPr sz="800">
              <a:latin typeface="Times New Roman"/>
              <a:ea typeface="Times New Roman"/>
              <a:cs typeface="Times New Roman"/>
              <a:sym typeface="Times New Roman"/>
            </a:endParaRPr>
          </a:p>
          <a:p>
            <a:pPr marL="0" lvl="0" indent="0" algn="l" rtl="0">
              <a:lnSpc>
                <a:spcPct val="150000"/>
              </a:lnSpc>
              <a:spcBef>
                <a:spcPts val="0"/>
              </a:spcBef>
              <a:spcAft>
                <a:spcPts val="0"/>
              </a:spcAft>
              <a:buSzPts val="800"/>
              <a:buFont typeface="Noto Sans Symbols"/>
              <a:buNone/>
            </a:pPr>
            <a:endParaRPr sz="800">
              <a:latin typeface="Times New Roman"/>
              <a:ea typeface="Times New Roman"/>
              <a:cs typeface="Times New Roman"/>
              <a:sym typeface="Times New Roman"/>
            </a:endParaRPr>
          </a:p>
          <a:p>
            <a:pPr marL="0" lvl="0" indent="0" algn="l" rtl="0">
              <a:spcBef>
                <a:spcPts val="0"/>
              </a:spcBef>
              <a:spcAft>
                <a:spcPts val="0"/>
              </a:spcAft>
              <a:buNone/>
            </a:pPr>
            <a:endParaRPr sz="1800"/>
          </a:p>
        </p:txBody>
      </p:sp>
      <p:sp>
        <p:nvSpPr>
          <p:cNvPr id="4" name="Rectangle 3"/>
          <p:cNvSpPr/>
          <p:nvPr/>
        </p:nvSpPr>
        <p:spPr>
          <a:xfrm>
            <a:off x="2016087" y="925416"/>
            <a:ext cx="6775373" cy="1538883"/>
          </a:xfrm>
          <a:prstGeom prst="rect">
            <a:avLst/>
          </a:prstGeom>
        </p:spPr>
        <p:txBody>
          <a:bodyPr wrap="square">
            <a:spAutoFit/>
          </a:bodyPr>
          <a:lstStyle/>
          <a:p>
            <a:pPr lvl="0"/>
            <a:r>
              <a:rPr lang="en-US" sz="1200" b="1" dirty="0" smtClean="0">
                <a:solidFill>
                  <a:srgbClr val="C00000"/>
                </a:solidFill>
                <a:latin typeface="Times New Roman"/>
                <a:ea typeface="Times New Roman"/>
                <a:cs typeface="Times New Roman"/>
                <a:sym typeface="Times New Roman"/>
              </a:rPr>
              <a:t>M. Sc (Biochemistry), </a:t>
            </a:r>
            <a:r>
              <a:rPr lang="en-US" sz="1200" b="1" dirty="0" err="1" smtClean="0">
                <a:solidFill>
                  <a:srgbClr val="C00000"/>
                </a:solidFill>
                <a:latin typeface="Times New Roman"/>
                <a:ea typeface="Times New Roman"/>
                <a:cs typeface="Times New Roman"/>
                <a:sym typeface="Times New Roman"/>
              </a:rPr>
              <a:t>M.Phil</a:t>
            </a:r>
            <a:r>
              <a:rPr lang="en-US" sz="1200" b="1" dirty="0" smtClean="0">
                <a:solidFill>
                  <a:srgbClr val="C00000"/>
                </a:solidFill>
                <a:latin typeface="Times New Roman"/>
                <a:ea typeface="Times New Roman"/>
                <a:cs typeface="Times New Roman"/>
                <a:sym typeface="Times New Roman"/>
              </a:rPr>
              <a:t>, Ph. D (Biochemistry</a:t>
            </a:r>
            <a:r>
              <a:rPr lang="en-US" sz="1200" dirty="0" smtClean="0">
                <a:latin typeface="Times New Roman"/>
                <a:ea typeface="Times New Roman"/>
                <a:cs typeface="Times New Roman"/>
                <a:sym typeface="Times New Roman"/>
              </a:rPr>
              <a:t>)</a:t>
            </a:r>
          </a:p>
          <a:p>
            <a:pPr lvl="0"/>
            <a:r>
              <a:rPr lang="en-US" sz="1200" b="1" dirty="0" smtClean="0">
                <a:solidFill>
                  <a:srgbClr val="C00000"/>
                </a:solidFill>
                <a:latin typeface="Times New Roman"/>
                <a:ea typeface="Times New Roman"/>
                <a:cs typeface="Times New Roman"/>
                <a:sym typeface="Times New Roman"/>
              </a:rPr>
              <a:t>Director CORD, University of Kashmir</a:t>
            </a:r>
            <a:endParaRPr lang="en-US" sz="1200" dirty="0" smtClean="0"/>
          </a:p>
          <a:p>
            <a:pPr lvl="0"/>
            <a:endParaRPr lang="en-US" dirty="0" smtClean="0"/>
          </a:p>
          <a:p>
            <a:pPr lvl="0"/>
            <a:endParaRPr lang="en-US" dirty="0" smtClean="0">
              <a:latin typeface="Times New Roman"/>
              <a:ea typeface="Times New Roman"/>
              <a:cs typeface="Times New Roman"/>
              <a:sym typeface="Times New Roman"/>
            </a:endParaRPr>
          </a:p>
          <a:p>
            <a:pPr lvl="0"/>
            <a:endParaRPr lang="en-US" dirty="0" smtClean="0">
              <a:latin typeface="Times New Roman"/>
              <a:ea typeface="Times New Roman"/>
              <a:cs typeface="Times New Roman"/>
              <a:sym typeface="Times New Roman"/>
            </a:endParaRPr>
          </a:p>
          <a:p>
            <a:pPr lvl="0"/>
            <a:endParaRPr lang="en-US" dirty="0" smtClean="0">
              <a:latin typeface="Times New Roman"/>
              <a:ea typeface="Times New Roman"/>
              <a:cs typeface="Times New Roman"/>
              <a:sym typeface="Times New Roman"/>
            </a:endParaRPr>
          </a:p>
          <a:p>
            <a:pPr lvl="0"/>
            <a:endParaRPr lang="en-US" dirty="0">
              <a:latin typeface="Times New Roman"/>
              <a:ea typeface="Times New Roman"/>
              <a:cs typeface="Times New Roman"/>
              <a:sym typeface="Times New Roman"/>
            </a:endParaRPr>
          </a:p>
        </p:txBody>
      </p:sp>
      <p:pic>
        <p:nvPicPr>
          <p:cNvPr id="5" name="Google Shape;560;p23"/>
          <p:cNvPicPr preferRelativeResize="0"/>
          <p:nvPr/>
        </p:nvPicPr>
        <p:blipFill rotWithShape="1">
          <a:blip r:embed="rId2">
            <a:alphaModFix/>
          </a:blip>
          <a:srcRect/>
          <a:stretch/>
        </p:blipFill>
        <p:spPr>
          <a:xfrm>
            <a:off x="258350" y="143219"/>
            <a:ext cx="1317062" cy="1120264"/>
          </a:xfrm>
          <a:prstGeom prst="rect">
            <a:avLst/>
          </a:prstGeom>
          <a:noFill/>
          <a:ln>
            <a:noFill/>
          </a:ln>
        </p:spPr>
      </p:pic>
      <p:sp>
        <p:nvSpPr>
          <p:cNvPr id="6" name="Google Shape;546;p22"/>
          <p:cNvSpPr txBox="1"/>
          <p:nvPr/>
        </p:nvSpPr>
        <p:spPr>
          <a:xfrm>
            <a:off x="1851332" y="132203"/>
            <a:ext cx="4851400" cy="475130"/>
          </a:xfrm>
          <a:prstGeom prst="rect">
            <a:avLst/>
          </a:prstGeom>
          <a:noFill/>
          <a:ln w="25900" cap="flat" cmpd="sng">
            <a:solidFill>
              <a:srgbClr val="7597D9"/>
            </a:solidFill>
            <a:prstDash val="solid"/>
            <a:round/>
            <a:headEnd type="none" w="sm" len="sm"/>
            <a:tailEnd type="none" w="sm" len="sm"/>
          </a:ln>
        </p:spPr>
        <p:txBody>
          <a:bodyPr spcFirstLastPara="1" wrap="square" lIns="0" tIns="59050" rIns="0" bIns="0" anchor="ctr" anchorCtr="0">
            <a:spAutoFit/>
          </a:bodyPr>
          <a:lstStyle/>
          <a:p>
            <a:pPr marL="0" marR="0" lvl="0" indent="0" algn="ctr" rtl="0">
              <a:lnSpc>
                <a:spcPct val="100000"/>
              </a:lnSpc>
              <a:spcBef>
                <a:spcPts val="0"/>
              </a:spcBef>
              <a:spcAft>
                <a:spcPts val="0"/>
              </a:spcAft>
              <a:buClr>
                <a:schemeClr val="dk1"/>
              </a:buClr>
              <a:buSzPts val="2700"/>
              <a:buFont typeface="Cambria"/>
              <a:buNone/>
            </a:pPr>
            <a:r>
              <a:rPr lang="en-US" sz="2700" b="0" i="0" u="none" strike="noStrike" cap="none" dirty="0">
                <a:solidFill>
                  <a:schemeClr val="dk1"/>
                </a:solidFill>
                <a:latin typeface="Cambria"/>
                <a:ea typeface="Cambria"/>
                <a:cs typeface="Cambria"/>
                <a:sym typeface="Cambria"/>
              </a:rPr>
              <a:t>FACULTY DETAILS</a:t>
            </a:r>
            <a:endParaRPr sz="2700" b="0" i="0" u="none" strike="noStrike" cap="none">
              <a:solidFill>
                <a:schemeClr val="dk1"/>
              </a:solidFill>
              <a:latin typeface="Cambria"/>
              <a:ea typeface="Cambria"/>
              <a:cs typeface="Cambria"/>
              <a:sym typeface="Cambria"/>
            </a:endParaRPr>
          </a:p>
        </p:txBody>
      </p:sp>
      <p:grpSp>
        <p:nvGrpSpPr>
          <p:cNvPr id="11" name="Google Shape;343;p14"/>
          <p:cNvGrpSpPr/>
          <p:nvPr/>
        </p:nvGrpSpPr>
        <p:grpSpPr>
          <a:xfrm>
            <a:off x="8224412" y="276104"/>
            <a:ext cx="772832" cy="5727545"/>
            <a:chOff x="8145018" y="285749"/>
            <a:chExt cx="571500" cy="5215255"/>
          </a:xfrm>
        </p:grpSpPr>
        <p:sp>
          <p:nvSpPr>
            <p:cNvPr id="12" name="Google Shape;344;p14"/>
            <p:cNvSpPr/>
            <p:nvPr/>
          </p:nvSpPr>
          <p:spPr>
            <a:xfrm>
              <a:off x="8145018" y="285749"/>
              <a:ext cx="571500" cy="5215255"/>
            </a:xfrm>
            <a:custGeom>
              <a:avLst/>
              <a:gdLst/>
              <a:ahLst/>
              <a:cxnLst/>
              <a:rect l="l" t="t" r="r" b="b"/>
              <a:pathLst>
                <a:path w="571500" h="5215255" extrusionOk="0">
                  <a:moveTo>
                    <a:pt x="476250" y="0"/>
                  </a:moveTo>
                  <a:lnTo>
                    <a:pt x="95250" y="0"/>
                  </a:lnTo>
                  <a:lnTo>
                    <a:pt x="58185" y="7489"/>
                  </a:lnTo>
                  <a:lnTo>
                    <a:pt x="27908" y="27908"/>
                  </a:lnTo>
                  <a:lnTo>
                    <a:pt x="7489" y="58185"/>
                  </a:lnTo>
                  <a:lnTo>
                    <a:pt x="0" y="95250"/>
                  </a:lnTo>
                  <a:lnTo>
                    <a:pt x="0" y="5119878"/>
                  </a:lnTo>
                  <a:lnTo>
                    <a:pt x="7489" y="5156942"/>
                  </a:lnTo>
                  <a:lnTo>
                    <a:pt x="27908" y="5187219"/>
                  </a:lnTo>
                  <a:lnTo>
                    <a:pt x="58185" y="5207638"/>
                  </a:lnTo>
                  <a:lnTo>
                    <a:pt x="95250" y="5215128"/>
                  </a:lnTo>
                  <a:lnTo>
                    <a:pt x="476250" y="5215128"/>
                  </a:lnTo>
                  <a:lnTo>
                    <a:pt x="513314" y="5207638"/>
                  </a:lnTo>
                  <a:lnTo>
                    <a:pt x="543591" y="5187219"/>
                  </a:lnTo>
                  <a:lnTo>
                    <a:pt x="564010" y="5156942"/>
                  </a:lnTo>
                  <a:lnTo>
                    <a:pt x="571500" y="5119878"/>
                  </a:lnTo>
                  <a:lnTo>
                    <a:pt x="571500" y="95250"/>
                  </a:lnTo>
                  <a:lnTo>
                    <a:pt x="564010" y="58185"/>
                  </a:lnTo>
                  <a:lnTo>
                    <a:pt x="543591" y="27908"/>
                  </a:lnTo>
                  <a:lnTo>
                    <a:pt x="513314" y="7489"/>
                  </a:lnTo>
                  <a:lnTo>
                    <a:pt x="476250" y="0"/>
                  </a:lnTo>
                  <a:close/>
                </a:path>
              </a:pathLst>
            </a:custGeom>
            <a:solidFill>
              <a:srgbClr val="FFC000"/>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3" name="Google Shape;345;p14"/>
            <p:cNvSpPr/>
            <p:nvPr/>
          </p:nvSpPr>
          <p:spPr>
            <a:xfrm>
              <a:off x="8145018" y="285749"/>
              <a:ext cx="571500" cy="5215255"/>
            </a:xfrm>
            <a:custGeom>
              <a:avLst/>
              <a:gdLst/>
              <a:ahLst/>
              <a:cxnLst/>
              <a:rect l="l" t="t" r="r" b="b"/>
              <a:pathLst>
                <a:path w="571500" h="5215255" extrusionOk="0">
                  <a:moveTo>
                    <a:pt x="476250" y="5215128"/>
                  </a:moveTo>
                  <a:lnTo>
                    <a:pt x="513314" y="5207638"/>
                  </a:lnTo>
                  <a:lnTo>
                    <a:pt x="543591" y="5187219"/>
                  </a:lnTo>
                  <a:lnTo>
                    <a:pt x="564010" y="5156942"/>
                  </a:lnTo>
                  <a:lnTo>
                    <a:pt x="571500" y="5119878"/>
                  </a:lnTo>
                  <a:lnTo>
                    <a:pt x="571500" y="95250"/>
                  </a:lnTo>
                  <a:lnTo>
                    <a:pt x="564010" y="58185"/>
                  </a:lnTo>
                  <a:lnTo>
                    <a:pt x="543591" y="27908"/>
                  </a:lnTo>
                  <a:lnTo>
                    <a:pt x="513314" y="7489"/>
                  </a:lnTo>
                  <a:lnTo>
                    <a:pt x="476250" y="0"/>
                  </a:lnTo>
                  <a:lnTo>
                    <a:pt x="95250" y="0"/>
                  </a:lnTo>
                  <a:lnTo>
                    <a:pt x="58185" y="7489"/>
                  </a:lnTo>
                  <a:lnTo>
                    <a:pt x="27908" y="27908"/>
                  </a:lnTo>
                  <a:lnTo>
                    <a:pt x="7489" y="58185"/>
                  </a:lnTo>
                  <a:lnTo>
                    <a:pt x="0" y="95250"/>
                  </a:lnTo>
                  <a:lnTo>
                    <a:pt x="0" y="5119878"/>
                  </a:lnTo>
                  <a:lnTo>
                    <a:pt x="7489" y="5156942"/>
                  </a:lnTo>
                  <a:lnTo>
                    <a:pt x="27908" y="5187219"/>
                  </a:lnTo>
                  <a:lnTo>
                    <a:pt x="58185" y="5207638"/>
                  </a:lnTo>
                  <a:lnTo>
                    <a:pt x="95250" y="5215128"/>
                  </a:lnTo>
                  <a:lnTo>
                    <a:pt x="476250" y="5215128"/>
                  </a:lnTo>
                  <a:close/>
                </a:path>
              </a:pathLst>
            </a:custGeom>
            <a:solidFill>
              <a:srgbClr val="FFC000"/>
            </a:solid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
        <p:nvSpPr>
          <p:cNvPr id="14" name="Google Shape;362;p14"/>
          <p:cNvSpPr/>
          <p:nvPr/>
        </p:nvSpPr>
        <p:spPr>
          <a:xfrm rot="5400000">
            <a:off x="6680052" y="2623620"/>
            <a:ext cx="3951082" cy="646331"/>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n-US" sz="1800" b="1" dirty="0" smtClean="0">
                <a:latin typeface="Times New Roman"/>
                <a:ea typeface="Times New Roman"/>
                <a:cs typeface="Times New Roman"/>
                <a:sym typeface="Times New Roman"/>
              </a:rPr>
              <a:t>PLACEMENT       </a:t>
            </a:r>
            <a:r>
              <a:rPr lang="en-US" sz="1800" b="1" dirty="0">
                <a:latin typeface="Times New Roman"/>
                <a:ea typeface="Times New Roman"/>
                <a:cs typeface="Times New Roman"/>
                <a:sym typeface="Times New Roman"/>
              </a:rPr>
              <a:t>BROCHURE</a:t>
            </a:r>
            <a:endParaRPr/>
          </a:p>
          <a:p>
            <a:pPr marL="0" lvl="0" indent="0" algn="ctr" rtl="0">
              <a:spcBef>
                <a:spcPts val="0"/>
              </a:spcBef>
              <a:spcAft>
                <a:spcPts val="0"/>
              </a:spcAft>
              <a:buNone/>
            </a:pPr>
            <a:r>
              <a:rPr lang="en-US" sz="1800" b="1" dirty="0">
                <a:latin typeface="Times New Roman"/>
                <a:ea typeface="Times New Roman"/>
                <a:cs typeface="Times New Roman"/>
                <a:sym typeface="Times New Roman"/>
              </a:rPr>
              <a:t>2024 </a:t>
            </a:r>
            <a:endParaRPr sz="1800"/>
          </a:p>
        </p:txBody>
      </p:sp>
      <p:sp>
        <p:nvSpPr>
          <p:cNvPr id="15" name="TextBox 14"/>
          <p:cNvSpPr txBox="1"/>
          <p:nvPr/>
        </p:nvSpPr>
        <p:spPr>
          <a:xfrm>
            <a:off x="8695267" y="6443133"/>
            <a:ext cx="383438" cy="307777"/>
          </a:xfrm>
          <a:prstGeom prst="rect">
            <a:avLst/>
          </a:prstGeom>
          <a:noFill/>
        </p:spPr>
        <p:txBody>
          <a:bodyPr wrap="none" rtlCol="0">
            <a:spAutoFit/>
          </a:bodyPr>
          <a:lstStyle/>
          <a:p>
            <a:r>
              <a:rPr lang="en-US" dirty="0" smtClean="0"/>
              <a:t>20</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539;p22"/>
          <p:cNvSpPr txBox="1">
            <a:spLocks noGrp="1"/>
          </p:cNvSpPr>
          <p:nvPr>
            <p:ph type="title"/>
          </p:nvPr>
        </p:nvSpPr>
        <p:spPr>
          <a:xfrm>
            <a:off x="1643042" y="214290"/>
            <a:ext cx="4643400" cy="1767300"/>
          </a:xfrm>
          <a:prstGeom prst="rect">
            <a:avLst/>
          </a:prstGeom>
          <a:noFill/>
          <a:ln>
            <a:noFill/>
          </a:ln>
        </p:spPr>
        <p:txBody>
          <a:bodyPr spcFirstLastPara="1" wrap="square" lIns="0" tIns="12700" rIns="0" bIns="0" anchor="ctr" anchorCtr="0">
            <a:spAutoFit/>
          </a:bodyPr>
          <a:lstStyle/>
          <a:p>
            <a:pPr marL="12700" lvl="0" indent="0" algn="l" rtl="0">
              <a:spcBef>
                <a:spcPts val="0"/>
              </a:spcBef>
              <a:spcAft>
                <a:spcPts val="0"/>
              </a:spcAft>
              <a:buClr>
                <a:schemeClr val="dk1"/>
              </a:buClr>
              <a:buSzPts val="1800"/>
              <a:buFont typeface="Calibri"/>
              <a:buNone/>
            </a:pPr>
            <a:r>
              <a:rPr lang="en-US" sz="1800" b="1" dirty="0"/>
              <a:t/>
            </a:r>
            <a:br>
              <a:rPr lang="en-US" sz="1800" b="1" dirty="0"/>
            </a:br>
            <a:r>
              <a:rPr lang="en-US" sz="1800" b="1" dirty="0"/>
              <a:t/>
            </a:r>
            <a:br>
              <a:rPr lang="en-US" sz="1800" b="1" dirty="0"/>
            </a:br>
            <a:r>
              <a:rPr lang="en-US" sz="1800" b="1" dirty="0"/>
              <a:t> </a:t>
            </a:r>
            <a:r>
              <a:rPr lang="en-US" sz="1400" b="1" dirty="0">
                <a:latin typeface="Times New Roman"/>
                <a:ea typeface="Times New Roman"/>
                <a:cs typeface="Times New Roman"/>
                <a:sym typeface="Times New Roman"/>
              </a:rPr>
              <a:t>Prof. Md. Niamat Ali</a:t>
            </a:r>
            <a:br>
              <a:rPr lang="en-US" sz="1400" b="1" dirty="0">
                <a:latin typeface="Times New Roman"/>
                <a:ea typeface="Times New Roman"/>
                <a:cs typeface="Times New Roman"/>
                <a:sym typeface="Times New Roman"/>
              </a:rPr>
            </a:br>
            <a:r>
              <a:rPr lang="en-US" sz="1400" dirty="0">
                <a:latin typeface="Times New Roman"/>
                <a:ea typeface="Times New Roman"/>
                <a:cs typeface="Times New Roman"/>
                <a:sym typeface="Times New Roman"/>
              </a:rPr>
              <a:t> </a:t>
            </a:r>
            <a:r>
              <a:rPr lang="en-US" sz="1400" b="1" dirty="0" err="1">
                <a:solidFill>
                  <a:schemeClr val="accent2"/>
                </a:solidFill>
                <a:latin typeface="Times New Roman"/>
                <a:ea typeface="Times New Roman"/>
                <a:cs typeface="Times New Roman"/>
                <a:sym typeface="Times New Roman"/>
              </a:rPr>
              <a:t>M.Sc</a:t>
            </a:r>
            <a:r>
              <a:rPr lang="en-US" sz="1400" b="1" dirty="0">
                <a:solidFill>
                  <a:schemeClr val="accent2"/>
                </a:solidFill>
                <a:latin typeface="Times New Roman"/>
                <a:ea typeface="Times New Roman"/>
                <a:cs typeface="Times New Roman"/>
                <a:sym typeface="Times New Roman"/>
              </a:rPr>
              <a:t> (Zoology), M. Phil, Ph. D (Zoology)</a:t>
            </a:r>
            <a:br>
              <a:rPr lang="en-US" sz="1400" b="1" dirty="0">
                <a:solidFill>
                  <a:schemeClr val="accent2"/>
                </a:solidFill>
                <a:latin typeface="Times New Roman"/>
                <a:ea typeface="Times New Roman"/>
                <a:cs typeface="Times New Roman"/>
                <a:sym typeface="Times New Roman"/>
              </a:rPr>
            </a:br>
            <a:r>
              <a:rPr lang="en-US" sz="1400" b="1" dirty="0" smtClean="0">
                <a:solidFill>
                  <a:schemeClr val="accent2"/>
                </a:solidFill>
                <a:latin typeface="Times New Roman"/>
                <a:ea typeface="Times New Roman"/>
                <a:cs typeface="Times New Roman"/>
                <a:sym typeface="Times New Roman"/>
              </a:rPr>
              <a:t>Former Director </a:t>
            </a:r>
            <a:r>
              <a:rPr lang="en-US" sz="1400" b="1" dirty="0">
                <a:solidFill>
                  <a:schemeClr val="accent2"/>
                </a:solidFill>
                <a:latin typeface="Times New Roman"/>
                <a:ea typeface="Times New Roman"/>
                <a:cs typeface="Times New Roman"/>
                <a:sym typeface="Times New Roman"/>
              </a:rPr>
              <a:t>of Centre of Research for Development</a:t>
            </a:r>
            <a:br>
              <a:rPr lang="en-US" sz="1400" b="1" dirty="0">
                <a:solidFill>
                  <a:schemeClr val="accent2"/>
                </a:solidFill>
                <a:latin typeface="Times New Roman"/>
                <a:ea typeface="Times New Roman"/>
                <a:cs typeface="Times New Roman"/>
                <a:sym typeface="Times New Roman"/>
              </a:rPr>
            </a:br>
            <a:r>
              <a:rPr lang="en-US" sz="1400" dirty="0"/>
              <a:t/>
            </a:r>
            <a:br>
              <a:rPr lang="en-US" sz="1400" dirty="0"/>
            </a:br>
            <a:r>
              <a:rPr lang="en-US" sz="1800" b="0" i="0" dirty="0">
                <a:solidFill>
                  <a:srgbClr val="EC7C30"/>
                </a:solidFill>
                <a:latin typeface="Times New Roman"/>
                <a:ea typeface="Times New Roman"/>
                <a:cs typeface="Times New Roman"/>
                <a:sym typeface="Times New Roman"/>
              </a:rPr>
              <a:t> </a:t>
            </a:r>
            <a:endParaRPr sz="1800">
              <a:latin typeface="Times New Roman"/>
              <a:ea typeface="Times New Roman"/>
              <a:cs typeface="Times New Roman"/>
              <a:sym typeface="Times New Roman"/>
            </a:endParaRPr>
          </a:p>
        </p:txBody>
      </p:sp>
      <p:sp>
        <p:nvSpPr>
          <p:cNvPr id="7" name="Google Shape;540;p22"/>
          <p:cNvSpPr txBox="1"/>
          <p:nvPr/>
        </p:nvSpPr>
        <p:spPr>
          <a:xfrm>
            <a:off x="8319643" y="5872073"/>
            <a:ext cx="229870" cy="228268"/>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1400" b="1">
                <a:solidFill>
                  <a:srgbClr val="FFFFFF"/>
                </a:solidFill>
                <a:latin typeface="Cambria"/>
                <a:ea typeface="Cambria"/>
                <a:cs typeface="Cambria"/>
                <a:sym typeface="Cambria"/>
              </a:rPr>
              <a:t>22</a:t>
            </a:r>
            <a:endParaRPr sz="1400">
              <a:latin typeface="Cambria"/>
              <a:ea typeface="Cambria"/>
              <a:cs typeface="Cambria"/>
              <a:sym typeface="Cambria"/>
            </a:endParaRPr>
          </a:p>
        </p:txBody>
      </p:sp>
      <p:pic>
        <p:nvPicPr>
          <p:cNvPr id="8" name="Google Shape;545;p22"/>
          <p:cNvPicPr preferRelativeResize="0"/>
          <p:nvPr/>
        </p:nvPicPr>
        <p:blipFill rotWithShape="1">
          <a:blip r:embed="rId2">
            <a:alphaModFix/>
          </a:blip>
          <a:srcRect/>
          <a:stretch/>
        </p:blipFill>
        <p:spPr>
          <a:xfrm>
            <a:off x="142844" y="214290"/>
            <a:ext cx="1357322" cy="1500198"/>
          </a:xfrm>
          <a:prstGeom prst="rect">
            <a:avLst/>
          </a:prstGeom>
          <a:noFill/>
          <a:ln>
            <a:noFill/>
          </a:ln>
        </p:spPr>
      </p:pic>
      <p:sp>
        <p:nvSpPr>
          <p:cNvPr id="9" name="Google Shape;546;p22"/>
          <p:cNvSpPr txBox="1"/>
          <p:nvPr/>
        </p:nvSpPr>
        <p:spPr>
          <a:xfrm>
            <a:off x="2071670" y="142852"/>
            <a:ext cx="4851400" cy="475130"/>
          </a:xfrm>
          <a:prstGeom prst="rect">
            <a:avLst/>
          </a:prstGeom>
          <a:noFill/>
          <a:ln w="25900" cap="flat" cmpd="sng">
            <a:solidFill>
              <a:srgbClr val="7597D9"/>
            </a:solidFill>
            <a:prstDash val="solid"/>
            <a:round/>
            <a:headEnd type="none" w="sm" len="sm"/>
            <a:tailEnd type="none" w="sm" len="sm"/>
          </a:ln>
        </p:spPr>
        <p:txBody>
          <a:bodyPr spcFirstLastPara="1" wrap="square" lIns="0" tIns="59050" rIns="0" bIns="0" anchor="ctr" anchorCtr="0">
            <a:spAutoFit/>
          </a:bodyPr>
          <a:lstStyle/>
          <a:p>
            <a:pPr marL="0" marR="0" lvl="0" indent="0" algn="ctr" rtl="0">
              <a:lnSpc>
                <a:spcPct val="100000"/>
              </a:lnSpc>
              <a:spcBef>
                <a:spcPts val="0"/>
              </a:spcBef>
              <a:spcAft>
                <a:spcPts val="0"/>
              </a:spcAft>
              <a:buClr>
                <a:schemeClr val="dk1"/>
              </a:buClr>
              <a:buSzPts val="2700"/>
              <a:buFont typeface="Cambria"/>
              <a:buNone/>
            </a:pPr>
            <a:r>
              <a:rPr lang="en-US" sz="2700" b="0" i="0" u="none" strike="noStrike" cap="none" dirty="0">
                <a:solidFill>
                  <a:schemeClr val="dk1"/>
                </a:solidFill>
                <a:latin typeface="Cambria"/>
                <a:ea typeface="Cambria"/>
                <a:cs typeface="Cambria"/>
                <a:sym typeface="Cambria"/>
              </a:rPr>
              <a:t>FACULTY DETAILS</a:t>
            </a:r>
            <a:endParaRPr sz="2700" b="0" i="0" u="none" strike="noStrike" cap="none">
              <a:solidFill>
                <a:schemeClr val="dk1"/>
              </a:solidFill>
              <a:latin typeface="Cambria"/>
              <a:ea typeface="Cambria"/>
              <a:cs typeface="Cambria"/>
              <a:sym typeface="Cambria"/>
            </a:endParaRPr>
          </a:p>
        </p:txBody>
      </p:sp>
      <p:grpSp>
        <p:nvGrpSpPr>
          <p:cNvPr id="10" name="Google Shape;343;p14"/>
          <p:cNvGrpSpPr/>
          <p:nvPr/>
        </p:nvGrpSpPr>
        <p:grpSpPr>
          <a:xfrm>
            <a:off x="8224412" y="276104"/>
            <a:ext cx="772832" cy="5727545"/>
            <a:chOff x="8145018" y="285749"/>
            <a:chExt cx="571500" cy="5215255"/>
          </a:xfrm>
        </p:grpSpPr>
        <p:sp>
          <p:nvSpPr>
            <p:cNvPr id="11" name="Google Shape;344;p14"/>
            <p:cNvSpPr/>
            <p:nvPr/>
          </p:nvSpPr>
          <p:spPr>
            <a:xfrm>
              <a:off x="8145018" y="285749"/>
              <a:ext cx="571500" cy="5215255"/>
            </a:xfrm>
            <a:custGeom>
              <a:avLst/>
              <a:gdLst/>
              <a:ahLst/>
              <a:cxnLst/>
              <a:rect l="l" t="t" r="r" b="b"/>
              <a:pathLst>
                <a:path w="571500" h="5215255" extrusionOk="0">
                  <a:moveTo>
                    <a:pt x="476250" y="0"/>
                  </a:moveTo>
                  <a:lnTo>
                    <a:pt x="95250" y="0"/>
                  </a:lnTo>
                  <a:lnTo>
                    <a:pt x="58185" y="7489"/>
                  </a:lnTo>
                  <a:lnTo>
                    <a:pt x="27908" y="27908"/>
                  </a:lnTo>
                  <a:lnTo>
                    <a:pt x="7489" y="58185"/>
                  </a:lnTo>
                  <a:lnTo>
                    <a:pt x="0" y="95250"/>
                  </a:lnTo>
                  <a:lnTo>
                    <a:pt x="0" y="5119878"/>
                  </a:lnTo>
                  <a:lnTo>
                    <a:pt x="7489" y="5156942"/>
                  </a:lnTo>
                  <a:lnTo>
                    <a:pt x="27908" y="5187219"/>
                  </a:lnTo>
                  <a:lnTo>
                    <a:pt x="58185" y="5207638"/>
                  </a:lnTo>
                  <a:lnTo>
                    <a:pt x="95250" y="5215128"/>
                  </a:lnTo>
                  <a:lnTo>
                    <a:pt x="476250" y="5215128"/>
                  </a:lnTo>
                  <a:lnTo>
                    <a:pt x="513314" y="5207638"/>
                  </a:lnTo>
                  <a:lnTo>
                    <a:pt x="543591" y="5187219"/>
                  </a:lnTo>
                  <a:lnTo>
                    <a:pt x="564010" y="5156942"/>
                  </a:lnTo>
                  <a:lnTo>
                    <a:pt x="571500" y="5119878"/>
                  </a:lnTo>
                  <a:lnTo>
                    <a:pt x="571500" y="95250"/>
                  </a:lnTo>
                  <a:lnTo>
                    <a:pt x="564010" y="58185"/>
                  </a:lnTo>
                  <a:lnTo>
                    <a:pt x="543591" y="27908"/>
                  </a:lnTo>
                  <a:lnTo>
                    <a:pt x="513314" y="7489"/>
                  </a:lnTo>
                  <a:lnTo>
                    <a:pt x="476250" y="0"/>
                  </a:lnTo>
                  <a:close/>
                </a:path>
              </a:pathLst>
            </a:custGeom>
            <a:solidFill>
              <a:srgbClr val="FFC000"/>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2" name="Google Shape;345;p14"/>
            <p:cNvSpPr/>
            <p:nvPr/>
          </p:nvSpPr>
          <p:spPr>
            <a:xfrm>
              <a:off x="8145018" y="285749"/>
              <a:ext cx="571500" cy="5215255"/>
            </a:xfrm>
            <a:custGeom>
              <a:avLst/>
              <a:gdLst/>
              <a:ahLst/>
              <a:cxnLst/>
              <a:rect l="l" t="t" r="r" b="b"/>
              <a:pathLst>
                <a:path w="571500" h="5215255" extrusionOk="0">
                  <a:moveTo>
                    <a:pt x="476250" y="5215128"/>
                  </a:moveTo>
                  <a:lnTo>
                    <a:pt x="513314" y="5207638"/>
                  </a:lnTo>
                  <a:lnTo>
                    <a:pt x="543591" y="5187219"/>
                  </a:lnTo>
                  <a:lnTo>
                    <a:pt x="564010" y="5156942"/>
                  </a:lnTo>
                  <a:lnTo>
                    <a:pt x="571500" y="5119878"/>
                  </a:lnTo>
                  <a:lnTo>
                    <a:pt x="571500" y="95250"/>
                  </a:lnTo>
                  <a:lnTo>
                    <a:pt x="564010" y="58185"/>
                  </a:lnTo>
                  <a:lnTo>
                    <a:pt x="543591" y="27908"/>
                  </a:lnTo>
                  <a:lnTo>
                    <a:pt x="513314" y="7489"/>
                  </a:lnTo>
                  <a:lnTo>
                    <a:pt x="476250" y="0"/>
                  </a:lnTo>
                  <a:lnTo>
                    <a:pt x="95250" y="0"/>
                  </a:lnTo>
                  <a:lnTo>
                    <a:pt x="58185" y="7489"/>
                  </a:lnTo>
                  <a:lnTo>
                    <a:pt x="27908" y="27908"/>
                  </a:lnTo>
                  <a:lnTo>
                    <a:pt x="7489" y="58185"/>
                  </a:lnTo>
                  <a:lnTo>
                    <a:pt x="0" y="95250"/>
                  </a:lnTo>
                  <a:lnTo>
                    <a:pt x="0" y="5119878"/>
                  </a:lnTo>
                  <a:lnTo>
                    <a:pt x="7489" y="5156942"/>
                  </a:lnTo>
                  <a:lnTo>
                    <a:pt x="27908" y="5187219"/>
                  </a:lnTo>
                  <a:lnTo>
                    <a:pt x="58185" y="5207638"/>
                  </a:lnTo>
                  <a:lnTo>
                    <a:pt x="95250" y="5215128"/>
                  </a:lnTo>
                  <a:lnTo>
                    <a:pt x="476250" y="5215128"/>
                  </a:lnTo>
                  <a:close/>
                </a:path>
              </a:pathLst>
            </a:custGeom>
            <a:solidFill>
              <a:srgbClr val="FFC000"/>
            </a:solid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
        <p:nvSpPr>
          <p:cNvPr id="13" name="Google Shape;362;p14"/>
          <p:cNvSpPr/>
          <p:nvPr/>
        </p:nvSpPr>
        <p:spPr>
          <a:xfrm rot="5400000">
            <a:off x="6680052" y="2623620"/>
            <a:ext cx="3951082" cy="646331"/>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n-US" sz="1800" b="1" dirty="0" smtClean="0">
                <a:latin typeface="Times New Roman"/>
                <a:ea typeface="Times New Roman"/>
                <a:cs typeface="Times New Roman"/>
                <a:sym typeface="Times New Roman"/>
              </a:rPr>
              <a:t>PLACEMENT       </a:t>
            </a:r>
            <a:r>
              <a:rPr lang="en-US" sz="1800" b="1" dirty="0">
                <a:latin typeface="Times New Roman"/>
                <a:ea typeface="Times New Roman"/>
                <a:cs typeface="Times New Roman"/>
                <a:sym typeface="Times New Roman"/>
              </a:rPr>
              <a:t>BROCHURE</a:t>
            </a:r>
            <a:endParaRPr/>
          </a:p>
          <a:p>
            <a:pPr marL="0" lvl="0" indent="0" algn="ctr" rtl="0">
              <a:spcBef>
                <a:spcPts val="0"/>
              </a:spcBef>
              <a:spcAft>
                <a:spcPts val="0"/>
              </a:spcAft>
              <a:buNone/>
            </a:pPr>
            <a:r>
              <a:rPr lang="en-US" sz="1800" b="1" dirty="0">
                <a:latin typeface="Times New Roman"/>
                <a:ea typeface="Times New Roman"/>
                <a:cs typeface="Times New Roman"/>
                <a:sym typeface="Times New Roman"/>
              </a:rPr>
              <a:t>2024 </a:t>
            </a:r>
            <a:endParaRPr sz="1800"/>
          </a:p>
        </p:txBody>
      </p:sp>
      <p:sp>
        <p:nvSpPr>
          <p:cNvPr id="14" name="Google Shape;538;p22"/>
          <p:cNvSpPr txBox="1"/>
          <p:nvPr/>
        </p:nvSpPr>
        <p:spPr>
          <a:xfrm>
            <a:off x="352165" y="1830705"/>
            <a:ext cx="7925542" cy="4814138"/>
          </a:xfrm>
          <a:prstGeom prst="rect">
            <a:avLst/>
          </a:prstGeom>
          <a:noFill/>
          <a:ln>
            <a:noFill/>
          </a:ln>
        </p:spPr>
        <p:txBody>
          <a:bodyPr spcFirstLastPara="1" wrap="square" lIns="0" tIns="12700" rIns="0" bIns="0" anchor="t" anchorCtr="0">
            <a:spAutoFit/>
          </a:bodyPr>
          <a:lstStyle/>
          <a:p>
            <a:pPr marL="0" lvl="0" indent="-50800" algn="l" rtl="0">
              <a:spcBef>
                <a:spcPts val="0"/>
              </a:spcBef>
              <a:spcAft>
                <a:spcPts val="0"/>
              </a:spcAft>
              <a:buSzPts val="800"/>
              <a:buFont typeface="Noto Sans Symbols"/>
              <a:buChar char="✔"/>
            </a:pPr>
            <a:r>
              <a:rPr lang="en-US" sz="800" dirty="0">
                <a:latin typeface="Times New Roman"/>
                <a:ea typeface="Times New Roman"/>
                <a:cs typeface="Times New Roman"/>
                <a:sym typeface="Times New Roman"/>
              </a:rPr>
              <a:t>Pool Officer: CSIR, New Delhi, Section of Genetics, Department of Zoology, A.M.U., Aligarh. </a:t>
            </a:r>
            <a:endParaRPr/>
          </a:p>
          <a:p>
            <a:pPr marL="0" lvl="0" indent="-50800" algn="l" rtl="0">
              <a:spcBef>
                <a:spcPts val="0"/>
              </a:spcBef>
              <a:spcAft>
                <a:spcPts val="0"/>
              </a:spcAft>
              <a:buSzPts val="800"/>
              <a:buFont typeface="Noto Sans Symbols"/>
              <a:buChar char="✔"/>
            </a:pPr>
            <a:r>
              <a:rPr lang="en-US" sz="800" dirty="0">
                <a:latin typeface="Times New Roman"/>
                <a:ea typeface="Times New Roman"/>
                <a:cs typeface="Times New Roman"/>
                <a:sym typeface="Times New Roman"/>
              </a:rPr>
              <a:t> Research Associate: CSIR, New Delhi, Section of Genetics, Department of Zoology, A.M.U., Aligarh. </a:t>
            </a:r>
            <a:endParaRPr/>
          </a:p>
          <a:p>
            <a:pPr marL="0" lvl="0" indent="-50800" algn="l" rtl="0">
              <a:spcBef>
                <a:spcPts val="0"/>
              </a:spcBef>
              <a:spcAft>
                <a:spcPts val="0"/>
              </a:spcAft>
              <a:buSzPts val="800"/>
              <a:buFont typeface="Noto Sans Symbols"/>
              <a:buChar char="✔"/>
            </a:pPr>
            <a:r>
              <a:rPr lang="en-US" sz="800" dirty="0">
                <a:latin typeface="Times New Roman"/>
                <a:ea typeface="Times New Roman"/>
                <a:cs typeface="Times New Roman"/>
                <a:sym typeface="Times New Roman"/>
              </a:rPr>
              <a:t> SRF (I. C. A. R., New Delhi) during Ph. D </a:t>
            </a:r>
            <a:r>
              <a:rPr lang="en-US" sz="800" dirty="0" err="1">
                <a:latin typeface="Times New Roman"/>
                <a:ea typeface="Times New Roman"/>
                <a:cs typeface="Times New Roman"/>
                <a:sym typeface="Times New Roman"/>
              </a:rPr>
              <a:t>Programme</a:t>
            </a:r>
            <a:r>
              <a:rPr lang="en-US" sz="800" dirty="0">
                <a:latin typeface="Times New Roman"/>
                <a:ea typeface="Times New Roman"/>
                <a:cs typeface="Times New Roman"/>
                <a:sym typeface="Times New Roman"/>
              </a:rPr>
              <a:t>. </a:t>
            </a:r>
            <a:endParaRPr/>
          </a:p>
          <a:p>
            <a:pPr marL="0" lvl="0" indent="-50800" algn="l" rtl="0">
              <a:spcBef>
                <a:spcPts val="0"/>
              </a:spcBef>
              <a:spcAft>
                <a:spcPts val="0"/>
              </a:spcAft>
              <a:buSzPts val="800"/>
              <a:buFont typeface="Noto Sans Symbols"/>
              <a:buChar char="✔"/>
            </a:pPr>
            <a:r>
              <a:rPr lang="en-US" sz="800" dirty="0">
                <a:latin typeface="Times New Roman"/>
                <a:ea typeface="Times New Roman"/>
                <a:cs typeface="Times New Roman"/>
                <a:sym typeface="Times New Roman"/>
              </a:rPr>
              <a:t> JRF (U. G. C, New Delhi) during M. Phil </a:t>
            </a:r>
            <a:r>
              <a:rPr lang="en-US" sz="800" dirty="0" err="1">
                <a:latin typeface="Times New Roman"/>
                <a:ea typeface="Times New Roman"/>
                <a:cs typeface="Times New Roman"/>
                <a:sym typeface="Times New Roman"/>
              </a:rPr>
              <a:t>Programme</a:t>
            </a:r>
            <a:r>
              <a:rPr lang="en-US" sz="800" dirty="0">
                <a:latin typeface="Times New Roman"/>
                <a:ea typeface="Times New Roman"/>
                <a:cs typeface="Times New Roman"/>
                <a:sym typeface="Times New Roman"/>
              </a:rPr>
              <a:t>. </a:t>
            </a:r>
            <a:endParaRPr/>
          </a:p>
          <a:p>
            <a:pPr marL="0" lvl="0" indent="-50800" algn="l" rtl="0">
              <a:spcBef>
                <a:spcPts val="0"/>
              </a:spcBef>
              <a:spcAft>
                <a:spcPts val="0"/>
              </a:spcAft>
              <a:buSzPts val="800"/>
              <a:buFont typeface="Noto Sans Symbols"/>
              <a:buChar char="✔"/>
            </a:pPr>
            <a:r>
              <a:rPr lang="en-US" sz="800" dirty="0">
                <a:latin typeface="Times New Roman"/>
                <a:ea typeface="Times New Roman"/>
                <a:cs typeface="Times New Roman"/>
                <a:sym typeface="Times New Roman"/>
              </a:rPr>
              <a:t> National Merit Scholarship (Govt. of West Bengal) during M. Sc. Course. </a:t>
            </a:r>
            <a:endParaRPr/>
          </a:p>
          <a:p>
            <a:pPr marL="0" lvl="0" indent="-50800" algn="l" rtl="0">
              <a:spcBef>
                <a:spcPts val="0"/>
              </a:spcBef>
              <a:spcAft>
                <a:spcPts val="0"/>
              </a:spcAft>
              <a:buSzPts val="800"/>
              <a:buFont typeface="Noto Sans Symbols"/>
              <a:buChar char="✔"/>
            </a:pPr>
            <a:r>
              <a:rPr lang="en-US" sz="800" dirty="0">
                <a:latin typeface="Times New Roman"/>
                <a:ea typeface="Times New Roman"/>
                <a:cs typeface="Times New Roman"/>
                <a:sym typeface="Times New Roman"/>
              </a:rPr>
              <a:t> Dr. </a:t>
            </a:r>
            <a:r>
              <a:rPr lang="en-US" sz="800" dirty="0" err="1">
                <a:latin typeface="Times New Roman"/>
                <a:ea typeface="Times New Roman"/>
                <a:cs typeface="Times New Roman"/>
                <a:sym typeface="Times New Roman"/>
              </a:rPr>
              <a:t>Navin</a:t>
            </a:r>
            <a:r>
              <a:rPr lang="en-US" sz="800" dirty="0">
                <a:latin typeface="Times New Roman"/>
                <a:ea typeface="Times New Roman"/>
                <a:cs typeface="Times New Roman"/>
                <a:sym typeface="Times New Roman"/>
              </a:rPr>
              <a:t> Chandra Award for Securing Highest Marks During B. Sc. (</a:t>
            </a:r>
            <a:r>
              <a:rPr lang="en-US" sz="800" dirty="0" err="1">
                <a:latin typeface="Times New Roman"/>
                <a:ea typeface="Times New Roman"/>
                <a:cs typeface="Times New Roman"/>
                <a:sym typeface="Times New Roman"/>
              </a:rPr>
              <a:t>Hons</a:t>
            </a:r>
            <a:r>
              <a:rPr lang="en-US" sz="800" dirty="0">
                <a:latin typeface="Times New Roman"/>
                <a:ea typeface="Times New Roman"/>
                <a:cs typeface="Times New Roman"/>
                <a:sym typeface="Times New Roman"/>
              </a:rPr>
              <a:t>.) by University of </a:t>
            </a:r>
            <a:r>
              <a:rPr lang="en-US" sz="800" dirty="0" err="1">
                <a:latin typeface="Times New Roman"/>
                <a:ea typeface="Times New Roman"/>
                <a:cs typeface="Times New Roman"/>
                <a:sym typeface="Times New Roman"/>
              </a:rPr>
              <a:t>Burdwan</a:t>
            </a:r>
            <a:r>
              <a:rPr lang="en-US" sz="800" dirty="0">
                <a:latin typeface="Times New Roman"/>
                <a:ea typeface="Times New Roman"/>
                <a:cs typeface="Times New Roman"/>
                <a:sym typeface="Times New Roman"/>
              </a:rPr>
              <a:t>,   West Bengal, India</a:t>
            </a:r>
            <a:r>
              <a:rPr lang="en-US" sz="800" dirty="0"/>
              <a:t>.</a:t>
            </a:r>
            <a:endParaRPr/>
          </a:p>
          <a:p>
            <a:pPr marL="0" lvl="0" indent="-50800" algn="l" rtl="0">
              <a:spcBef>
                <a:spcPts val="0"/>
              </a:spcBef>
              <a:spcAft>
                <a:spcPts val="0"/>
              </a:spcAft>
              <a:buSzPts val="800"/>
              <a:buFont typeface="Noto Sans Symbols"/>
              <a:buChar char="✔"/>
            </a:pPr>
            <a:r>
              <a:rPr lang="en-US" sz="800" dirty="0">
                <a:latin typeface="Times New Roman"/>
                <a:ea typeface="Times New Roman"/>
                <a:cs typeface="Times New Roman"/>
                <a:sym typeface="Times New Roman"/>
              </a:rPr>
              <a:t>One day workshop on “Towards Quality Enhancement of University Publications” organized by Directorate of Internal </a:t>
            </a:r>
            <a:endParaRPr/>
          </a:p>
          <a:p>
            <a:pPr marL="0" lvl="0" indent="-50800" algn="l" rtl="0">
              <a:spcBef>
                <a:spcPts val="0"/>
              </a:spcBef>
              <a:spcAft>
                <a:spcPts val="0"/>
              </a:spcAft>
              <a:buSzPts val="800"/>
              <a:buFont typeface="Noto Sans Symbols"/>
              <a:buChar char="✔"/>
            </a:pPr>
            <a:r>
              <a:rPr lang="en-US" sz="800" dirty="0">
                <a:latin typeface="Times New Roman"/>
                <a:ea typeface="Times New Roman"/>
                <a:cs typeface="Times New Roman"/>
                <a:sym typeface="Times New Roman"/>
              </a:rPr>
              <a:t>Quality Assurance (DIQA), University of Kashmir, Srinagar on 20. 12. 2022 </a:t>
            </a:r>
            <a:endParaRPr/>
          </a:p>
          <a:p>
            <a:pPr marL="0" lvl="0" indent="-50800" algn="l" rtl="0">
              <a:spcBef>
                <a:spcPts val="0"/>
              </a:spcBef>
              <a:spcAft>
                <a:spcPts val="0"/>
              </a:spcAft>
              <a:buSzPts val="800"/>
              <a:buFont typeface="Noto Sans Symbols"/>
              <a:buChar char="✔"/>
            </a:pPr>
            <a:r>
              <a:rPr lang="en-US" sz="800" dirty="0">
                <a:latin typeface="Times New Roman"/>
                <a:ea typeface="Times New Roman"/>
                <a:cs typeface="Times New Roman"/>
                <a:sym typeface="Times New Roman"/>
              </a:rPr>
              <a:t> One week Training cum Workshop on “Stem Cell Biology” which is </a:t>
            </a:r>
            <a:r>
              <a:rPr lang="en-US" sz="800" dirty="0" err="1">
                <a:latin typeface="Times New Roman"/>
                <a:ea typeface="Times New Roman"/>
                <a:cs typeface="Times New Roman"/>
                <a:sym typeface="Times New Roman"/>
              </a:rPr>
              <a:t>organised</a:t>
            </a:r>
            <a:r>
              <a:rPr lang="en-US" sz="800" dirty="0">
                <a:latin typeface="Times New Roman"/>
                <a:ea typeface="Times New Roman"/>
                <a:cs typeface="Times New Roman"/>
                <a:sym typeface="Times New Roman"/>
              </a:rPr>
              <a:t> by Tata Memorial Centre, Advanced Centre </a:t>
            </a:r>
            <a:endParaRPr/>
          </a:p>
          <a:p>
            <a:pPr marL="0" lvl="0" indent="-50800" algn="l" rtl="0">
              <a:spcBef>
                <a:spcPts val="0"/>
              </a:spcBef>
              <a:spcAft>
                <a:spcPts val="0"/>
              </a:spcAft>
              <a:buSzPts val="800"/>
              <a:buFont typeface="Noto Sans Symbols"/>
              <a:buChar char="✔"/>
            </a:pPr>
            <a:r>
              <a:rPr lang="en-US" sz="800" dirty="0">
                <a:latin typeface="Times New Roman"/>
                <a:ea typeface="Times New Roman"/>
                <a:cs typeface="Times New Roman"/>
                <a:sym typeface="Times New Roman"/>
              </a:rPr>
              <a:t>for Treatment, Research and Education in Cancer, </a:t>
            </a:r>
            <a:r>
              <a:rPr lang="en-US" sz="800" dirty="0" err="1">
                <a:latin typeface="Times New Roman"/>
                <a:ea typeface="Times New Roman"/>
                <a:cs typeface="Times New Roman"/>
                <a:sym typeface="Times New Roman"/>
              </a:rPr>
              <a:t>Kharghar</a:t>
            </a:r>
            <a:r>
              <a:rPr lang="en-US" sz="800" dirty="0">
                <a:latin typeface="Times New Roman"/>
                <a:ea typeface="Times New Roman"/>
                <a:cs typeface="Times New Roman"/>
                <a:sym typeface="Times New Roman"/>
              </a:rPr>
              <a:t>, </a:t>
            </a:r>
            <a:r>
              <a:rPr lang="en-US" sz="800" dirty="0" err="1">
                <a:latin typeface="Times New Roman"/>
                <a:ea typeface="Times New Roman"/>
                <a:cs typeface="Times New Roman"/>
                <a:sym typeface="Times New Roman"/>
              </a:rPr>
              <a:t>Navi</a:t>
            </a:r>
            <a:r>
              <a:rPr lang="en-US" sz="800" dirty="0">
                <a:latin typeface="Times New Roman"/>
                <a:ea typeface="Times New Roman"/>
                <a:cs typeface="Times New Roman"/>
                <a:sym typeface="Times New Roman"/>
              </a:rPr>
              <a:t> Mumbai - 410 210, India, w. e. f 23rd to 28th January, </a:t>
            </a:r>
            <a:endParaRPr/>
          </a:p>
          <a:p>
            <a:pPr marL="0" lvl="0" indent="-50800" algn="l" rtl="0">
              <a:spcBef>
                <a:spcPts val="0"/>
              </a:spcBef>
              <a:spcAft>
                <a:spcPts val="0"/>
              </a:spcAft>
              <a:buSzPts val="800"/>
              <a:buFont typeface="Noto Sans Symbols"/>
              <a:buChar char="✔"/>
            </a:pPr>
            <a:r>
              <a:rPr lang="en-US" sz="800" dirty="0">
                <a:latin typeface="Times New Roman"/>
                <a:ea typeface="Times New Roman"/>
                <a:cs typeface="Times New Roman"/>
                <a:sym typeface="Times New Roman"/>
              </a:rPr>
              <a:t>2017 </a:t>
            </a:r>
            <a:endParaRPr/>
          </a:p>
          <a:p>
            <a:pPr marL="0" lvl="0" indent="-50800" algn="l" rtl="0">
              <a:spcBef>
                <a:spcPts val="0"/>
              </a:spcBef>
              <a:spcAft>
                <a:spcPts val="0"/>
              </a:spcAft>
              <a:buSzPts val="800"/>
              <a:buFont typeface="Noto Sans Symbols"/>
              <a:buChar char="✔"/>
            </a:pPr>
            <a:r>
              <a:rPr lang="en-US" sz="800" dirty="0">
                <a:latin typeface="Times New Roman"/>
                <a:ea typeface="Times New Roman"/>
                <a:cs typeface="Times New Roman"/>
                <a:sym typeface="Times New Roman"/>
              </a:rPr>
              <a:t> Three Weeks Capacity Building </a:t>
            </a:r>
            <a:r>
              <a:rPr lang="en-US" sz="800" dirty="0" err="1">
                <a:latin typeface="Times New Roman"/>
                <a:ea typeface="Times New Roman"/>
                <a:cs typeface="Times New Roman"/>
                <a:sym typeface="Times New Roman"/>
              </a:rPr>
              <a:t>Programme</a:t>
            </a:r>
            <a:r>
              <a:rPr lang="en-US" sz="800" dirty="0">
                <a:latin typeface="Times New Roman"/>
                <a:ea typeface="Times New Roman"/>
                <a:cs typeface="Times New Roman"/>
                <a:sym typeface="Times New Roman"/>
              </a:rPr>
              <a:t> on “DNA </a:t>
            </a:r>
            <a:r>
              <a:rPr lang="en-US" sz="800" dirty="0" err="1">
                <a:latin typeface="Times New Roman"/>
                <a:ea typeface="Times New Roman"/>
                <a:cs typeface="Times New Roman"/>
                <a:sym typeface="Times New Roman"/>
              </a:rPr>
              <a:t>Barcoding</a:t>
            </a:r>
            <a:r>
              <a:rPr lang="en-US" sz="800" dirty="0">
                <a:latin typeface="Times New Roman"/>
                <a:ea typeface="Times New Roman"/>
                <a:cs typeface="Times New Roman"/>
                <a:sym typeface="Times New Roman"/>
              </a:rPr>
              <a:t> of Animals Using </a:t>
            </a:r>
            <a:r>
              <a:rPr lang="en-US" sz="800" dirty="0" err="1">
                <a:latin typeface="Times New Roman"/>
                <a:ea typeface="Times New Roman"/>
                <a:cs typeface="Times New Roman"/>
                <a:sym typeface="Times New Roman"/>
              </a:rPr>
              <a:t>Cytochrome</a:t>
            </a:r>
            <a:r>
              <a:rPr lang="en-US" sz="800" dirty="0">
                <a:latin typeface="Times New Roman"/>
                <a:ea typeface="Times New Roman"/>
                <a:cs typeface="Times New Roman"/>
                <a:sym typeface="Times New Roman"/>
              </a:rPr>
              <a:t>-C </a:t>
            </a:r>
            <a:r>
              <a:rPr lang="en-US" sz="800" dirty="0" err="1">
                <a:latin typeface="Times New Roman"/>
                <a:ea typeface="Times New Roman"/>
                <a:cs typeface="Times New Roman"/>
                <a:sym typeface="Times New Roman"/>
              </a:rPr>
              <a:t>Oxidase</a:t>
            </a:r>
            <a:r>
              <a:rPr lang="en-US" sz="800" dirty="0">
                <a:latin typeface="Times New Roman"/>
                <a:ea typeface="Times New Roman"/>
                <a:cs typeface="Times New Roman"/>
                <a:sym typeface="Times New Roman"/>
              </a:rPr>
              <a:t> Subunit I (COI)”, </a:t>
            </a:r>
            <a:endParaRPr/>
          </a:p>
          <a:p>
            <a:pPr marL="0" lvl="0" indent="-50800" algn="l" rtl="0">
              <a:spcBef>
                <a:spcPts val="0"/>
              </a:spcBef>
              <a:spcAft>
                <a:spcPts val="0"/>
              </a:spcAft>
              <a:buSzPts val="800"/>
              <a:buFont typeface="Noto Sans Symbols"/>
              <a:buChar char="✔"/>
            </a:pPr>
            <a:r>
              <a:rPr lang="en-US" sz="800" dirty="0">
                <a:latin typeface="Times New Roman"/>
                <a:ea typeface="Times New Roman"/>
                <a:cs typeface="Times New Roman"/>
                <a:sym typeface="Times New Roman"/>
              </a:rPr>
              <a:t>Organized by Rajiv Gandhi Centre for Biotechnology, Centre for Advanced Research and Training in Biotechnology, </a:t>
            </a:r>
            <a:endParaRPr/>
          </a:p>
          <a:p>
            <a:pPr marL="0" lvl="0" indent="-50800" algn="l" rtl="0">
              <a:spcBef>
                <a:spcPts val="0"/>
              </a:spcBef>
              <a:spcAft>
                <a:spcPts val="0"/>
              </a:spcAft>
              <a:buSzPts val="800"/>
              <a:buFont typeface="Noto Sans Symbols"/>
              <a:buChar char="✔"/>
            </a:pPr>
            <a:r>
              <a:rPr lang="en-US" sz="800" dirty="0">
                <a:latin typeface="Times New Roman"/>
                <a:ea typeface="Times New Roman"/>
                <a:cs typeface="Times New Roman"/>
                <a:sym typeface="Times New Roman"/>
              </a:rPr>
              <a:t>Department of Biotechnology, Ministry of Science &amp; Technology, Government of India, </a:t>
            </a:r>
            <a:r>
              <a:rPr lang="en-US" sz="800" dirty="0" err="1">
                <a:latin typeface="Times New Roman"/>
                <a:ea typeface="Times New Roman"/>
                <a:cs typeface="Times New Roman"/>
                <a:sym typeface="Times New Roman"/>
              </a:rPr>
              <a:t>Thycaud</a:t>
            </a:r>
            <a:r>
              <a:rPr lang="en-US" sz="800" dirty="0">
                <a:latin typeface="Times New Roman"/>
                <a:ea typeface="Times New Roman"/>
                <a:cs typeface="Times New Roman"/>
                <a:sym typeface="Times New Roman"/>
              </a:rPr>
              <a:t>, </a:t>
            </a:r>
            <a:r>
              <a:rPr lang="en-US" sz="800" dirty="0" err="1">
                <a:latin typeface="Times New Roman"/>
                <a:ea typeface="Times New Roman"/>
                <a:cs typeface="Times New Roman"/>
                <a:sym typeface="Times New Roman"/>
              </a:rPr>
              <a:t>Thiruvananthapuram</a:t>
            </a:r>
            <a:r>
              <a:rPr lang="en-US" sz="800" dirty="0">
                <a:latin typeface="Times New Roman"/>
                <a:ea typeface="Times New Roman"/>
                <a:cs typeface="Times New Roman"/>
                <a:sym typeface="Times New Roman"/>
              </a:rPr>
              <a:t>, </a:t>
            </a:r>
            <a:endParaRPr/>
          </a:p>
          <a:p>
            <a:pPr marL="0" lvl="0" indent="-50800" algn="l" rtl="0">
              <a:spcBef>
                <a:spcPts val="0"/>
              </a:spcBef>
              <a:spcAft>
                <a:spcPts val="0"/>
              </a:spcAft>
              <a:buSzPts val="800"/>
              <a:buFont typeface="Noto Sans Symbols"/>
              <a:buChar char="✔"/>
            </a:pPr>
            <a:r>
              <a:rPr lang="en-US" sz="800" dirty="0">
                <a:latin typeface="Times New Roman"/>
                <a:ea typeface="Times New Roman"/>
                <a:cs typeface="Times New Roman"/>
                <a:sym typeface="Times New Roman"/>
              </a:rPr>
              <a:t>Kerala, India. </a:t>
            </a:r>
            <a:endParaRPr/>
          </a:p>
          <a:p>
            <a:pPr marL="0" lvl="0" indent="-50800" algn="l" rtl="0">
              <a:spcBef>
                <a:spcPts val="0"/>
              </a:spcBef>
              <a:spcAft>
                <a:spcPts val="0"/>
              </a:spcAft>
              <a:buSzPts val="800"/>
              <a:buFont typeface="Noto Sans Symbols"/>
              <a:buChar char="✔"/>
            </a:pPr>
            <a:r>
              <a:rPr lang="en-US" sz="800" dirty="0">
                <a:latin typeface="Times New Roman"/>
                <a:ea typeface="Times New Roman"/>
                <a:cs typeface="Times New Roman"/>
                <a:sym typeface="Times New Roman"/>
              </a:rPr>
              <a:t> One Month “Training Cum Workshop on Molecular Biology", Organized by SHRM Bio-technologies, </a:t>
            </a:r>
            <a:r>
              <a:rPr lang="en-US" sz="800" dirty="0" err="1">
                <a:latin typeface="Times New Roman"/>
                <a:ea typeface="Times New Roman"/>
                <a:cs typeface="Times New Roman"/>
                <a:sym typeface="Times New Roman"/>
              </a:rPr>
              <a:t>Poddar</a:t>
            </a:r>
            <a:r>
              <a:rPr lang="en-US" sz="800" dirty="0">
                <a:latin typeface="Times New Roman"/>
                <a:ea typeface="Times New Roman"/>
                <a:cs typeface="Times New Roman"/>
                <a:sym typeface="Times New Roman"/>
              </a:rPr>
              <a:t> House, </a:t>
            </a:r>
            <a:endParaRPr/>
          </a:p>
          <a:p>
            <a:pPr marL="0" lvl="0" indent="-50800" algn="l" rtl="0">
              <a:spcBef>
                <a:spcPts val="0"/>
              </a:spcBef>
              <a:spcAft>
                <a:spcPts val="0"/>
              </a:spcAft>
              <a:buSzPts val="800"/>
              <a:buFont typeface="Noto Sans Symbols"/>
              <a:buChar char="✔"/>
            </a:pPr>
            <a:r>
              <a:rPr lang="en-US" sz="800" dirty="0" err="1">
                <a:latin typeface="Times New Roman"/>
                <a:ea typeface="Times New Roman"/>
                <a:cs typeface="Times New Roman"/>
                <a:sym typeface="Times New Roman"/>
              </a:rPr>
              <a:t>Madhyamgram</a:t>
            </a:r>
            <a:r>
              <a:rPr lang="en-US" sz="800" dirty="0">
                <a:latin typeface="Times New Roman"/>
                <a:ea typeface="Times New Roman"/>
                <a:cs typeface="Times New Roman"/>
                <a:sym typeface="Times New Roman"/>
              </a:rPr>
              <a:t>, Kolkata-700155, West Bengal, India. </a:t>
            </a:r>
            <a:endParaRPr/>
          </a:p>
          <a:p>
            <a:pPr marL="0" lvl="0" indent="-50800" algn="l" rtl="0">
              <a:spcBef>
                <a:spcPts val="0"/>
              </a:spcBef>
              <a:spcAft>
                <a:spcPts val="0"/>
              </a:spcAft>
              <a:buSzPts val="800"/>
              <a:buFont typeface="Noto Sans Symbols"/>
              <a:buChar char="✔"/>
            </a:pPr>
            <a:r>
              <a:rPr lang="en-US" sz="800" dirty="0">
                <a:latin typeface="Times New Roman"/>
                <a:ea typeface="Times New Roman"/>
                <a:cs typeface="Times New Roman"/>
                <a:sym typeface="Times New Roman"/>
              </a:rPr>
              <a:t> One Month Training Course on “Cloning and Expression of Animal Genes” Organized by </a:t>
            </a:r>
            <a:r>
              <a:rPr lang="en-US" sz="800" dirty="0" err="1">
                <a:latin typeface="Times New Roman"/>
                <a:ea typeface="Times New Roman"/>
                <a:cs typeface="Times New Roman"/>
                <a:sym typeface="Times New Roman"/>
              </a:rPr>
              <a:t>Jiwaji</a:t>
            </a:r>
            <a:r>
              <a:rPr lang="en-US" sz="800" dirty="0">
                <a:latin typeface="Times New Roman"/>
                <a:ea typeface="Times New Roman"/>
                <a:cs typeface="Times New Roman"/>
                <a:sym typeface="Times New Roman"/>
              </a:rPr>
              <a:t> University; Gwalior, India. </a:t>
            </a:r>
            <a:endParaRPr/>
          </a:p>
          <a:p>
            <a:pPr marL="0" lvl="0" indent="-50800" algn="l" rtl="0">
              <a:spcBef>
                <a:spcPts val="0"/>
              </a:spcBef>
              <a:spcAft>
                <a:spcPts val="0"/>
              </a:spcAft>
              <a:buSzPts val="800"/>
              <a:buFont typeface="Noto Sans Symbols"/>
              <a:buChar char="✔"/>
            </a:pPr>
            <a:r>
              <a:rPr lang="en-US" sz="800" dirty="0">
                <a:latin typeface="Times New Roman"/>
                <a:ea typeface="Times New Roman"/>
                <a:cs typeface="Times New Roman"/>
                <a:sym typeface="Times New Roman"/>
              </a:rPr>
              <a:t>(sponsored by DBT, New Delhi). University Grand Commission (New Delhi) Recognized this Training </a:t>
            </a:r>
            <a:r>
              <a:rPr lang="en-US" sz="800" dirty="0" err="1">
                <a:latin typeface="Times New Roman"/>
                <a:ea typeface="Times New Roman"/>
                <a:cs typeface="Times New Roman"/>
                <a:sym typeface="Times New Roman"/>
              </a:rPr>
              <a:t>Programme</a:t>
            </a:r>
            <a:r>
              <a:rPr lang="en-US" sz="800" dirty="0">
                <a:latin typeface="Times New Roman"/>
                <a:ea typeface="Times New Roman"/>
                <a:cs typeface="Times New Roman"/>
                <a:sym typeface="Times New Roman"/>
              </a:rPr>
              <a:t> as </a:t>
            </a:r>
            <a:endParaRPr/>
          </a:p>
          <a:p>
            <a:pPr marL="0" lvl="0" indent="-50800" algn="l" rtl="0">
              <a:spcBef>
                <a:spcPts val="0"/>
              </a:spcBef>
              <a:spcAft>
                <a:spcPts val="0"/>
              </a:spcAft>
              <a:buSzPts val="800"/>
              <a:buFont typeface="Noto Sans Symbols"/>
              <a:buChar char="✔"/>
            </a:pPr>
            <a:r>
              <a:rPr lang="en-US" sz="800" dirty="0">
                <a:latin typeface="Times New Roman"/>
                <a:ea typeface="Times New Roman"/>
                <a:cs typeface="Times New Roman"/>
                <a:sym typeface="Times New Roman"/>
              </a:rPr>
              <a:t>Refresher Course. </a:t>
            </a:r>
            <a:endParaRPr/>
          </a:p>
          <a:p>
            <a:pPr marL="0" lvl="0" indent="-50800" algn="l" rtl="0">
              <a:spcBef>
                <a:spcPts val="0"/>
              </a:spcBef>
              <a:spcAft>
                <a:spcPts val="0"/>
              </a:spcAft>
              <a:buSzPts val="800"/>
              <a:buFont typeface="Noto Sans Symbols"/>
              <a:buChar char="✔"/>
            </a:pPr>
            <a:r>
              <a:rPr lang="en-US" sz="800" dirty="0">
                <a:latin typeface="Times New Roman"/>
                <a:ea typeface="Times New Roman"/>
                <a:cs typeface="Times New Roman"/>
                <a:sym typeface="Times New Roman"/>
              </a:rPr>
              <a:t> Two Weeks National workshop on “Application of Tissue Culture in Genetic Studies” Organized by National Dairy Research </a:t>
            </a:r>
            <a:endParaRPr/>
          </a:p>
          <a:p>
            <a:pPr marL="0" lvl="0" indent="-50800" algn="l" rtl="0">
              <a:spcBef>
                <a:spcPts val="0"/>
              </a:spcBef>
              <a:spcAft>
                <a:spcPts val="0"/>
              </a:spcAft>
              <a:buSzPts val="800"/>
              <a:buFont typeface="Noto Sans Symbols"/>
              <a:buChar char="✔"/>
            </a:pPr>
            <a:r>
              <a:rPr lang="en-US" sz="800" dirty="0">
                <a:latin typeface="Times New Roman"/>
                <a:ea typeface="Times New Roman"/>
                <a:cs typeface="Times New Roman"/>
                <a:sym typeface="Times New Roman"/>
              </a:rPr>
              <a:t>Institute, </a:t>
            </a:r>
            <a:r>
              <a:rPr lang="en-US" sz="800" dirty="0" err="1">
                <a:latin typeface="Times New Roman"/>
                <a:ea typeface="Times New Roman"/>
                <a:cs typeface="Times New Roman"/>
                <a:sym typeface="Times New Roman"/>
              </a:rPr>
              <a:t>Karnal</a:t>
            </a:r>
            <a:r>
              <a:rPr lang="en-US" sz="800" dirty="0">
                <a:latin typeface="Times New Roman"/>
                <a:ea typeface="Times New Roman"/>
                <a:cs typeface="Times New Roman"/>
                <a:sym typeface="Times New Roman"/>
              </a:rPr>
              <a:t>, </a:t>
            </a:r>
            <a:r>
              <a:rPr lang="en-US" sz="800" dirty="0" err="1">
                <a:latin typeface="Times New Roman"/>
                <a:ea typeface="Times New Roman"/>
                <a:cs typeface="Times New Roman"/>
                <a:sym typeface="Times New Roman"/>
              </a:rPr>
              <a:t>Hariana</a:t>
            </a:r>
            <a:r>
              <a:rPr lang="en-US" sz="800" dirty="0">
                <a:latin typeface="Times New Roman"/>
                <a:ea typeface="Times New Roman"/>
                <a:cs typeface="Times New Roman"/>
                <a:sym typeface="Times New Roman"/>
              </a:rPr>
              <a:t>, India. </a:t>
            </a:r>
            <a:endParaRPr/>
          </a:p>
          <a:p>
            <a:pPr marL="0" lvl="0" indent="-50800" algn="l" rtl="0">
              <a:spcBef>
                <a:spcPts val="0"/>
              </a:spcBef>
              <a:spcAft>
                <a:spcPts val="0"/>
              </a:spcAft>
              <a:buSzPts val="800"/>
              <a:buFont typeface="Noto Sans Symbols"/>
              <a:buChar char="✔"/>
            </a:pPr>
            <a:r>
              <a:rPr lang="en-US" sz="800" dirty="0">
                <a:latin typeface="Times New Roman"/>
                <a:ea typeface="Times New Roman"/>
                <a:cs typeface="Times New Roman"/>
                <a:sym typeface="Times New Roman"/>
              </a:rPr>
              <a:t> Three Weeks “</a:t>
            </a:r>
            <a:r>
              <a:rPr lang="en-US" sz="800" dirty="0" err="1">
                <a:latin typeface="Times New Roman"/>
                <a:ea typeface="Times New Roman"/>
                <a:cs typeface="Times New Roman"/>
                <a:sym typeface="Times New Roman"/>
              </a:rPr>
              <a:t>XIth</a:t>
            </a:r>
            <a:r>
              <a:rPr lang="en-US" sz="800" dirty="0">
                <a:latin typeface="Times New Roman"/>
                <a:ea typeface="Times New Roman"/>
                <a:cs typeface="Times New Roman"/>
                <a:sym typeface="Times New Roman"/>
              </a:rPr>
              <a:t> National Training </a:t>
            </a:r>
            <a:r>
              <a:rPr lang="en-US" sz="800" dirty="0" err="1">
                <a:latin typeface="Times New Roman"/>
                <a:ea typeface="Times New Roman"/>
                <a:cs typeface="Times New Roman"/>
                <a:sym typeface="Times New Roman"/>
              </a:rPr>
              <a:t>Programme</a:t>
            </a:r>
            <a:r>
              <a:rPr lang="en-US" sz="800" dirty="0">
                <a:latin typeface="Times New Roman"/>
                <a:ea typeface="Times New Roman"/>
                <a:cs typeface="Times New Roman"/>
                <a:sym typeface="Times New Roman"/>
              </a:rPr>
              <a:t> on Electron Microscopy for Scientific Investigators”, Organized by All India </a:t>
            </a:r>
            <a:endParaRPr/>
          </a:p>
          <a:p>
            <a:pPr marL="0" lvl="0" indent="-50800" algn="l" rtl="0">
              <a:spcBef>
                <a:spcPts val="0"/>
              </a:spcBef>
              <a:spcAft>
                <a:spcPts val="0"/>
              </a:spcAft>
              <a:buSzPts val="800"/>
              <a:buFont typeface="Noto Sans Symbols"/>
              <a:buChar char="✔"/>
            </a:pPr>
            <a:r>
              <a:rPr lang="en-US" sz="800" dirty="0">
                <a:latin typeface="Times New Roman"/>
                <a:ea typeface="Times New Roman"/>
                <a:cs typeface="Times New Roman"/>
                <a:sym typeface="Times New Roman"/>
              </a:rPr>
              <a:t>Institute of Medical Sciences, New Delhi, India. </a:t>
            </a:r>
            <a:endParaRPr/>
          </a:p>
          <a:p>
            <a:pPr marL="0" lvl="0" indent="-50800" algn="l" rtl="0">
              <a:spcBef>
                <a:spcPts val="0"/>
              </a:spcBef>
              <a:spcAft>
                <a:spcPts val="0"/>
              </a:spcAft>
              <a:buSzPts val="800"/>
              <a:buFont typeface="Noto Sans Symbols"/>
              <a:buChar char="✔"/>
            </a:pPr>
            <a:r>
              <a:rPr lang="en-US" sz="800" dirty="0">
                <a:latin typeface="Times New Roman"/>
                <a:ea typeface="Times New Roman"/>
                <a:cs typeface="Times New Roman"/>
                <a:sym typeface="Times New Roman"/>
              </a:rPr>
              <a:t> One Week Training </a:t>
            </a:r>
            <a:r>
              <a:rPr lang="en-US" sz="800" dirty="0" err="1">
                <a:latin typeface="Times New Roman"/>
                <a:ea typeface="Times New Roman"/>
                <a:cs typeface="Times New Roman"/>
                <a:sym typeface="Times New Roman"/>
              </a:rPr>
              <a:t>Programme</a:t>
            </a:r>
            <a:r>
              <a:rPr lang="en-US" sz="800" dirty="0">
                <a:latin typeface="Times New Roman"/>
                <a:ea typeface="Times New Roman"/>
                <a:cs typeface="Times New Roman"/>
                <a:sym typeface="Times New Roman"/>
              </a:rPr>
              <a:t> on “Writing a Scientific Paper” Organized by Publication and Information Directorate (PID), </a:t>
            </a:r>
            <a:endParaRPr/>
          </a:p>
          <a:p>
            <a:pPr marL="0" lvl="0" indent="-50800" algn="l" rtl="0">
              <a:spcBef>
                <a:spcPts val="0"/>
              </a:spcBef>
              <a:spcAft>
                <a:spcPts val="0"/>
              </a:spcAft>
              <a:buSzPts val="800"/>
              <a:buFont typeface="Noto Sans Symbols"/>
              <a:buChar char="✔"/>
            </a:pPr>
            <a:r>
              <a:rPr lang="en-US" sz="800" dirty="0">
                <a:latin typeface="Times New Roman"/>
                <a:ea typeface="Times New Roman"/>
                <a:cs typeface="Times New Roman"/>
                <a:sym typeface="Times New Roman"/>
              </a:rPr>
              <a:t>CSIR, Delhi, India. </a:t>
            </a:r>
            <a:endParaRPr/>
          </a:p>
          <a:p>
            <a:pPr marL="0" lvl="0" indent="-50800" algn="l" rtl="0">
              <a:spcBef>
                <a:spcPts val="0"/>
              </a:spcBef>
              <a:spcAft>
                <a:spcPts val="0"/>
              </a:spcAft>
              <a:buSzPts val="800"/>
              <a:buFont typeface="Noto Sans Symbols"/>
              <a:buChar char="✔"/>
            </a:pPr>
            <a:r>
              <a:rPr lang="en-US" sz="800" dirty="0">
                <a:latin typeface="Times New Roman"/>
                <a:ea typeface="Times New Roman"/>
                <a:cs typeface="Times New Roman"/>
                <a:sym typeface="Times New Roman"/>
              </a:rPr>
              <a:t> Three Weeks Capacity Building </a:t>
            </a:r>
            <a:r>
              <a:rPr lang="en-US" sz="800" dirty="0" err="1">
                <a:latin typeface="Times New Roman"/>
                <a:ea typeface="Times New Roman"/>
                <a:cs typeface="Times New Roman"/>
                <a:sym typeface="Times New Roman"/>
              </a:rPr>
              <a:t>Programme</a:t>
            </a:r>
            <a:r>
              <a:rPr lang="en-US" sz="800" dirty="0">
                <a:latin typeface="Times New Roman"/>
                <a:ea typeface="Times New Roman"/>
                <a:cs typeface="Times New Roman"/>
                <a:sym typeface="Times New Roman"/>
              </a:rPr>
              <a:t> on “Multimedia and E-content Development” Organized by IUAC Campus, </a:t>
            </a:r>
            <a:endParaRPr/>
          </a:p>
          <a:p>
            <a:pPr marL="0" lvl="0" indent="-50800" algn="l" rtl="0">
              <a:spcBef>
                <a:spcPts val="0"/>
              </a:spcBef>
              <a:spcAft>
                <a:spcPts val="0"/>
              </a:spcAft>
              <a:buSzPts val="800"/>
              <a:buFont typeface="Noto Sans Symbols"/>
              <a:buChar char="✔"/>
            </a:pPr>
            <a:r>
              <a:rPr lang="en-US" sz="800" dirty="0" err="1">
                <a:latin typeface="Times New Roman"/>
                <a:ea typeface="Times New Roman"/>
                <a:cs typeface="Times New Roman"/>
                <a:sym typeface="Times New Roman"/>
              </a:rPr>
              <a:t>Aruna</a:t>
            </a:r>
            <a:r>
              <a:rPr lang="en-US" sz="800" dirty="0">
                <a:latin typeface="Times New Roman"/>
                <a:ea typeface="Times New Roman"/>
                <a:cs typeface="Times New Roman"/>
                <a:sym typeface="Times New Roman"/>
              </a:rPr>
              <a:t> </a:t>
            </a:r>
            <a:r>
              <a:rPr lang="en-US" sz="800" dirty="0" err="1">
                <a:latin typeface="Times New Roman"/>
                <a:ea typeface="Times New Roman"/>
                <a:cs typeface="Times New Roman"/>
                <a:sym typeface="Times New Roman"/>
              </a:rPr>
              <a:t>Asaf</a:t>
            </a:r>
            <a:r>
              <a:rPr lang="en-US" sz="800" dirty="0">
                <a:latin typeface="Times New Roman"/>
                <a:ea typeface="Times New Roman"/>
                <a:cs typeface="Times New Roman"/>
                <a:sym typeface="Times New Roman"/>
              </a:rPr>
              <a:t> Ali </a:t>
            </a:r>
            <a:r>
              <a:rPr lang="en-US" sz="800" dirty="0" err="1">
                <a:latin typeface="Times New Roman"/>
                <a:ea typeface="Times New Roman"/>
                <a:cs typeface="Times New Roman"/>
                <a:sym typeface="Times New Roman"/>
              </a:rPr>
              <a:t>Marg</a:t>
            </a:r>
            <a:r>
              <a:rPr lang="en-US" sz="800" dirty="0">
                <a:latin typeface="Times New Roman"/>
                <a:ea typeface="Times New Roman"/>
                <a:cs typeface="Times New Roman"/>
                <a:sym typeface="Times New Roman"/>
              </a:rPr>
              <a:t>, New Delhi in collaboration with EMMRC, Kashmir University, Srinagar – 190 006, J &amp; K, India. </a:t>
            </a:r>
            <a:endParaRPr/>
          </a:p>
          <a:p>
            <a:pPr marL="0" lvl="0" indent="-50800" algn="l" rtl="0">
              <a:spcBef>
                <a:spcPts val="0"/>
              </a:spcBef>
              <a:spcAft>
                <a:spcPts val="0"/>
              </a:spcAft>
              <a:buSzPts val="800"/>
              <a:buFont typeface="Noto Sans Symbols"/>
              <a:buChar char="✔"/>
            </a:pPr>
            <a:r>
              <a:rPr lang="en-US" sz="800" dirty="0">
                <a:latin typeface="Times New Roman"/>
                <a:ea typeface="Times New Roman"/>
                <a:cs typeface="Times New Roman"/>
                <a:sym typeface="Times New Roman"/>
              </a:rPr>
              <a:t> Three Weeks National Training </a:t>
            </a:r>
            <a:r>
              <a:rPr lang="en-US" sz="800" dirty="0" err="1">
                <a:latin typeface="Times New Roman"/>
                <a:ea typeface="Times New Roman"/>
                <a:cs typeface="Times New Roman"/>
                <a:sym typeface="Times New Roman"/>
              </a:rPr>
              <a:t>Programme</a:t>
            </a:r>
            <a:r>
              <a:rPr lang="en-US" sz="800" dirty="0">
                <a:latin typeface="Times New Roman"/>
                <a:ea typeface="Times New Roman"/>
                <a:cs typeface="Times New Roman"/>
                <a:sym typeface="Times New Roman"/>
              </a:rPr>
              <a:t> on “Experimental </a:t>
            </a:r>
            <a:r>
              <a:rPr lang="en-US" sz="800" dirty="0" err="1">
                <a:latin typeface="Times New Roman"/>
                <a:ea typeface="Times New Roman"/>
                <a:cs typeface="Times New Roman"/>
                <a:sym typeface="Times New Roman"/>
              </a:rPr>
              <a:t>Parasitology</a:t>
            </a:r>
            <a:r>
              <a:rPr lang="en-US" sz="800" dirty="0">
                <a:latin typeface="Times New Roman"/>
                <a:ea typeface="Times New Roman"/>
                <a:cs typeface="Times New Roman"/>
                <a:sym typeface="Times New Roman"/>
              </a:rPr>
              <a:t>, Molecular Biology and Immunodiagnostics”, </a:t>
            </a:r>
            <a:endParaRPr/>
          </a:p>
          <a:p>
            <a:pPr marL="0" lvl="0" indent="-50800" algn="l" rtl="0">
              <a:spcBef>
                <a:spcPts val="0"/>
              </a:spcBef>
              <a:spcAft>
                <a:spcPts val="0"/>
              </a:spcAft>
              <a:buSzPts val="800"/>
              <a:buFont typeface="Noto Sans Symbols"/>
              <a:buChar char="✔"/>
            </a:pPr>
            <a:r>
              <a:rPr lang="en-US" sz="800" dirty="0" err="1">
                <a:latin typeface="Times New Roman"/>
                <a:ea typeface="Times New Roman"/>
                <a:cs typeface="Times New Roman"/>
                <a:sym typeface="Times New Roman"/>
              </a:rPr>
              <a:t>Organised</a:t>
            </a:r>
            <a:r>
              <a:rPr lang="en-US" sz="800" dirty="0">
                <a:latin typeface="Times New Roman"/>
                <a:ea typeface="Times New Roman"/>
                <a:cs typeface="Times New Roman"/>
                <a:sym typeface="Times New Roman"/>
              </a:rPr>
              <a:t> by P .G. Department of Zoology, University of Kashmir, Srinagar-190 000, J &amp; K, India. </a:t>
            </a:r>
            <a:endParaRPr/>
          </a:p>
          <a:p>
            <a:pPr marL="0" lvl="0" indent="-50800" algn="l" rtl="0">
              <a:spcBef>
                <a:spcPts val="0"/>
              </a:spcBef>
              <a:spcAft>
                <a:spcPts val="0"/>
              </a:spcAft>
              <a:buSzPts val="800"/>
              <a:buFont typeface="Noto Sans Symbols"/>
              <a:buChar char="✔"/>
            </a:pPr>
            <a:r>
              <a:rPr lang="en-US" sz="800" dirty="0">
                <a:latin typeface="Times New Roman"/>
                <a:ea typeface="Times New Roman"/>
                <a:cs typeface="Times New Roman"/>
                <a:sym typeface="Times New Roman"/>
              </a:rPr>
              <a:t> Ten Days National Workshop on “Experimental </a:t>
            </a:r>
            <a:r>
              <a:rPr lang="en-US" sz="800" dirty="0" err="1">
                <a:latin typeface="Times New Roman"/>
                <a:ea typeface="Times New Roman"/>
                <a:cs typeface="Times New Roman"/>
                <a:sym typeface="Times New Roman"/>
              </a:rPr>
              <a:t>Parasitology</a:t>
            </a:r>
            <a:r>
              <a:rPr lang="en-US" sz="800" dirty="0">
                <a:latin typeface="Times New Roman"/>
                <a:ea typeface="Times New Roman"/>
                <a:cs typeface="Times New Roman"/>
                <a:sym typeface="Times New Roman"/>
              </a:rPr>
              <a:t> and Immunodiagnostics”, Organized by P. G. Department of </a:t>
            </a:r>
            <a:endParaRPr/>
          </a:p>
          <a:p>
            <a:pPr marL="0" lvl="0" indent="-50800" algn="l" rtl="0">
              <a:spcBef>
                <a:spcPts val="0"/>
              </a:spcBef>
              <a:spcAft>
                <a:spcPts val="0"/>
              </a:spcAft>
              <a:buSzPts val="800"/>
              <a:buFont typeface="Noto Sans Symbols"/>
              <a:buChar char="✔"/>
            </a:pPr>
            <a:r>
              <a:rPr lang="en-US" sz="800" dirty="0">
                <a:latin typeface="Times New Roman"/>
                <a:ea typeface="Times New Roman"/>
                <a:cs typeface="Times New Roman"/>
                <a:sym typeface="Times New Roman"/>
              </a:rPr>
              <a:t>Zoology, University of Kashmir, Srinagar-190 006, J &amp; K, India. </a:t>
            </a:r>
            <a:endParaRPr/>
          </a:p>
          <a:p>
            <a:pPr marL="0" lvl="0" indent="-50800" algn="l" rtl="0">
              <a:spcBef>
                <a:spcPts val="0"/>
              </a:spcBef>
              <a:spcAft>
                <a:spcPts val="0"/>
              </a:spcAft>
              <a:buSzPts val="800"/>
              <a:buFont typeface="Noto Sans Symbols"/>
              <a:buChar char="✔"/>
            </a:pPr>
            <a:r>
              <a:rPr lang="en-US" sz="800" dirty="0">
                <a:latin typeface="Times New Roman"/>
                <a:ea typeface="Times New Roman"/>
                <a:cs typeface="Times New Roman"/>
                <a:sym typeface="Times New Roman"/>
              </a:rPr>
              <a:t> One Week Workshop on “Internet Assessment and Online Information Retrievals”, Organized by Indian National Science </a:t>
            </a:r>
            <a:endParaRPr/>
          </a:p>
          <a:p>
            <a:pPr marL="0" lvl="0" indent="-50800" algn="l" rtl="0">
              <a:spcBef>
                <a:spcPts val="0"/>
              </a:spcBef>
              <a:spcAft>
                <a:spcPts val="0"/>
              </a:spcAft>
              <a:buSzPts val="800"/>
              <a:buFont typeface="Noto Sans Symbols"/>
              <a:buChar char="✔"/>
            </a:pPr>
            <a:r>
              <a:rPr lang="en-US" sz="800" dirty="0">
                <a:latin typeface="Times New Roman"/>
                <a:ea typeface="Times New Roman"/>
                <a:cs typeface="Times New Roman"/>
                <a:sym typeface="Times New Roman"/>
              </a:rPr>
              <a:t>Documentation Centre, New Delhi, India. </a:t>
            </a:r>
            <a:endParaRPr/>
          </a:p>
          <a:p>
            <a:pPr marL="0" lvl="0" indent="-50800" algn="l" rtl="0">
              <a:spcBef>
                <a:spcPts val="0"/>
              </a:spcBef>
              <a:spcAft>
                <a:spcPts val="0"/>
              </a:spcAft>
              <a:buSzPts val="800"/>
              <a:buFont typeface="Noto Sans Symbols"/>
              <a:buChar char="✔"/>
            </a:pPr>
            <a:r>
              <a:rPr lang="en-US" sz="800" dirty="0">
                <a:latin typeface="Times New Roman"/>
                <a:ea typeface="Times New Roman"/>
                <a:cs typeface="Times New Roman"/>
                <a:sym typeface="Times New Roman"/>
              </a:rPr>
              <a:t> One Week Workshop on “Electron Microscope, X- Ray Diffraction and their Application in Material Sciences and Biological </a:t>
            </a:r>
            <a:endParaRPr/>
          </a:p>
          <a:p>
            <a:pPr marL="0" lvl="0" indent="-50800" algn="l" rtl="0">
              <a:spcBef>
                <a:spcPts val="0"/>
              </a:spcBef>
              <a:spcAft>
                <a:spcPts val="0"/>
              </a:spcAft>
              <a:buSzPts val="800"/>
              <a:buFont typeface="Noto Sans Symbols"/>
              <a:buChar char="✔"/>
            </a:pPr>
            <a:r>
              <a:rPr lang="en-US" sz="800" dirty="0">
                <a:latin typeface="Times New Roman"/>
                <a:ea typeface="Times New Roman"/>
                <a:cs typeface="Times New Roman"/>
                <a:sym typeface="Times New Roman"/>
              </a:rPr>
              <a:t>Sciences”, Organized by USIC, </a:t>
            </a:r>
            <a:r>
              <a:rPr lang="en-US" sz="800" dirty="0" err="1">
                <a:latin typeface="Times New Roman"/>
                <a:ea typeface="Times New Roman"/>
                <a:cs typeface="Times New Roman"/>
                <a:sym typeface="Times New Roman"/>
              </a:rPr>
              <a:t>Jadavpur</a:t>
            </a:r>
            <a:r>
              <a:rPr lang="en-US" sz="800" dirty="0">
                <a:latin typeface="Times New Roman"/>
                <a:ea typeface="Times New Roman"/>
                <a:cs typeface="Times New Roman"/>
                <a:sym typeface="Times New Roman"/>
              </a:rPr>
              <a:t> University, Kolkata, West Bengal, India. </a:t>
            </a:r>
            <a:endParaRPr/>
          </a:p>
          <a:p>
            <a:pPr marL="0" lvl="0" indent="-50800" algn="l" rtl="0">
              <a:spcBef>
                <a:spcPts val="0"/>
              </a:spcBef>
              <a:spcAft>
                <a:spcPts val="0"/>
              </a:spcAft>
              <a:buSzPts val="800"/>
              <a:buFont typeface="Noto Sans Symbols"/>
              <a:buChar char="✔"/>
            </a:pPr>
            <a:r>
              <a:rPr lang="en-US" sz="800" dirty="0">
                <a:latin typeface="Times New Roman"/>
                <a:ea typeface="Times New Roman"/>
                <a:cs typeface="Times New Roman"/>
                <a:sym typeface="Times New Roman"/>
              </a:rPr>
              <a:t> One Year Diploma Course in Statistics, A. M. U., Aligarh, India. </a:t>
            </a:r>
            <a:endParaRPr/>
          </a:p>
          <a:p>
            <a:pPr marL="0" lvl="0" indent="-50800" algn="l" rtl="0">
              <a:spcBef>
                <a:spcPts val="0"/>
              </a:spcBef>
              <a:spcAft>
                <a:spcPts val="0"/>
              </a:spcAft>
              <a:buSzPts val="800"/>
              <a:buFont typeface="Noto Sans Symbols"/>
              <a:buChar char="✔"/>
            </a:pPr>
            <a:r>
              <a:rPr lang="en-US" sz="800" dirty="0">
                <a:latin typeface="Times New Roman"/>
                <a:ea typeface="Times New Roman"/>
                <a:cs typeface="Times New Roman"/>
                <a:sym typeface="Times New Roman"/>
              </a:rPr>
              <a:t> </a:t>
            </a:r>
            <a:endParaRPr sz="800">
              <a:latin typeface="Times New Roman"/>
              <a:ea typeface="Times New Roman"/>
              <a:cs typeface="Times New Roman"/>
              <a:sym typeface="Times New Roman"/>
            </a:endParaRPr>
          </a:p>
        </p:txBody>
      </p:sp>
      <p:sp>
        <p:nvSpPr>
          <p:cNvPr id="15" name="TextBox 14"/>
          <p:cNvSpPr txBox="1"/>
          <p:nvPr/>
        </p:nvSpPr>
        <p:spPr>
          <a:xfrm>
            <a:off x="8449733" y="6324600"/>
            <a:ext cx="383438" cy="307777"/>
          </a:xfrm>
          <a:prstGeom prst="rect">
            <a:avLst/>
          </a:prstGeom>
          <a:noFill/>
        </p:spPr>
        <p:txBody>
          <a:bodyPr wrap="none" rtlCol="0">
            <a:spAutoFit/>
          </a:bodyPr>
          <a:lstStyle/>
          <a:p>
            <a:r>
              <a:rPr lang="en-US" dirty="0" smtClean="0"/>
              <a:t>21</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24"/>
          <p:cNvSpPr txBox="1">
            <a:spLocks noGrp="1"/>
          </p:cNvSpPr>
          <p:nvPr>
            <p:ph type="title"/>
          </p:nvPr>
        </p:nvSpPr>
        <p:spPr>
          <a:xfrm>
            <a:off x="1285852" y="714356"/>
            <a:ext cx="3929090" cy="197490"/>
          </a:xfrm>
          <a:prstGeom prst="rect">
            <a:avLst/>
          </a:prstGeom>
          <a:noFill/>
          <a:ln>
            <a:noFill/>
          </a:ln>
        </p:spPr>
        <p:txBody>
          <a:bodyPr spcFirstLastPara="1" wrap="square" lIns="0" tIns="12700" rIns="0" bIns="0" anchor="ctr" anchorCtr="0">
            <a:spAutoFit/>
          </a:bodyPr>
          <a:lstStyle/>
          <a:p>
            <a:pPr marL="0" lvl="0" indent="0" algn="ctr" rtl="0">
              <a:spcBef>
                <a:spcPts val="0"/>
              </a:spcBef>
              <a:spcAft>
                <a:spcPts val="0"/>
              </a:spcAft>
              <a:buClr>
                <a:schemeClr val="dk1"/>
              </a:buClr>
              <a:buSzPts val="1200"/>
              <a:buFont typeface="Times New Roman"/>
              <a:buNone/>
            </a:pPr>
            <a:r>
              <a:rPr lang="en-US" sz="1200" b="1">
                <a:latin typeface="Times New Roman"/>
                <a:ea typeface="Times New Roman"/>
                <a:cs typeface="Times New Roman"/>
                <a:sym typeface="Times New Roman"/>
              </a:rPr>
              <a:t>Dr. Ruqeya Nazir  Sr. Assistant Professor</a:t>
            </a:r>
            <a:endParaRPr sz="1200">
              <a:latin typeface="Times New Roman"/>
              <a:ea typeface="Times New Roman"/>
              <a:cs typeface="Times New Roman"/>
              <a:sym typeface="Times New Roman"/>
            </a:endParaRPr>
          </a:p>
        </p:txBody>
      </p:sp>
      <p:sp>
        <p:nvSpPr>
          <p:cNvPr id="570" name="Google Shape;570;p24"/>
          <p:cNvSpPr txBox="1"/>
          <p:nvPr/>
        </p:nvSpPr>
        <p:spPr>
          <a:xfrm>
            <a:off x="214282" y="1000108"/>
            <a:ext cx="6736715" cy="443711"/>
          </a:xfrm>
          <a:prstGeom prst="rect">
            <a:avLst/>
          </a:prstGeom>
          <a:noFill/>
          <a:ln>
            <a:noFill/>
          </a:ln>
        </p:spPr>
        <p:txBody>
          <a:bodyPr spcFirstLastPara="1" wrap="square" lIns="0" tIns="12700" rIns="0" bIns="0" anchor="t" anchorCtr="0">
            <a:spAutoFit/>
          </a:bodyPr>
          <a:lstStyle/>
          <a:p>
            <a:pPr marL="0" lvl="0" indent="0" algn="l" rtl="0">
              <a:lnSpc>
                <a:spcPct val="100000"/>
              </a:lnSpc>
              <a:spcBef>
                <a:spcPts val="0"/>
              </a:spcBef>
              <a:spcAft>
                <a:spcPts val="0"/>
              </a:spcAft>
              <a:buNone/>
            </a:pPr>
            <a:endParaRPr sz="1800">
              <a:latin typeface="Times New Roman"/>
              <a:ea typeface="Times New Roman"/>
              <a:cs typeface="Times New Roman"/>
              <a:sym typeface="Times New Roman"/>
            </a:endParaRPr>
          </a:p>
          <a:p>
            <a:pPr marL="112395" lvl="0" indent="-102870" algn="l" rtl="0">
              <a:lnSpc>
                <a:spcPct val="100000"/>
              </a:lnSpc>
              <a:spcBef>
                <a:spcPts val="5"/>
              </a:spcBef>
              <a:spcAft>
                <a:spcPts val="0"/>
              </a:spcAft>
              <a:buSzPts val="900"/>
            </a:pPr>
            <a:endParaRPr sz="1000">
              <a:latin typeface="Times New Roman"/>
              <a:ea typeface="Times New Roman"/>
              <a:cs typeface="Times New Roman"/>
              <a:sym typeface="Times New Roman"/>
            </a:endParaRPr>
          </a:p>
        </p:txBody>
      </p:sp>
      <p:sp>
        <p:nvSpPr>
          <p:cNvPr id="574" name="Google Shape;574;p24"/>
          <p:cNvSpPr txBox="1"/>
          <p:nvPr/>
        </p:nvSpPr>
        <p:spPr>
          <a:xfrm>
            <a:off x="8319643" y="5872073"/>
            <a:ext cx="229870" cy="228268"/>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1400" b="1">
                <a:solidFill>
                  <a:srgbClr val="FFFFFF"/>
                </a:solidFill>
                <a:latin typeface="Cambria"/>
                <a:ea typeface="Cambria"/>
                <a:cs typeface="Cambria"/>
                <a:sym typeface="Cambria"/>
              </a:rPr>
              <a:t>24</a:t>
            </a:r>
            <a:endParaRPr sz="1400">
              <a:latin typeface="Cambria"/>
              <a:ea typeface="Cambria"/>
              <a:cs typeface="Cambria"/>
              <a:sym typeface="Cambria"/>
            </a:endParaRPr>
          </a:p>
        </p:txBody>
      </p:sp>
      <p:sp>
        <p:nvSpPr>
          <p:cNvPr id="577" name="Google Shape;577;p24"/>
          <p:cNvSpPr/>
          <p:nvPr/>
        </p:nvSpPr>
        <p:spPr>
          <a:xfrm>
            <a:off x="1357290" y="928670"/>
            <a:ext cx="3357586" cy="253916"/>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n-US" sz="1050" b="1" dirty="0" err="1">
                <a:solidFill>
                  <a:srgbClr val="C00000"/>
                </a:solidFill>
                <a:latin typeface="Times New Roman"/>
                <a:ea typeface="Times New Roman"/>
                <a:cs typeface="Times New Roman"/>
                <a:sym typeface="Times New Roman"/>
              </a:rPr>
              <a:t>M.Sc</a:t>
            </a:r>
            <a:r>
              <a:rPr lang="en-US" sz="1050" b="1" dirty="0">
                <a:solidFill>
                  <a:srgbClr val="C00000"/>
                </a:solidFill>
                <a:latin typeface="Times New Roman"/>
                <a:ea typeface="Times New Roman"/>
                <a:cs typeface="Times New Roman"/>
                <a:sym typeface="Times New Roman"/>
              </a:rPr>
              <a:t> (Toxicology),  Ph.D (Microbiology)</a:t>
            </a:r>
            <a:endParaRPr/>
          </a:p>
        </p:txBody>
      </p:sp>
      <p:sp>
        <p:nvSpPr>
          <p:cNvPr id="578" name="Google Shape;578;p24"/>
          <p:cNvSpPr txBox="1"/>
          <p:nvPr/>
        </p:nvSpPr>
        <p:spPr>
          <a:xfrm>
            <a:off x="428596" y="1571612"/>
            <a:ext cx="7572428" cy="4339650"/>
          </a:xfrm>
          <a:prstGeom prst="rect">
            <a:avLst/>
          </a:prstGeom>
          <a:noFill/>
          <a:ln>
            <a:noFill/>
          </a:ln>
        </p:spPr>
        <p:txBody>
          <a:bodyPr spcFirstLastPara="1" wrap="square" lIns="91425" tIns="45700" rIns="91425" bIns="45700" anchor="t" anchorCtr="0">
            <a:spAutoFit/>
          </a:bodyPr>
          <a:lstStyle/>
          <a:p>
            <a:pPr marL="0" lvl="0" indent="0" algn="l" rtl="0">
              <a:lnSpc>
                <a:spcPct val="150000"/>
              </a:lnSpc>
              <a:spcBef>
                <a:spcPts val="0"/>
              </a:spcBef>
              <a:spcAft>
                <a:spcPts val="0"/>
              </a:spcAft>
              <a:buNone/>
            </a:pPr>
            <a:endParaRPr sz="800"/>
          </a:p>
          <a:p>
            <a:pPr marL="0" lvl="0" indent="-50800" algn="l" rtl="0">
              <a:lnSpc>
                <a:spcPct val="150000"/>
              </a:lnSpc>
              <a:spcBef>
                <a:spcPts val="0"/>
              </a:spcBef>
              <a:spcAft>
                <a:spcPts val="0"/>
              </a:spcAft>
              <a:buSzPts val="800"/>
              <a:buFont typeface="Noto Sans Symbols"/>
              <a:buChar char="✔"/>
            </a:pPr>
            <a:r>
              <a:rPr lang="en-US" sz="800" dirty="0">
                <a:latin typeface="Times New Roman"/>
                <a:ea typeface="Times New Roman"/>
                <a:cs typeface="Times New Roman"/>
                <a:sym typeface="Times New Roman"/>
              </a:rPr>
              <a:t>Received an award citation memento and a medal for “Distinguished Microbiologist” in an international conference on theme “International conferences on Microbiological Research: Current challenges and future perspectives” jointly organized by Dept. Of Microbiology, </a:t>
            </a:r>
            <a:r>
              <a:rPr lang="en-US" sz="800" dirty="0" err="1">
                <a:latin typeface="Times New Roman"/>
                <a:ea typeface="Times New Roman"/>
                <a:cs typeface="Times New Roman"/>
                <a:sym typeface="Times New Roman"/>
              </a:rPr>
              <a:t>Bhrathidasan</a:t>
            </a:r>
            <a:r>
              <a:rPr lang="en-US" sz="800" dirty="0">
                <a:latin typeface="Times New Roman"/>
                <a:ea typeface="Times New Roman"/>
                <a:cs typeface="Times New Roman"/>
                <a:sym typeface="Times New Roman"/>
              </a:rPr>
              <a:t> University </a:t>
            </a:r>
            <a:r>
              <a:rPr lang="en-US" sz="800" dirty="0" err="1">
                <a:latin typeface="Times New Roman"/>
                <a:ea typeface="Times New Roman"/>
                <a:cs typeface="Times New Roman"/>
                <a:sym typeface="Times New Roman"/>
              </a:rPr>
              <a:t>Tiruchirapalli</a:t>
            </a:r>
            <a:r>
              <a:rPr lang="en-US" sz="800" dirty="0">
                <a:latin typeface="Times New Roman"/>
                <a:ea typeface="Times New Roman"/>
                <a:cs typeface="Times New Roman"/>
                <a:sym typeface="Times New Roman"/>
              </a:rPr>
              <a:t>, Tamil Nadu and Microbiologists Society, India from 9th January, 2024 to 11th January, 2024. </a:t>
            </a:r>
            <a:endParaRPr/>
          </a:p>
          <a:p>
            <a:pPr marL="0" lvl="0" indent="-50800" algn="l" rtl="0">
              <a:lnSpc>
                <a:spcPct val="150000"/>
              </a:lnSpc>
              <a:spcBef>
                <a:spcPts val="0"/>
              </a:spcBef>
              <a:spcAft>
                <a:spcPts val="0"/>
              </a:spcAft>
              <a:buSzPts val="800"/>
              <a:buFont typeface="Noto Sans Symbols"/>
              <a:buChar char="✔"/>
            </a:pPr>
            <a:r>
              <a:rPr lang="en-US" sz="800" dirty="0">
                <a:latin typeface="Times New Roman"/>
                <a:ea typeface="Times New Roman"/>
                <a:cs typeface="Times New Roman"/>
                <a:sym typeface="Times New Roman"/>
              </a:rPr>
              <a:t>Chaired and adjudged a technical session in an international conference on theme “International conferences on Microbiological Research: Current challenges and future perspectives” jointly organized by Dept. Of Microbiology, </a:t>
            </a:r>
            <a:r>
              <a:rPr lang="en-US" sz="800" dirty="0" err="1">
                <a:latin typeface="Times New Roman"/>
                <a:ea typeface="Times New Roman"/>
                <a:cs typeface="Times New Roman"/>
                <a:sym typeface="Times New Roman"/>
              </a:rPr>
              <a:t>Bhrathidasan</a:t>
            </a:r>
            <a:r>
              <a:rPr lang="en-US" sz="800" dirty="0">
                <a:latin typeface="Times New Roman"/>
                <a:ea typeface="Times New Roman"/>
                <a:cs typeface="Times New Roman"/>
                <a:sym typeface="Times New Roman"/>
              </a:rPr>
              <a:t> University </a:t>
            </a:r>
            <a:endParaRPr/>
          </a:p>
          <a:p>
            <a:pPr marL="0" lvl="0" indent="0" algn="l" rtl="0">
              <a:lnSpc>
                <a:spcPct val="150000"/>
              </a:lnSpc>
              <a:spcBef>
                <a:spcPts val="0"/>
              </a:spcBef>
              <a:spcAft>
                <a:spcPts val="0"/>
              </a:spcAft>
              <a:buNone/>
            </a:pPr>
            <a:r>
              <a:rPr lang="en-US" sz="800" dirty="0" err="1">
                <a:latin typeface="Times New Roman"/>
                <a:ea typeface="Times New Roman"/>
                <a:cs typeface="Times New Roman"/>
                <a:sym typeface="Times New Roman"/>
              </a:rPr>
              <a:t>Tiruchirapalli</a:t>
            </a:r>
            <a:r>
              <a:rPr lang="en-US" sz="800" dirty="0">
                <a:latin typeface="Times New Roman"/>
                <a:ea typeface="Times New Roman"/>
                <a:cs typeface="Times New Roman"/>
                <a:sym typeface="Times New Roman"/>
              </a:rPr>
              <a:t> and Microbiologists Society India from 9th January, 2024 to 11th January, 2024. </a:t>
            </a:r>
            <a:endParaRPr/>
          </a:p>
          <a:p>
            <a:pPr marL="0" lvl="0" indent="-50800" algn="l" rtl="0">
              <a:lnSpc>
                <a:spcPct val="150000"/>
              </a:lnSpc>
              <a:spcBef>
                <a:spcPts val="0"/>
              </a:spcBef>
              <a:spcAft>
                <a:spcPts val="0"/>
              </a:spcAft>
              <a:buSzPts val="800"/>
              <a:buFont typeface="Noto Sans Symbols"/>
              <a:buChar char="✔"/>
            </a:pPr>
            <a:r>
              <a:rPr lang="en-US" sz="800" dirty="0">
                <a:latin typeface="Times New Roman"/>
                <a:ea typeface="Times New Roman"/>
                <a:cs typeface="Times New Roman"/>
                <a:sym typeface="Times New Roman"/>
              </a:rPr>
              <a:t> For the first time in the UT of J&amp;K, National Symposium on “World </a:t>
            </a:r>
            <a:r>
              <a:rPr lang="en-US" sz="800" dirty="0" err="1">
                <a:latin typeface="Times New Roman"/>
                <a:ea typeface="Times New Roman"/>
                <a:cs typeface="Times New Roman"/>
                <a:sym typeface="Times New Roman"/>
              </a:rPr>
              <a:t>Microbiome</a:t>
            </a:r>
            <a:r>
              <a:rPr lang="en-US" sz="800" dirty="0">
                <a:latin typeface="Times New Roman"/>
                <a:ea typeface="Times New Roman"/>
                <a:cs typeface="Times New Roman"/>
                <a:sym typeface="Times New Roman"/>
              </a:rPr>
              <a:t> Day” was organized and celebrated under the theme “</a:t>
            </a:r>
            <a:r>
              <a:rPr lang="en-US" sz="800" dirty="0" err="1">
                <a:latin typeface="Times New Roman"/>
                <a:ea typeface="Times New Roman"/>
                <a:cs typeface="Times New Roman"/>
                <a:sym typeface="Times New Roman"/>
              </a:rPr>
              <a:t>Microbiomes</a:t>
            </a:r>
            <a:r>
              <a:rPr lang="en-US" sz="800" dirty="0">
                <a:latin typeface="Times New Roman"/>
                <a:ea typeface="Times New Roman"/>
                <a:cs typeface="Times New Roman"/>
                <a:sym typeface="Times New Roman"/>
              </a:rPr>
              <a:t> for Life: Celebration of the Microbial World” on 27thJune, 2022. </a:t>
            </a:r>
            <a:endParaRPr/>
          </a:p>
          <a:p>
            <a:pPr marL="0" lvl="0" indent="-50800" algn="l" rtl="0">
              <a:lnSpc>
                <a:spcPct val="150000"/>
              </a:lnSpc>
              <a:spcBef>
                <a:spcPts val="0"/>
              </a:spcBef>
              <a:spcAft>
                <a:spcPts val="0"/>
              </a:spcAft>
              <a:buSzPts val="800"/>
              <a:buFont typeface="Noto Sans Symbols"/>
              <a:buChar char="✔"/>
            </a:pPr>
            <a:r>
              <a:rPr lang="en-US" sz="800" dirty="0">
                <a:latin typeface="Times New Roman"/>
                <a:ea typeface="Times New Roman"/>
                <a:cs typeface="Times New Roman"/>
                <a:sym typeface="Times New Roman"/>
              </a:rPr>
              <a:t> Co-chaired and adjudged the technical session in the National Seminar on “Recent Advances in Science and Technology for Agriculture Sustainability” organized by Department of Botany, School of Life Sciences, Science Campus, Central University of Kashmir on 5thand 6thJuly, 2022. </a:t>
            </a:r>
            <a:endParaRPr/>
          </a:p>
          <a:p>
            <a:pPr marL="0" lvl="0" indent="-50800" algn="l" rtl="0">
              <a:lnSpc>
                <a:spcPct val="150000"/>
              </a:lnSpc>
              <a:spcBef>
                <a:spcPts val="0"/>
              </a:spcBef>
              <a:spcAft>
                <a:spcPts val="0"/>
              </a:spcAft>
              <a:buSzPts val="800"/>
              <a:buFont typeface="Noto Sans Symbols"/>
              <a:buChar char="✔"/>
            </a:pPr>
            <a:r>
              <a:rPr lang="en-US" sz="800" dirty="0">
                <a:latin typeface="Times New Roman"/>
                <a:ea typeface="Times New Roman"/>
                <a:cs typeface="Times New Roman"/>
                <a:sym typeface="Times New Roman"/>
              </a:rPr>
              <a:t>Served as a Judge in the technical session of “World Environment Day” under theme 7 “Living Sustainably in Harmony with Nature: As there is only One Earth” organized by Department of Environmental Sciences, University of Kashmir on 6th June, 2022. </a:t>
            </a:r>
            <a:endParaRPr/>
          </a:p>
          <a:p>
            <a:pPr marL="0" lvl="0" indent="-50800" algn="l" rtl="0">
              <a:lnSpc>
                <a:spcPct val="150000"/>
              </a:lnSpc>
              <a:spcBef>
                <a:spcPts val="0"/>
              </a:spcBef>
              <a:spcAft>
                <a:spcPts val="0"/>
              </a:spcAft>
              <a:buSzPts val="800"/>
              <a:buFont typeface="Noto Sans Symbols"/>
              <a:buChar char="✔"/>
            </a:pPr>
            <a:r>
              <a:rPr lang="en-US" sz="800" dirty="0">
                <a:latin typeface="Times New Roman"/>
                <a:ea typeface="Times New Roman"/>
                <a:cs typeface="Times New Roman"/>
                <a:sym typeface="Times New Roman"/>
              </a:rPr>
              <a:t>President of Microbiologists Society, India (J&amp;K Chapter) for the Academic </a:t>
            </a:r>
            <a:r>
              <a:rPr lang="en-US" sz="800" dirty="0" err="1">
                <a:latin typeface="Times New Roman"/>
                <a:ea typeface="Times New Roman"/>
                <a:cs typeface="Times New Roman"/>
                <a:sym typeface="Times New Roman"/>
              </a:rPr>
              <a:t>Calender</a:t>
            </a:r>
            <a:r>
              <a:rPr lang="en-US" sz="800" dirty="0">
                <a:latin typeface="Times New Roman"/>
                <a:ea typeface="Times New Roman"/>
                <a:cs typeface="Times New Roman"/>
                <a:sym typeface="Times New Roman"/>
              </a:rPr>
              <a:t> (2020) and continued till date. </a:t>
            </a:r>
            <a:endParaRPr/>
          </a:p>
          <a:p>
            <a:pPr marL="0" lvl="0" indent="-50800" algn="l" rtl="0">
              <a:lnSpc>
                <a:spcPct val="150000"/>
              </a:lnSpc>
              <a:spcBef>
                <a:spcPts val="0"/>
              </a:spcBef>
              <a:spcAft>
                <a:spcPts val="0"/>
              </a:spcAft>
              <a:buSzPts val="800"/>
              <a:buFont typeface="Noto Sans Symbols"/>
              <a:buChar char="✔"/>
            </a:pPr>
            <a:r>
              <a:rPr lang="en-US" sz="800" dirty="0">
                <a:latin typeface="Times New Roman"/>
                <a:ea typeface="Times New Roman"/>
                <a:cs typeface="Times New Roman"/>
                <a:sym typeface="Times New Roman"/>
              </a:rPr>
              <a:t>Received a Feedback Score of 8 (Excellent) on a Scale of 10 from the P.G. students of Microbiology issued by Dean, School of Biological Sciences. </a:t>
            </a:r>
            <a:endParaRPr/>
          </a:p>
          <a:p>
            <a:pPr marL="0" lvl="0" indent="-50800" algn="l" rtl="0">
              <a:lnSpc>
                <a:spcPct val="150000"/>
              </a:lnSpc>
              <a:spcBef>
                <a:spcPts val="0"/>
              </a:spcBef>
              <a:spcAft>
                <a:spcPts val="0"/>
              </a:spcAft>
              <a:buSzPts val="800"/>
              <a:buFont typeface="Noto Sans Symbols"/>
              <a:buChar char="✔"/>
            </a:pPr>
            <a:r>
              <a:rPr lang="en-US" sz="800" dirty="0">
                <a:latin typeface="Times New Roman"/>
                <a:ea typeface="Times New Roman"/>
                <a:cs typeface="Times New Roman"/>
                <a:sym typeface="Times New Roman"/>
              </a:rPr>
              <a:t>Served as a Judge in a “Competitive Session on Microbiology” during the oral presentations </a:t>
            </a:r>
            <a:endParaRPr/>
          </a:p>
          <a:p>
            <a:pPr marL="0" lvl="0" indent="0" algn="l" rtl="0">
              <a:lnSpc>
                <a:spcPct val="150000"/>
              </a:lnSpc>
              <a:spcBef>
                <a:spcPts val="0"/>
              </a:spcBef>
              <a:spcAft>
                <a:spcPts val="0"/>
              </a:spcAft>
              <a:buNone/>
            </a:pPr>
            <a:r>
              <a:rPr lang="en-US" sz="800" dirty="0">
                <a:latin typeface="Times New Roman"/>
                <a:ea typeface="Times New Roman"/>
                <a:cs typeface="Times New Roman"/>
                <a:sym typeface="Times New Roman"/>
              </a:rPr>
              <a:t>in the 13th Session of Jammu and Kashmir Science Congress(JKSC-2018),organized from2nd - 4th April, 2018 by University of Kashmir in collaboration with the J&amp;K State Science Technology and Innovation Council. </a:t>
            </a:r>
            <a:endParaRPr/>
          </a:p>
          <a:p>
            <a:pPr marL="0" lvl="0" indent="-50800" algn="l" rtl="0">
              <a:lnSpc>
                <a:spcPct val="150000"/>
              </a:lnSpc>
              <a:spcBef>
                <a:spcPts val="0"/>
              </a:spcBef>
              <a:spcAft>
                <a:spcPts val="0"/>
              </a:spcAft>
              <a:buSzPts val="800"/>
              <a:buFont typeface="Noto Sans Symbols"/>
              <a:buChar char="✔"/>
            </a:pPr>
            <a:r>
              <a:rPr lang="en-US" sz="800" dirty="0">
                <a:latin typeface="Times New Roman"/>
                <a:ea typeface="Times New Roman"/>
                <a:cs typeface="Times New Roman"/>
                <a:sym typeface="Times New Roman"/>
              </a:rPr>
              <a:t> Received “Third Prize Award” in the Fifth JK Women Science Congress(JKWSC-2018) or presenting a paper on “Influence of Influenza A Virus in the Recruitment of Th1 /Th2 Immune Responses in the Lungs of </a:t>
            </a:r>
            <a:r>
              <a:rPr lang="en-US" sz="800" dirty="0" err="1">
                <a:latin typeface="Times New Roman"/>
                <a:ea typeface="Times New Roman"/>
                <a:cs typeface="Times New Roman"/>
                <a:sym typeface="Times New Roman"/>
              </a:rPr>
              <a:t>Murine</a:t>
            </a:r>
            <a:r>
              <a:rPr lang="en-US" sz="800" dirty="0">
                <a:latin typeface="Times New Roman"/>
                <a:ea typeface="Times New Roman"/>
                <a:cs typeface="Times New Roman"/>
                <a:sym typeface="Times New Roman"/>
              </a:rPr>
              <a:t> Model of Allergic Asthma”, during “Emerging Trends in Science: Role of </a:t>
            </a:r>
            <a:r>
              <a:rPr lang="en-US" sz="800" dirty="0" err="1">
                <a:latin typeface="Times New Roman"/>
                <a:ea typeface="Times New Roman"/>
                <a:cs typeface="Times New Roman"/>
                <a:sym typeface="Times New Roman"/>
              </a:rPr>
              <a:t>Women”Orgnized</a:t>
            </a:r>
            <a:r>
              <a:rPr lang="en-US" sz="800" dirty="0">
                <a:latin typeface="Times New Roman"/>
                <a:ea typeface="Times New Roman"/>
                <a:cs typeface="Times New Roman"/>
                <a:sym typeface="Times New Roman"/>
              </a:rPr>
              <a:t> by Govt. College for Women, M.A. Road, Srinagar, funded by J&amp;K State Science Technology and Innovation </a:t>
            </a:r>
            <a:r>
              <a:rPr lang="en-US" sz="800" dirty="0" err="1">
                <a:latin typeface="Times New Roman"/>
                <a:ea typeface="Times New Roman"/>
                <a:cs typeface="Times New Roman"/>
                <a:sym typeface="Times New Roman"/>
              </a:rPr>
              <a:t>Councilfrom</a:t>
            </a:r>
            <a:r>
              <a:rPr lang="en-US" sz="800" dirty="0">
                <a:latin typeface="Times New Roman"/>
                <a:ea typeface="Times New Roman"/>
                <a:cs typeface="Times New Roman"/>
                <a:sym typeface="Times New Roman"/>
              </a:rPr>
              <a:t> 27thto 29thMarch, 2018.</a:t>
            </a:r>
            <a:endParaRPr/>
          </a:p>
          <a:p>
            <a:pPr marL="0" lvl="0" indent="-50800" algn="l" rtl="0">
              <a:lnSpc>
                <a:spcPct val="150000"/>
              </a:lnSpc>
              <a:spcBef>
                <a:spcPts val="0"/>
              </a:spcBef>
              <a:spcAft>
                <a:spcPts val="0"/>
              </a:spcAft>
              <a:buSzPts val="800"/>
              <a:buFont typeface="Noto Sans Symbols"/>
              <a:buChar char="✔"/>
            </a:pPr>
            <a:r>
              <a:rPr lang="en-US" sz="800" dirty="0">
                <a:latin typeface="Times New Roman"/>
                <a:ea typeface="Times New Roman"/>
                <a:cs typeface="Times New Roman"/>
                <a:sym typeface="Times New Roman"/>
              </a:rPr>
              <a:t>Received “Certificate of Appreciation” in National seminar on “Environmental Pollution: Join the Race to make the World a Better Place” on the eve of observance of World Environment Day - 2016, organized by Department of Environmental Science and Centre of Research for Development (CORD), University of Kashmir.</a:t>
            </a:r>
            <a:endParaRPr/>
          </a:p>
        </p:txBody>
      </p:sp>
      <p:pic>
        <p:nvPicPr>
          <p:cNvPr id="12" name="Picture 11" descr="unnamed.jpg"/>
          <p:cNvPicPr>
            <a:picLocks noChangeAspect="1"/>
          </p:cNvPicPr>
          <p:nvPr/>
        </p:nvPicPr>
        <p:blipFill>
          <a:blip r:embed="rId3"/>
          <a:stretch>
            <a:fillRect/>
          </a:stretch>
        </p:blipFill>
        <p:spPr>
          <a:xfrm>
            <a:off x="495759" y="544107"/>
            <a:ext cx="1233890" cy="1224099"/>
          </a:xfrm>
          <a:prstGeom prst="rect">
            <a:avLst/>
          </a:prstGeom>
        </p:spPr>
      </p:pic>
      <p:grpSp>
        <p:nvGrpSpPr>
          <p:cNvPr id="13" name="Google Shape;343;p14"/>
          <p:cNvGrpSpPr/>
          <p:nvPr/>
        </p:nvGrpSpPr>
        <p:grpSpPr>
          <a:xfrm>
            <a:off x="8224412" y="276104"/>
            <a:ext cx="772832" cy="5727545"/>
            <a:chOff x="8145018" y="285749"/>
            <a:chExt cx="571500" cy="5215255"/>
          </a:xfrm>
        </p:grpSpPr>
        <p:sp>
          <p:nvSpPr>
            <p:cNvPr id="14" name="Google Shape;344;p14"/>
            <p:cNvSpPr/>
            <p:nvPr/>
          </p:nvSpPr>
          <p:spPr>
            <a:xfrm>
              <a:off x="8145018" y="285749"/>
              <a:ext cx="571500" cy="5215255"/>
            </a:xfrm>
            <a:custGeom>
              <a:avLst/>
              <a:gdLst/>
              <a:ahLst/>
              <a:cxnLst/>
              <a:rect l="l" t="t" r="r" b="b"/>
              <a:pathLst>
                <a:path w="571500" h="5215255" extrusionOk="0">
                  <a:moveTo>
                    <a:pt x="476250" y="0"/>
                  </a:moveTo>
                  <a:lnTo>
                    <a:pt x="95250" y="0"/>
                  </a:lnTo>
                  <a:lnTo>
                    <a:pt x="58185" y="7489"/>
                  </a:lnTo>
                  <a:lnTo>
                    <a:pt x="27908" y="27908"/>
                  </a:lnTo>
                  <a:lnTo>
                    <a:pt x="7489" y="58185"/>
                  </a:lnTo>
                  <a:lnTo>
                    <a:pt x="0" y="95250"/>
                  </a:lnTo>
                  <a:lnTo>
                    <a:pt x="0" y="5119878"/>
                  </a:lnTo>
                  <a:lnTo>
                    <a:pt x="7489" y="5156942"/>
                  </a:lnTo>
                  <a:lnTo>
                    <a:pt x="27908" y="5187219"/>
                  </a:lnTo>
                  <a:lnTo>
                    <a:pt x="58185" y="5207638"/>
                  </a:lnTo>
                  <a:lnTo>
                    <a:pt x="95250" y="5215128"/>
                  </a:lnTo>
                  <a:lnTo>
                    <a:pt x="476250" y="5215128"/>
                  </a:lnTo>
                  <a:lnTo>
                    <a:pt x="513314" y="5207638"/>
                  </a:lnTo>
                  <a:lnTo>
                    <a:pt x="543591" y="5187219"/>
                  </a:lnTo>
                  <a:lnTo>
                    <a:pt x="564010" y="5156942"/>
                  </a:lnTo>
                  <a:lnTo>
                    <a:pt x="571500" y="5119878"/>
                  </a:lnTo>
                  <a:lnTo>
                    <a:pt x="571500" y="95250"/>
                  </a:lnTo>
                  <a:lnTo>
                    <a:pt x="564010" y="58185"/>
                  </a:lnTo>
                  <a:lnTo>
                    <a:pt x="543591" y="27908"/>
                  </a:lnTo>
                  <a:lnTo>
                    <a:pt x="513314" y="7489"/>
                  </a:lnTo>
                  <a:lnTo>
                    <a:pt x="476250" y="0"/>
                  </a:lnTo>
                  <a:close/>
                </a:path>
              </a:pathLst>
            </a:custGeom>
            <a:solidFill>
              <a:srgbClr val="FFC000"/>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5" name="Google Shape;345;p14"/>
            <p:cNvSpPr/>
            <p:nvPr/>
          </p:nvSpPr>
          <p:spPr>
            <a:xfrm>
              <a:off x="8145018" y="285749"/>
              <a:ext cx="571500" cy="5215255"/>
            </a:xfrm>
            <a:custGeom>
              <a:avLst/>
              <a:gdLst/>
              <a:ahLst/>
              <a:cxnLst/>
              <a:rect l="l" t="t" r="r" b="b"/>
              <a:pathLst>
                <a:path w="571500" h="5215255" extrusionOk="0">
                  <a:moveTo>
                    <a:pt x="476250" y="5215128"/>
                  </a:moveTo>
                  <a:lnTo>
                    <a:pt x="513314" y="5207638"/>
                  </a:lnTo>
                  <a:lnTo>
                    <a:pt x="543591" y="5187219"/>
                  </a:lnTo>
                  <a:lnTo>
                    <a:pt x="564010" y="5156942"/>
                  </a:lnTo>
                  <a:lnTo>
                    <a:pt x="571500" y="5119878"/>
                  </a:lnTo>
                  <a:lnTo>
                    <a:pt x="571500" y="95250"/>
                  </a:lnTo>
                  <a:lnTo>
                    <a:pt x="564010" y="58185"/>
                  </a:lnTo>
                  <a:lnTo>
                    <a:pt x="543591" y="27908"/>
                  </a:lnTo>
                  <a:lnTo>
                    <a:pt x="513314" y="7489"/>
                  </a:lnTo>
                  <a:lnTo>
                    <a:pt x="476250" y="0"/>
                  </a:lnTo>
                  <a:lnTo>
                    <a:pt x="95250" y="0"/>
                  </a:lnTo>
                  <a:lnTo>
                    <a:pt x="58185" y="7489"/>
                  </a:lnTo>
                  <a:lnTo>
                    <a:pt x="27908" y="27908"/>
                  </a:lnTo>
                  <a:lnTo>
                    <a:pt x="7489" y="58185"/>
                  </a:lnTo>
                  <a:lnTo>
                    <a:pt x="0" y="95250"/>
                  </a:lnTo>
                  <a:lnTo>
                    <a:pt x="0" y="5119878"/>
                  </a:lnTo>
                  <a:lnTo>
                    <a:pt x="7489" y="5156942"/>
                  </a:lnTo>
                  <a:lnTo>
                    <a:pt x="27908" y="5187219"/>
                  </a:lnTo>
                  <a:lnTo>
                    <a:pt x="58185" y="5207638"/>
                  </a:lnTo>
                  <a:lnTo>
                    <a:pt x="95250" y="5215128"/>
                  </a:lnTo>
                  <a:lnTo>
                    <a:pt x="476250" y="5215128"/>
                  </a:lnTo>
                  <a:close/>
                </a:path>
              </a:pathLst>
            </a:custGeom>
            <a:solidFill>
              <a:srgbClr val="FFC000"/>
            </a:solid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
        <p:nvSpPr>
          <p:cNvPr id="16" name="Google Shape;362;p14"/>
          <p:cNvSpPr/>
          <p:nvPr/>
        </p:nvSpPr>
        <p:spPr>
          <a:xfrm rot="5400000">
            <a:off x="6680052" y="2623620"/>
            <a:ext cx="3951082" cy="646331"/>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n-US" sz="1800" b="1" dirty="0" smtClean="0">
                <a:latin typeface="Times New Roman"/>
                <a:ea typeface="Times New Roman"/>
                <a:cs typeface="Times New Roman"/>
                <a:sym typeface="Times New Roman"/>
              </a:rPr>
              <a:t>PLACEMENT       </a:t>
            </a:r>
            <a:r>
              <a:rPr lang="en-US" sz="1800" b="1" dirty="0">
                <a:latin typeface="Times New Roman"/>
                <a:ea typeface="Times New Roman"/>
                <a:cs typeface="Times New Roman"/>
                <a:sym typeface="Times New Roman"/>
              </a:rPr>
              <a:t>BROCHURE</a:t>
            </a:r>
            <a:endParaRPr/>
          </a:p>
          <a:p>
            <a:pPr marL="0" lvl="0" indent="0" algn="ctr" rtl="0">
              <a:spcBef>
                <a:spcPts val="0"/>
              </a:spcBef>
              <a:spcAft>
                <a:spcPts val="0"/>
              </a:spcAft>
              <a:buNone/>
            </a:pPr>
            <a:r>
              <a:rPr lang="en-US" sz="1800" b="1" dirty="0">
                <a:latin typeface="Times New Roman"/>
                <a:ea typeface="Times New Roman"/>
                <a:cs typeface="Times New Roman"/>
                <a:sym typeface="Times New Roman"/>
              </a:rPr>
              <a:t>2024 </a:t>
            </a:r>
            <a:endParaRPr sz="1800"/>
          </a:p>
        </p:txBody>
      </p:sp>
      <p:sp>
        <p:nvSpPr>
          <p:cNvPr id="17" name="TextBox 16"/>
          <p:cNvSpPr txBox="1"/>
          <p:nvPr/>
        </p:nvSpPr>
        <p:spPr>
          <a:xfrm>
            <a:off x="1817783" y="1145755"/>
            <a:ext cx="1443210" cy="276999"/>
          </a:xfrm>
          <a:prstGeom prst="rect">
            <a:avLst/>
          </a:prstGeom>
          <a:noFill/>
        </p:spPr>
        <p:txBody>
          <a:bodyPr wrap="square" rtlCol="0">
            <a:spAutoFit/>
          </a:bodyPr>
          <a:lstStyle/>
          <a:p>
            <a:r>
              <a:rPr lang="en-US" sz="1200" dirty="0" err="1" smtClean="0">
                <a:solidFill>
                  <a:srgbClr val="C00000"/>
                </a:solidFill>
                <a:latin typeface="Times New Roman" pitchFamily="18" charset="0"/>
                <a:cs typeface="Times New Roman" pitchFamily="18" charset="0"/>
              </a:rPr>
              <a:t>Nodel</a:t>
            </a:r>
            <a:r>
              <a:rPr lang="en-US" sz="1200" dirty="0" smtClean="0">
                <a:solidFill>
                  <a:srgbClr val="C00000"/>
                </a:solidFill>
                <a:latin typeface="Times New Roman" pitchFamily="18" charset="0"/>
                <a:cs typeface="Times New Roman" pitchFamily="18" charset="0"/>
              </a:rPr>
              <a:t> officer</a:t>
            </a:r>
            <a:endParaRPr lang="en-US" sz="1200" dirty="0">
              <a:solidFill>
                <a:srgbClr val="C00000"/>
              </a:solidFill>
              <a:latin typeface="Times New Roman" pitchFamily="18" charset="0"/>
              <a:cs typeface="Times New Roman" pitchFamily="18" charset="0"/>
            </a:endParaRPr>
          </a:p>
        </p:txBody>
      </p:sp>
      <p:sp>
        <p:nvSpPr>
          <p:cNvPr id="18" name="TextBox 17"/>
          <p:cNvSpPr txBox="1"/>
          <p:nvPr/>
        </p:nvSpPr>
        <p:spPr>
          <a:xfrm>
            <a:off x="8534400" y="6214533"/>
            <a:ext cx="383438" cy="307777"/>
          </a:xfrm>
          <a:prstGeom prst="rect">
            <a:avLst/>
          </a:prstGeom>
          <a:noFill/>
        </p:spPr>
        <p:txBody>
          <a:bodyPr wrap="none" rtlCol="0">
            <a:spAutoFit/>
          </a:bodyPr>
          <a:lstStyle/>
          <a:p>
            <a:r>
              <a:rPr lang="en-US" dirty="0" smtClean="0"/>
              <a:t>22</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pic>
        <p:nvPicPr>
          <p:cNvPr id="583" name="Google Shape;583;p25" descr="C:\Users\Zaffar\Desktop\jkp.jpg"/>
          <p:cNvPicPr preferRelativeResize="0"/>
          <p:nvPr/>
        </p:nvPicPr>
        <p:blipFill rotWithShape="1">
          <a:blip r:embed="rId3">
            <a:alphaModFix/>
          </a:blip>
          <a:srcRect/>
          <a:stretch/>
        </p:blipFill>
        <p:spPr>
          <a:xfrm>
            <a:off x="285720" y="142852"/>
            <a:ext cx="1181100" cy="1000132"/>
          </a:xfrm>
          <a:prstGeom prst="rect">
            <a:avLst/>
          </a:prstGeom>
          <a:noFill/>
          <a:ln>
            <a:noFill/>
          </a:ln>
        </p:spPr>
      </p:pic>
      <p:sp>
        <p:nvSpPr>
          <p:cNvPr id="584" name="Google Shape;584;p25"/>
          <p:cNvSpPr/>
          <p:nvPr/>
        </p:nvSpPr>
        <p:spPr>
          <a:xfrm>
            <a:off x="1643042" y="357166"/>
            <a:ext cx="2214578" cy="26161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1100" b="1">
                <a:latin typeface="Times New Roman"/>
                <a:ea typeface="Times New Roman"/>
                <a:cs typeface="Times New Roman"/>
                <a:sym typeface="Times New Roman"/>
              </a:rPr>
              <a:t>Dr. Zaffar Bashir                                      </a:t>
            </a:r>
            <a:endParaRPr sz="1100">
              <a:latin typeface="Times New Roman"/>
              <a:ea typeface="Times New Roman"/>
              <a:cs typeface="Times New Roman"/>
              <a:sym typeface="Times New Roman"/>
            </a:endParaRPr>
          </a:p>
        </p:txBody>
      </p:sp>
      <p:sp>
        <p:nvSpPr>
          <p:cNvPr id="585" name="Google Shape;585;p25"/>
          <p:cNvSpPr/>
          <p:nvPr/>
        </p:nvSpPr>
        <p:spPr>
          <a:xfrm>
            <a:off x="1357290" y="571480"/>
            <a:ext cx="2500330" cy="26161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n-US" sz="1100" b="1">
                <a:solidFill>
                  <a:srgbClr val="C00000"/>
                </a:solidFill>
                <a:latin typeface="Times New Roman"/>
                <a:ea typeface="Times New Roman"/>
                <a:cs typeface="Times New Roman"/>
                <a:sym typeface="Times New Roman"/>
              </a:rPr>
              <a:t>M.Sc &amp; Ph.D   (Microbiology)</a:t>
            </a:r>
            <a:endParaRPr/>
          </a:p>
        </p:txBody>
      </p:sp>
      <p:sp>
        <p:nvSpPr>
          <p:cNvPr id="586" name="Google Shape;586;p25"/>
          <p:cNvSpPr txBox="1"/>
          <p:nvPr/>
        </p:nvSpPr>
        <p:spPr>
          <a:xfrm>
            <a:off x="1571604" y="785794"/>
            <a:ext cx="1522476" cy="26161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n-US" sz="1100" b="1">
                <a:solidFill>
                  <a:srgbClr val="C00000"/>
                </a:solidFill>
                <a:latin typeface="Times New Roman"/>
                <a:ea typeface="Times New Roman"/>
                <a:cs typeface="Times New Roman"/>
                <a:sym typeface="Times New Roman"/>
              </a:rPr>
              <a:t>Contractual lecturer </a:t>
            </a:r>
            <a:endParaRPr/>
          </a:p>
        </p:txBody>
      </p:sp>
      <p:sp>
        <p:nvSpPr>
          <p:cNvPr id="587" name="Google Shape;587;p25"/>
          <p:cNvSpPr txBox="1"/>
          <p:nvPr/>
        </p:nvSpPr>
        <p:spPr>
          <a:xfrm>
            <a:off x="571472" y="1857364"/>
            <a:ext cx="184731" cy="369332"/>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endParaRPr sz="1800"/>
          </a:p>
        </p:txBody>
      </p:sp>
      <p:sp>
        <p:nvSpPr>
          <p:cNvPr id="588" name="Google Shape;588;p25"/>
          <p:cNvSpPr/>
          <p:nvPr/>
        </p:nvSpPr>
        <p:spPr>
          <a:xfrm>
            <a:off x="214282" y="1357298"/>
            <a:ext cx="7786742" cy="1708160"/>
          </a:xfrm>
          <a:prstGeom prst="rect">
            <a:avLst/>
          </a:prstGeom>
          <a:noFill/>
          <a:ln>
            <a:noFill/>
          </a:ln>
        </p:spPr>
        <p:txBody>
          <a:bodyPr spcFirstLastPara="1" wrap="square" lIns="91425" tIns="45700" rIns="91425" bIns="45700" anchor="ctr" anchorCtr="0">
            <a:spAutoFit/>
          </a:bodyPr>
          <a:lstStyle/>
          <a:p>
            <a:pPr marL="0" marR="0" lvl="0" indent="-63500" algn="just" rtl="0">
              <a:lnSpc>
                <a:spcPct val="150000"/>
              </a:lnSpc>
              <a:spcBef>
                <a:spcPts val="0"/>
              </a:spcBef>
              <a:spcAft>
                <a:spcPts val="0"/>
              </a:spcAft>
              <a:buClr>
                <a:schemeClr val="dk1"/>
              </a:buClr>
              <a:buSzPts val="1000"/>
              <a:buFont typeface="Noto Sans Symbols"/>
              <a:buChar char="✔"/>
            </a:pPr>
            <a:r>
              <a:rPr lang="en-US" sz="1000" i="0" u="none" strike="noStrike" cap="none">
                <a:solidFill>
                  <a:schemeClr val="dk1"/>
                </a:solidFill>
                <a:latin typeface="Times New Roman"/>
                <a:ea typeface="Times New Roman"/>
                <a:cs typeface="Times New Roman"/>
                <a:sym typeface="Times New Roman"/>
              </a:rPr>
              <a:t>Best poster presentation award in 2 days National work shop 27, 28 Sept. 2017, Cluster University, Kashmir, women college M.A. Road Srinagar. </a:t>
            </a:r>
            <a:endParaRPr sz="1000" i="0" u="none" strike="noStrike" cap="none">
              <a:solidFill>
                <a:schemeClr val="dk1"/>
              </a:solidFill>
              <a:latin typeface="Times New Roman"/>
              <a:ea typeface="Times New Roman"/>
              <a:cs typeface="Times New Roman"/>
              <a:sym typeface="Times New Roman"/>
            </a:endParaRPr>
          </a:p>
          <a:p>
            <a:pPr marL="0" marR="0" lvl="0" indent="-63500" algn="just" rtl="0">
              <a:lnSpc>
                <a:spcPct val="150000"/>
              </a:lnSpc>
              <a:spcBef>
                <a:spcPts val="0"/>
              </a:spcBef>
              <a:spcAft>
                <a:spcPts val="0"/>
              </a:spcAft>
              <a:buClr>
                <a:schemeClr val="dk1"/>
              </a:buClr>
              <a:buSzPts val="1000"/>
              <a:buFont typeface="Noto Sans Symbols"/>
              <a:buChar char="✔"/>
            </a:pPr>
            <a:r>
              <a:rPr lang="en-US" sz="1000" i="0" u="none" strike="noStrike" cap="none">
                <a:solidFill>
                  <a:schemeClr val="dk1"/>
                </a:solidFill>
                <a:latin typeface="Times New Roman"/>
                <a:ea typeface="Times New Roman"/>
                <a:cs typeface="Times New Roman"/>
                <a:sym typeface="Times New Roman"/>
              </a:rPr>
              <a:t>Poster presentation award SKUAST-J. International conference on recent trends in Bioinformatics and a Biotechnology for sustainable development organized by SKUAST-J.12 -13 Oct.2017</a:t>
            </a:r>
            <a:endParaRPr sz="1000" i="0" u="none" strike="noStrike" cap="none">
              <a:solidFill>
                <a:schemeClr val="dk1"/>
              </a:solidFill>
              <a:latin typeface="Times New Roman"/>
              <a:ea typeface="Times New Roman"/>
              <a:cs typeface="Times New Roman"/>
              <a:sym typeface="Times New Roman"/>
            </a:endParaRPr>
          </a:p>
          <a:p>
            <a:pPr marL="0" marR="0" lvl="0" indent="-63500" algn="just" rtl="0">
              <a:lnSpc>
                <a:spcPct val="150000"/>
              </a:lnSpc>
              <a:spcBef>
                <a:spcPts val="0"/>
              </a:spcBef>
              <a:spcAft>
                <a:spcPts val="0"/>
              </a:spcAft>
              <a:buClr>
                <a:schemeClr val="dk1"/>
              </a:buClr>
              <a:buSzPts val="1000"/>
              <a:buFont typeface="Noto Sans Symbols"/>
              <a:buChar char="✔"/>
            </a:pPr>
            <a:r>
              <a:rPr lang="en-US" sz="1000" i="0" u="none" strike="noStrike" cap="none">
                <a:solidFill>
                  <a:schemeClr val="dk1"/>
                </a:solidFill>
                <a:latin typeface="Times New Roman"/>
                <a:ea typeface="Times New Roman"/>
                <a:cs typeface="Times New Roman"/>
                <a:sym typeface="Times New Roman"/>
              </a:rPr>
              <a:t>Best poster presentation award, two days national conference conducted by Zoology department of Kashmir University and zoological society of India,5-6 August,2018. </a:t>
            </a:r>
            <a:endParaRPr sz="1000" i="0" u="none" strike="noStrike" cap="none">
              <a:solidFill>
                <a:schemeClr val="dk1"/>
              </a:solidFill>
              <a:latin typeface="Times New Roman"/>
              <a:ea typeface="Times New Roman"/>
              <a:cs typeface="Times New Roman"/>
              <a:sym typeface="Times New Roman"/>
            </a:endParaRPr>
          </a:p>
          <a:p>
            <a:pPr marL="0" marR="0" lvl="0" indent="-63500" algn="just" rtl="0">
              <a:lnSpc>
                <a:spcPct val="150000"/>
              </a:lnSpc>
              <a:spcBef>
                <a:spcPts val="0"/>
              </a:spcBef>
              <a:spcAft>
                <a:spcPts val="0"/>
              </a:spcAft>
              <a:buClr>
                <a:schemeClr val="dk1"/>
              </a:buClr>
              <a:buSzPts val="1000"/>
              <a:buFont typeface="Noto Sans Symbols"/>
              <a:buChar char="✔"/>
            </a:pPr>
            <a:r>
              <a:rPr lang="en-US" sz="1000" i="0" u="none" strike="noStrike" cap="none">
                <a:solidFill>
                  <a:schemeClr val="dk1"/>
                </a:solidFill>
                <a:latin typeface="Times New Roman"/>
                <a:ea typeface="Times New Roman"/>
                <a:cs typeface="Times New Roman"/>
                <a:sym typeface="Times New Roman"/>
              </a:rPr>
              <a:t>Best thesis award at 3</a:t>
            </a:r>
            <a:r>
              <a:rPr lang="en-US" sz="1000" i="0" u="none" strike="noStrike" cap="none" baseline="30000">
                <a:solidFill>
                  <a:schemeClr val="dk1"/>
                </a:solidFill>
                <a:latin typeface="Times New Roman"/>
                <a:ea typeface="Times New Roman"/>
                <a:cs typeface="Times New Roman"/>
                <a:sym typeface="Times New Roman"/>
              </a:rPr>
              <a:t>rd</a:t>
            </a:r>
            <a:r>
              <a:rPr lang="en-US" sz="1000" i="0" u="none" strike="noStrike" cap="none">
                <a:solidFill>
                  <a:schemeClr val="dk1"/>
                </a:solidFill>
                <a:latin typeface="Times New Roman"/>
                <a:ea typeface="Times New Roman"/>
                <a:cs typeface="Times New Roman"/>
                <a:sym typeface="Times New Roman"/>
              </a:rPr>
              <a:t>international conference “Global initiatives in Agriculture and Applied Sciences for Eco Friendly Environment (GIASE-2019) during 16-18 June,2019.Tribhuvan University,Kathmandu.</a:t>
            </a:r>
            <a:endParaRPr sz="1000" i="0" u="none" strike="noStrike" cap="none">
              <a:solidFill>
                <a:schemeClr val="dk1"/>
              </a:solidFill>
              <a:latin typeface="Times New Roman"/>
              <a:ea typeface="Times New Roman"/>
              <a:cs typeface="Times New Roman"/>
              <a:sym typeface="Times New Roman"/>
            </a:endParaRPr>
          </a:p>
        </p:txBody>
      </p:sp>
      <p:sp>
        <p:nvSpPr>
          <p:cNvPr id="589" name="Google Shape;589;p25"/>
          <p:cNvSpPr/>
          <p:nvPr/>
        </p:nvSpPr>
        <p:spPr>
          <a:xfrm>
            <a:off x="214282" y="3000372"/>
            <a:ext cx="7715304" cy="1169551"/>
          </a:xfrm>
          <a:prstGeom prst="rect">
            <a:avLst/>
          </a:prstGeom>
          <a:noFill/>
          <a:ln>
            <a:noFill/>
          </a:ln>
        </p:spPr>
        <p:txBody>
          <a:bodyPr spcFirstLastPara="1" wrap="square" lIns="91425" tIns="45700" rIns="91425" bIns="45700" anchor="ctr" anchorCtr="0">
            <a:spAutoFit/>
          </a:bodyPr>
          <a:lstStyle/>
          <a:p>
            <a:pPr marL="0" marR="0" lvl="0" indent="-63500" algn="just" rtl="0">
              <a:lnSpc>
                <a:spcPct val="150000"/>
              </a:lnSpc>
              <a:spcBef>
                <a:spcPts val="0"/>
              </a:spcBef>
              <a:spcAft>
                <a:spcPts val="0"/>
              </a:spcAft>
              <a:buClr>
                <a:schemeClr val="dk1"/>
              </a:buClr>
              <a:buSzPts val="1000"/>
              <a:buFont typeface="Noto Sans Symbols"/>
              <a:buChar char="✔"/>
            </a:pPr>
            <a:r>
              <a:rPr lang="en-US" sz="1000" b="0" i="0" u="none" strike="noStrike" cap="none">
                <a:solidFill>
                  <a:schemeClr val="dk1"/>
                </a:solidFill>
                <a:latin typeface="Times New Roman"/>
                <a:ea typeface="Times New Roman"/>
                <a:cs typeface="Times New Roman"/>
                <a:sym typeface="Times New Roman"/>
              </a:rPr>
              <a:t>Appreciation Certificate by </a:t>
            </a:r>
            <a:r>
              <a:rPr lang="en-US" sz="1000" i="0" u="none" strike="noStrike" cap="none">
                <a:solidFill>
                  <a:schemeClr val="dk1"/>
                </a:solidFill>
                <a:latin typeface="Times New Roman"/>
                <a:ea typeface="Times New Roman"/>
                <a:cs typeface="Times New Roman"/>
                <a:sym typeface="Times New Roman"/>
              </a:rPr>
              <a:t>PI NMHS Project. </a:t>
            </a:r>
            <a:r>
              <a:rPr lang="en-US" sz="1000" b="0" i="0" u="none" strike="noStrike" cap="none">
                <a:solidFill>
                  <a:schemeClr val="dk1"/>
                </a:solidFill>
                <a:latin typeface="Times New Roman"/>
                <a:ea typeface="Times New Roman"/>
                <a:cs typeface="Times New Roman"/>
                <a:sym typeface="Times New Roman"/>
              </a:rPr>
              <a:t>Entitled </a:t>
            </a:r>
            <a:r>
              <a:rPr lang="en-US" sz="1000" b="0" i="1" u="none" strike="noStrike" cap="none">
                <a:solidFill>
                  <a:schemeClr val="dk1"/>
                </a:solidFill>
                <a:latin typeface="Times New Roman"/>
                <a:ea typeface="Times New Roman"/>
                <a:cs typeface="Times New Roman"/>
                <a:sym typeface="Times New Roman"/>
              </a:rPr>
              <a:t>“</a:t>
            </a:r>
            <a:r>
              <a:rPr lang="en-US" sz="1000" b="0" i="0" u="none" strike="noStrike" cap="none">
                <a:solidFill>
                  <a:schemeClr val="dk1"/>
                </a:solidFill>
                <a:latin typeface="Times New Roman"/>
                <a:ea typeface="Times New Roman"/>
                <a:cs typeface="Times New Roman"/>
                <a:sym typeface="Times New Roman"/>
              </a:rPr>
              <a:t>Collection, Characterization, Conservation, and utilization of important genetic resources of hilly regions of J &amp; K and Ladakh”</a:t>
            </a:r>
            <a:endParaRPr sz="1000" b="0" i="0" u="none" strike="noStrike" cap="none">
              <a:solidFill>
                <a:schemeClr val="dk1"/>
              </a:solidFill>
              <a:latin typeface="Times New Roman"/>
              <a:ea typeface="Times New Roman"/>
              <a:cs typeface="Times New Roman"/>
              <a:sym typeface="Times New Roman"/>
            </a:endParaRPr>
          </a:p>
          <a:p>
            <a:pPr marL="0" marR="0" lvl="0" indent="-63500" algn="just" rtl="0">
              <a:lnSpc>
                <a:spcPct val="150000"/>
              </a:lnSpc>
              <a:spcBef>
                <a:spcPts val="0"/>
              </a:spcBef>
              <a:spcAft>
                <a:spcPts val="0"/>
              </a:spcAft>
              <a:buClr>
                <a:schemeClr val="dk1"/>
              </a:buClr>
              <a:buSzPts val="1000"/>
              <a:buFont typeface="Noto Sans Symbols"/>
              <a:buChar char="✔"/>
            </a:pPr>
            <a:r>
              <a:rPr lang="en-US" sz="1000" b="0" i="0" u="none" strike="noStrike" cap="none">
                <a:solidFill>
                  <a:schemeClr val="dk1"/>
                </a:solidFill>
                <a:latin typeface="Times New Roman"/>
                <a:ea typeface="Times New Roman"/>
                <a:cs typeface="Times New Roman"/>
                <a:sym typeface="Times New Roman"/>
              </a:rPr>
              <a:t>Appreciation Certificate on presentation of research paper,by Department of environmental sciences and IQAC Govt. S.A.M. Degree College, Budgam (J&amp;K) one day national conference,on 26</a:t>
            </a:r>
            <a:r>
              <a:rPr lang="en-US" sz="1000" b="0" i="0" u="none" strike="noStrike" cap="none" baseline="30000">
                <a:solidFill>
                  <a:schemeClr val="dk1"/>
                </a:solidFill>
                <a:latin typeface="Times New Roman"/>
                <a:ea typeface="Times New Roman"/>
                <a:cs typeface="Times New Roman"/>
                <a:sym typeface="Times New Roman"/>
              </a:rPr>
              <a:t>th</a:t>
            </a:r>
            <a:r>
              <a:rPr lang="en-US" sz="1000" b="0" i="0" u="none" strike="noStrike" cap="none">
                <a:solidFill>
                  <a:schemeClr val="dk1"/>
                </a:solidFill>
                <a:latin typeface="Times New Roman"/>
                <a:ea typeface="Times New Roman"/>
                <a:cs typeface="Times New Roman"/>
                <a:sym typeface="Times New Roman"/>
              </a:rPr>
              <a:t> Oct.2017</a:t>
            </a:r>
            <a:endParaRPr sz="1000" b="0" i="0" u="none" strike="noStrike" cap="none">
              <a:solidFill>
                <a:schemeClr val="dk1"/>
              </a:solidFill>
              <a:latin typeface="Times New Roman"/>
              <a:ea typeface="Times New Roman"/>
              <a:cs typeface="Times New Roman"/>
              <a:sym typeface="Times New Roman"/>
            </a:endParaRPr>
          </a:p>
          <a:p>
            <a:pPr marL="0" marR="0" lvl="0" indent="-63500" algn="just" rtl="0">
              <a:lnSpc>
                <a:spcPct val="100000"/>
              </a:lnSpc>
              <a:spcBef>
                <a:spcPts val="0"/>
              </a:spcBef>
              <a:spcAft>
                <a:spcPts val="0"/>
              </a:spcAft>
              <a:buClr>
                <a:schemeClr val="dk1"/>
              </a:buClr>
              <a:buSzPts val="1000"/>
              <a:buFont typeface="Noto Sans Symbols"/>
              <a:buChar char="✔"/>
            </a:pPr>
            <a:r>
              <a:rPr lang="en-US" sz="1000" b="0" i="0" u="none" strike="noStrike" cap="none">
                <a:solidFill>
                  <a:schemeClr val="dk1"/>
                </a:solidFill>
                <a:latin typeface="Times New Roman"/>
                <a:ea typeface="Times New Roman"/>
                <a:cs typeface="Times New Roman"/>
                <a:sym typeface="Times New Roman"/>
              </a:rPr>
              <a:t>Appreciation Certificate by SKUAST -Kashmir on NSS course of 120 hours during spring semester 2015.</a:t>
            </a:r>
            <a:endParaRPr sz="1000" b="0" i="0" u="none" strike="noStrike" cap="none">
              <a:solidFill>
                <a:schemeClr val="dk1"/>
              </a:solidFill>
              <a:latin typeface="Times New Roman"/>
              <a:ea typeface="Times New Roman"/>
              <a:cs typeface="Times New Roman"/>
              <a:sym typeface="Times New Roman"/>
            </a:endParaRPr>
          </a:p>
        </p:txBody>
      </p:sp>
      <p:pic>
        <p:nvPicPr>
          <p:cNvPr id="590" name="Google Shape;590;p25"/>
          <p:cNvPicPr preferRelativeResize="0"/>
          <p:nvPr/>
        </p:nvPicPr>
        <p:blipFill rotWithShape="1">
          <a:blip r:embed="rId4">
            <a:alphaModFix/>
          </a:blip>
          <a:srcRect/>
          <a:stretch/>
        </p:blipFill>
        <p:spPr>
          <a:xfrm>
            <a:off x="142844" y="4357694"/>
            <a:ext cx="1285883" cy="1071570"/>
          </a:xfrm>
          <a:prstGeom prst="rect">
            <a:avLst/>
          </a:prstGeom>
          <a:noFill/>
          <a:ln>
            <a:noFill/>
          </a:ln>
        </p:spPr>
      </p:pic>
      <p:sp>
        <p:nvSpPr>
          <p:cNvPr id="591" name="Google Shape;591;p25"/>
          <p:cNvSpPr txBox="1"/>
          <p:nvPr/>
        </p:nvSpPr>
        <p:spPr>
          <a:xfrm>
            <a:off x="1571604" y="4357694"/>
            <a:ext cx="1265090" cy="64633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endParaRPr sz="1200" b="1"/>
          </a:p>
          <a:p>
            <a:pPr marL="0" lvl="0" indent="0" algn="l" rtl="0">
              <a:spcBef>
                <a:spcPts val="0"/>
              </a:spcBef>
              <a:spcAft>
                <a:spcPts val="0"/>
              </a:spcAft>
              <a:buNone/>
            </a:pPr>
            <a:endParaRPr sz="1200" b="1"/>
          </a:p>
          <a:p>
            <a:pPr marL="0" lvl="0" indent="0" algn="l" rtl="0">
              <a:spcBef>
                <a:spcPts val="0"/>
              </a:spcBef>
              <a:spcAft>
                <a:spcPts val="0"/>
              </a:spcAft>
              <a:buNone/>
            </a:pPr>
            <a:r>
              <a:rPr lang="en-US" sz="1200" b="1">
                <a:latin typeface="Times New Roman"/>
                <a:ea typeface="Times New Roman"/>
                <a:cs typeface="Times New Roman"/>
                <a:sym typeface="Times New Roman"/>
              </a:rPr>
              <a:t> </a:t>
            </a:r>
            <a:r>
              <a:rPr lang="en-US" sz="1000" b="1">
                <a:latin typeface="Times New Roman"/>
                <a:ea typeface="Times New Roman"/>
                <a:cs typeface="Times New Roman"/>
                <a:sym typeface="Times New Roman"/>
              </a:rPr>
              <a:t>Dr. Burhan Hamid</a:t>
            </a:r>
            <a:endParaRPr sz="1000">
              <a:latin typeface="Times New Roman"/>
              <a:ea typeface="Times New Roman"/>
              <a:cs typeface="Times New Roman"/>
              <a:sym typeface="Times New Roman"/>
            </a:endParaRPr>
          </a:p>
        </p:txBody>
      </p:sp>
      <p:sp>
        <p:nvSpPr>
          <p:cNvPr id="592" name="Google Shape;592;p25"/>
          <p:cNvSpPr txBox="1"/>
          <p:nvPr/>
        </p:nvSpPr>
        <p:spPr>
          <a:xfrm>
            <a:off x="1571604" y="4572008"/>
            <a:ext cx="1829347" cy="553998"/>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endParaRPr sz="1000" b="1">
              <a:solidFill>
                <a:srgbClr val="C00000"/>
              </a:solidFill>
              <a:latin typeface="Times New Roman"/>
              <a:ea typeface="Times New Roman"/>
              <a:cs typeface="Times New Roman"/>
              <a:sym typeface="Times New Roman"/>
            </a:endParaRPr>
          </a:p>
          <a:p>
            <a:pPr marL="0" lvl="0" indent="0" algn="ctr" rtl="0">
              <a:spcBef>
                <a:spcPts val="0"/>
              </a:spcBef>
              <a:spcAft>
                <a:spcPts val="0"/>
              </a:spcAft>
              <a:buNone/>
            </a:pPr>
            <a:endParaRPr sz="1000" b="1">
              <a:solidFill>
                <a:srgbClr val="C00000"/>
              </a:solidFill>
              <a:latin typeface="Times New Roman"/>
              <a:ea typeface="Times New Roman"/>
              <a:cs typeface="Times New Roman"/>
              <a:sym typeface="Times New Roman"/>
            </a:endParaRPr>
          </a:p>
          <a:p>
            <a:pPr marL="0" lvl="0" indent="0" algn="ctr" rtl="0">
              <a:spcBef>
                <a:spcPts val="0"/>
              </a:spcBef>
              <a:spcAft>
                <a:spcPts val="0"/>
              </a:spcAft>
              <a:buNone/>
            </a:pPr>
            <a:r>
              <a:rPr lang="en-US" sz="1000" b="1">
                <a:solidFill>
                  <a:srgbClr val="C00000"/>
                </a:solidFill>
                <a:latin typeface="Times New Roman"/>
                <a:ea typeface="Times New Roman"/>
                <a:cs typeface="Times New Roman"/>
                <a:sym typeface="Times New Roman"/>
              </a:rPr>
              <a:t>M.Sc &amp; Ph.D   (Microbiology)</a:t>
            </a:r>
            <a:endParaRPr/>
          </a:p>
        </p:txBody>
      </p:sp>
      <p:sp>
        <p:nvSpPr>
          <p:cNvPr id="593" name="Google Shape;593;p25"/>
          <p:cNvSpPr txBox="1"/>
          <p:nvPr/>
        </p:nvSpPr>
        <p:spPr>
          <a:xfrm>
            <a:off x="1571604" y="4786322"/>
            <a:ext cx="1382110" cy="553998"/>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endParaRPr sz="1000" b="1">
              <a:solidFill>
                <a:srgbClr val="C00000"/>
              </a:solidFill>
              <a:latin typeface="Times New Roman"/>
              <a:ea typeface="Times New Roman"/>
              <a:cs typeface="Times New Roman"/>
              <a:sym typeface="Times New Roman"/>
            </a:endParaRPr>
          </a:p>
          <a:p>
            <a:pPr marL="0" lvl="0" indent="0" algn="ctr" rtl="0">
              <a:spcBef>
                <a:spcPts val="0"/>
              </a:spcBef>
              <a:spcAft>
                <a:spcPts val="0"/>
              </a:spcAft>
              <a:buNone/>
            </a:pPr>
            <a:endParaRPr sz="1000" b="1">
              <a:solidFill>
                <a:srgbClr val="C00000"/>
              </a:solidFill>
              <a:latin typeface="Times New Roman"/>
              <a:ea typeface="Times New Roman"/>
              <a:cs typeface="Times New Roman"/>
              <a:sym typeface="Times New Roman"/>
            </a:endParaRPr>
          </a:p>
          <a:p>
            <a:pPr marL="0" lvl="0" indent="0" algn="ctr" rtl="0">
              <a:spcBef>
                <a:spcPts val="0"/>
              </a:spcBef>
              <a:spcAft>
                <a:spcPts val="0"/>
              </a:spcAft>
              <a:buNone/>
            </a:pPr>
            <a:r>
              <a:rPr lang="en-US" sz="1000" b="1">
                <a:solidFill>
                  <a:srgbClr val="C00000"/>
                </a:solidFill>
                <a:latin typeface="Times New Roman"/>
                <a:ea typeface="Times New Roman"/>
                <a:cs typeface="Times New Roman"/>
                <a:sym typeface="Times New Roman"/>
              </a:rPr>
              <a:t>Contractual  lecturer </a:t>
            </a:r>
            <a:endParaRPr/>
          </a:p>
        </p:txBody>
      </p:sp>
      <p:sp>
        <p:nvSpPr>
          <p:cNvPr id="594" name="Google Shape;594;p25"/>
          <p:cNvSpPr txBox="1"/>
          <p:nvPr/>
        </p:nvSpPr>
        <p:spPr>
          <a:xfrm>
            <a:off x="357158" y="5500702"/>
            <a:ext cx="7786742" cy="1061829"/>
          </a:xfrm>
          <a:prstGeom prst="rect">
            <a:avLst/>
          </a:prstGeom>
          <a:noFill/>
          <a:ln>
            <a:noFill/>
          </a:ln>
        </p:spPr>
        <p:txBody>
          <a:bodyPr spcFirstLastPara="1" wrap="square" lIns="91425" tIns="45700" rIns="91425" bIns="45700" anchor="t" anchorCtr="0">
            <a:spAutoFit/>
          </a:bodyPr>
          <a:lstStyle/>
          <a:p>
            <a:pPr marL="0" lvl="0" indent="-63500" algn="just" rtl="0">
              <a:lnSpc>
                <a:spcPct val="150000"/>
              </a:lnSpc>
              <a:spcBef>
                <a:spcPts val="0"/>
              </a:spcBef>
              <a:spcAft>
                <a:spcPts val="0"/>
              </a:spcAft>
              <a:buSzPts val="1000"/>
              <a:buFont typeface="Noto Sans Symbols"/>
              <a:buChar char="✔"/>
            </a:pPr>
            <a:r>
              <a:rPr lang="en-US" sz="1000">
                <a:latin typeface="Times New Roman"/>
                <a:ea typeface="Times New Roman"/>
                <a:cs typeface="Times New Roman"/>
                <a:sym typeface="Times New Roman"/>
              </a:rPr>
              <a:t>Certificate of Appreciation awarded for qualifying quiz on the topic “COVID-19 Community Awareness &amp; Safety” conducted by D Y Patil University School of Pharmacy, Navi Mumbai &amp; Indian Pharmaceutical Association Community Pharmacy Division, held during 25</a:t>
            </a:r>
            <a:r>
              <a:rPr lang="en-US" sz="1000" baseline="30000">
                <a:latin typeface="Times New Roman"/>
                <a:ea typeface="Times New Roman"/>
                <a:cs typeface="Times New Roman"/>
                <a:sym typeface="Times New Roman"/>
              </a:rPr>
              <a:t>th</a:t>
            </a:r>
            <a:r>
              <a:rPr lang="en-US" sz="1000">
                <a:latin typeface="Times New Roman"/>
                <a:ea typeface="Times New Roman"/>
                <a:cs typeface="Times New Roman"/>
                <a:sym typeface="Times New Roman"/>
              </a:rPr>
              <a:t> April to 3</a:t>
            </a:r>
            <a:r>
              <a:rPr lang="en-US" sz="1000" baseline="30000">
                <a:latin typeface="Times New Roman"/>
                <a:ea typeface="Times New Roman"/>
                <a:cs typeface="Times New Roman"/>
                <a:sym typeface="Times New Roman"/>
              </a:rPr>
              <a:t>rd</a:t>
            </a:r>
            <a:r>
              <a:rPr lang="en-US" sz="1000">
                <a:latin typeface="Times New Roman"/>
                <a:ea typeface="Times New Roman"/>
                <a:cs typeface="Times New Roman"/>
                <a:sym typeface="Times New Roman"/>
              </a:rPr>
              <a:t> May 2020.</a:t>
            </a:r>
            <a:endParaRPr/>
          </a:p>
          <a:p>
            <a:pPr marL="0" lvl="0" indent="0" algn="l" rtl="0">
              <a:spcBef>
                <a:spcPts val="0"/>
              </a:spcBef>
              <a:spcAft>
                <a:spcPts val="0"/>
              </a:spcAft>
              <a:buNone/>
            </a:pPr>
            <a:endParaRPr sz="1800"/>
          </a:p>
        </p:txBody>
      </p:sp>
      <p:sp>
        <p:nvSpPr>
          <p:cNvPr id="598" name="Google Shape;598;p25"/>
          <p:cNvSpPr txBox="1"/>
          <p:nvPr/>
        </p:nvSpPr>
        <p:spPr>
          <a:xfrm>
            <a:off x="8215338" y="5857892"/>
            <a:ext cx="383438" cy="307777"/>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1400">
                <a:solidFill>
                  <a:schemeClr val="lt1"/>
                </a:solidFill>
              </a:rPr>
              <a:t>25</a:t>
            </a:r>
            <a:endParaRPr/>
          </a:p>
        </p:txBody>
      </p:sp>
      <p:grpSp>
        <p:nvGrpSpPr>
          <p:cNvPr id="19" name="Google Shape;343;p14"/>
          <p:cNvGrpSpPr/>
          <p:nvPr/>
        </p:nvGrpSpPr>
        <p:grpSpPr>
          <a:xfrm>
            <a:off x="8224412" y="276104"/>
            <a:ext cx="772832" cy="5727545"/>
            <a:chOff x="8145018" y="285749"/>
            <a:chExt cx="571500" cy="5215255"/>
          </a:xfrm>
        </p:grpSpPr>
        <p:sp>
          <p:nvSpPr>
            <p:cNvPr id="20" name="Google Shape;344;p14"/>
            <p:cNvSpPr/>
            <p:nvPr/>
          </p:nvSpPr>
          <p:spPr>
            <a:xfrm>
              <a:off x="8145018" y="285749"/>
              <a:ext cx="571500" cy="5215255"/>
            </a:xfrm>
            <a:custGeom>
              <a:avLst/>
              <a:gdLst/>
              <a:ahLst/>
              <a:cxnLst/>
              <a:rect l="l" t="t" r="r" b="b"/>
              <a:pathLst>
                <a:path w="571500" h="5215255" extrusionOk="0">
                  <a:moveTo>
                    <a:pt x="476250" y="0"/>
                  </a:moveTo>
                  <a:lnTo>
                    <a:pt x="95250" y="0"/>
                  </a:lnTo>
                  <a:lnTo>
                    <a:pt x="58185" y="7489"/>
                  </a:lnTo>
                  <a:lnTo>
                    <a:pt x="27908" y="27908"/>
                  </a:lnTo>
                  <a:lnTo>
                    <a:pt x="7489" y="58185"/>
                  </a:lnTo>
                  <a:lnTo>
                    <a:pt x="0" y="95250"/>
                  </a:lnTo>
                  <a:lnTo>
                    <a:pt x="0" y="5119878"/>
                  </a:lnTo>
                  <a:lnTo>
                    <a:pt x="7489" y="5156942"/>
                  </a:lnTo>
                  <a:lnTo>
                    <a:pt x="27908" y="5187219"/>
                  </a:lnTo>
                  <a:lnTo>
                    <a:pt x="58185" y="5207638"/>
                  </a:lnTo>
                  <a:lnTo>
                    <a:pt x="95250" y="5215128"/>
                  </a:lnTo>
                  <a:lnTo>
                    <a:pt x="476250" y="5215128"/>
                  </a:lnTo>
                  <a:lnTo>
                    <a:pt x="513314" y="5207638"/>
                  </a:lnTo>
                  <a:lnTo>
                    <a:pt x="543591" y="5187219"/>
                  </a:lnTo>
                  <a:lnTo>
                    <a:pt x="564010" y="5156942"/>
                  </a:lnTo>
                  <a:lnTo>
                    <a:pt x="571500" y="5119878"/>
                  </a:lnTo>
                  <a:lnTo>
                    <a:pt x="571500" y="95250"/>
                  </a:lnTo>
                  <a:lnTo>
                    <a:pt x="564010" y="58185"/>
                  </a:lnTo>
                  <a:lnTo>
                    <a:pt x="543591" y="27908"/>
                  </a:lnTo>
                  <a:lnTo>
                    <a:pt x="513314" y="7489"/>
                  </a:lnTo>
                  <a:lnTo>
                    <a:pt x="476250" y="0"/>
                  </a:lnTo>
                  <a:close/>
                </a:path>
              </a:pathLst>
            </a:custGeom>
            <a:solidFill>
              <a:srgbClr val="FFC000"/>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1" name="Google Shape;345;p14"/>
            <p:cNvSpPr/>
            <p:nvPr/>
          </p:nvSpPr>
          <p:spPr>
            <a:xfrm>
              <a:off x="8145018" y="285749"/>
              <a:ext cx="571500" cy="5215255"/>
            </a:xfrm>
            <a:custGeom>
              <a:avLst/>
              <a:gdLst/>
              <a:ahLst/>
              <a:cxnLst/>
              <a:rect l="l" t="t" r="r" b="b"/>
              <a:pathLst>
                <a:path w="571500" h="5215255" extrusionOk="0">
                  <a:moveTo>
                    <a:pt x="476250" y="5215128"/>
                  </a:moveTo>
                  <a:lnTo>
                    <a:pt x="513314" y="5207638"/>
                  </a:lnTo>
                  <a:lnTo>
                    <a:pt x="543591" y="5187219"/>
                  </a:lnTo>
                  <a:lnTo>
                    <a:pt x="564010" y="5156942"/>
                  </a:lnTo>
                  <a:lnTo>
                    <a:pt x="571500" y="5119878"/>
                  </a:lnTo>
                  <a:lnTo>
                    <a:pt x="571500" y="95250"/>
                  </a:lnTo>
                  <a:lnTo>
                    <a:pt x="564010" y="58185"/>
                  </a:lnTo>
                  <a:lnTo>
                    <a:pt x="543591" y="27908"/>
                  </a:lnTo>
                  <a:lnTo>
                    <a:pt x="513314" y="7489"/>
                  </a:lnTo>
                  <a:lnTo>
                    <a:pt x="476250" y="0"/>
                  </a:lnTo>
                  <a:lnTo>
                    <a:pt x="95250" y="0"/>
                  </a:lnTo>
                  <a:lnTo>
                    <a:pt x="58185" y="7489"/>
                  </a:lnTo>
                  <a:lnTo>
                    <a:pt x="27908" y="27908"/>
                  </a:lnTo>
                  <a:lnTo>
                    <a:pt x="7489" y="58185"/>
                  </a:lnTo>
                  <a:lnTo>
                    <a:pt x="0" y="95250"/>
                  </a:lnTo>
                  <a:lnTo>
                    <a:pt x="0" y="5119878"/>
                  </a:lnTo>
                  <a:lnTo>
                    <a:pt x="7489" y="5156942"/>
                  </a:lnTo>
                  <a:lnTo>
                    <a:pt x="27908" y="5187219"/>
                  </a:lnTo>
                  <a:lnTo>
                    <a:pt x="58185" y="5207638"/>
                  </a:lnTo>
                  <a:lnTo>
                    <a:pt x="95250" y="5215128"/>
                  </a:lnTo>
                  <a:lnTo>
                    <a:pt x="476250" y="5215128"/>
                  </a:lnTo>
                  <a:close/>
                </a:path>
              </a:pathLst>
            </a:custGeom>
            <a:solidFill>
              <a:srgbClr val="FFC000"/>
            </a:solid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
        <p:nvSpPr>
          <p:cNvPr id="22" name="Google Shape;362;p14"/>
          <p:cNvSpPr/>
          <p:nvPr/>
        </p:nvSpPr>
        <p:spPr>
          <a:xfrm rot="5400000">
            <a:off x="6680052" y="2623620"/>
            <a:ext cx="3951082" cy="646331"/>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n-US" sz="1800" b="1" dirty="0" smtClean="0">
                <a:latin typeface="Times New Roman"/>
                <a:ea typeface="Times New Roman"/>
                <a:cs typeface="Times New Roman"/>
                <a:sym typeface="Times New Roman"/>
              </a:rPr>
              <a:t>PLACEMENT       </a:t>
            </a:r>
            <a:r>
              <a:rPr lang="en-US" sz="1800" b="1" dirty="0">
                <a:latin typeface="Times New Roman"/>
                <a:ea typeface="Times New Roman"/>
                <a:cs typeface="Times New Roman"/>
                <a:sym typeface="Times New Roman"/>
              </a:rPr>
              <a:t>BROCHURE</a:t>
            </a:r>
            <a:endParaRPr/>
          </a:p>
          <a:p>
            <a:pPr marL="0" lvl="0" indent="0" algn="ctr" rtl="0">
              <a:spcBef>
                <a:spcPts val="0"/>
              </a:spcBef>
              <a:spcAft>
                <a:spcPts val="0"/>
              </a:spcAft>
              <a:buNone/>
            </a:pPr>
            <a:r>
              <a:rPr lang="en-US" sz="1800" b="1" dirty="0">
                <a:latin typeface="Times New Roman"/>
                <a:ea typeface="Times New Roman"/>
                <a:cs typeface="Times New Roman"/>
                <a:sym typeface="Times New Roman"/>
              </a:rPr>
              <a:t>2024 </a:t>
            </a:r>
            <a:endParaRPr sz="1800"/>
          </a:p>
        </p:txBody>
      </p:sp>
      <p:sp>
        <p:nvSpPr>
          <p:cNvPr id="23" name="TextBox 22"/>
          <p:cNvSpPr txBox="1"/>
          <p:nvPr/>
        </p:nvSpPr>
        <p:spPr>
          <a:xfrm>
            <a:off x="8568267" y="6333067"/>
            <a:ext cx="383438" cy="307777"/>
          </a:xfrm>
          <a:prstGeom prst="rect">
            <a:avLst/>
          </a:prstGeom>
          <a:noFill/>
        </p:spPr>
        <p:txBody>
          <a:bodyPr wrap="none" rtlCol="0">
            <a:spAutoFit/>
          </a:bodyPr>
          <a:lstStyle/>
          <a:p>
            <a:r>
              <a:rPr lang="en-US" dirty="0" smtClean="0"/>
              <a:t>23</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26"/>
          <p:cNvSpPr/>
          <p:nvPr/>
        </p:nvSpPr>
        <p:spPr>
          <a:xfrm>
            <a:off x="0" y="0"/>
            <a:ext cx="7929586" cy="2092881"/>
          </a:xfrm>
          <a:prstGeom prst="rect">
            <a:avLst/>
          </a:prstGeom>
          <a:solidFill>
            <a:srgbClr val="FFFFFF"/>
          </a:solidFill>
          <a:ln>
            <a:noFill/>
          </a:ln>
        </p:spPr>
        <p:txBody>
          <a:bodyPr spcFirstLastPara="1" wrap="square" lIns="91425" tIns="45700" rIns="91425" bIns="45700" anchor="ctr" anchorCtr="0">
            <a:spAutoFit/>
          </a:bodyPr>
          <a:lstStyle/>
          <a:p>
            <a:pPr marL="0" marR="0" lvl="0" indent="-63500" algn="just" rtl="0">
              <a:lnSpc>
                <a:spcPct val="150000"/>
              </a:lnSpc>
              <a:spcBef>
                <a:spcPts val="0"/>
              </a:spcBef>
              <a:spcAft>
                <a:spcPts val="0"/>
              </a:spcAft>
              <a:buClr>
                <a:schemeClr val="dk1"/>
              </a:buClr>
              <a:buSzPts val="1000"/>
              <a:buFont typeface="Noto Sans Symbols"/>
              <a:buChar char="✔"/>
            </a:pPr>
            <a:r>
              <a:rPr lang="en-US" sz="1000" i="0" u="none" strike="noStrike" cap="none" dirty="0">
                <a:solidFill>
                  <a:schemeClr val="dk1"/>
                </a:solidFill>
                <a:latin typeface="Times New Roman"/>
                <a:ea typeface="Times New Roman"/>
                <a:cs typeface="Times New Roman"/>
                <a:sym typeface="Times New Roman"/>
              </a:rPr>
              <a:t>Certificate of Appreciation awarded for successful compilation of </a:t>
            </a:r>
            <a:r>
              <a:rPr lang="en-US" sz="1000" i="0" u="none" strike="noStrike" cap="none" dirty="0" err="1">
                <a:solidFill>
                  <a:schemeClr val="dk1"/>
                </a:solidFill>
                <a:latin typeface="Times New Roman"/>
                <a:ea typeface="Times New Roman"/>
                <a:cs typeface="Times New Roman"/>
                <a:sym typeface="Times New Roman"/>
              </a:rPr>
              <a:t>Ladakh</a:t>
            </a:r>
            <a:r>
              <a:rPr lang="en-US" sz="1000" i="0" u="none" strike="noStrike" cap="none" dirty="0">
                <a:solidFill>
                  <a:schemeClr val="dk1"/>
                </a:solidFill>
                <a:latin typeface="Times New Roman"/>
                <a:ea typeface="Times New Roman"/>
                <a:cs typeface="Times New Roman"/>
                <a:sym typeface="Times New Roman"/>
              </a:rPr>
              <a:t> based research project entitled “Entrepreneurship development of flowering bulbous crops in </a:t>
            </a:r>
            <a:r>
              <a:rPr lang="en-US" sz="1000" i="0" u="none" strike="noStrike" cap="none" dirty="0" err="1">
                <a:solidFill>
                  <a:schemeClr val="dk1"/>
                </a:solidFill>
                <a:latin typeface="Times New Roman"/>
                <a:ea typeface="Times New Roman"/>
                <a:cs typeface="Times New Roman"/>
                <a:sym typeface="Times New Roman"/>
              </a:rPr>
              <a:t>Ladakh</a:t>
            </a:r>
            <a:r>
              <a:rPr lang="en-US" sz="1000" i="0" u="none" strike="noStrike" cap="none" dirty="0">
                <a:solidFill>
                  <a:schemeClr val="dk1"/>
                </a:solidFill>
                <a:latin typeface="Times New Roman"/>
                <a:ea typeface="Times New Roman"/>
                <a:cs typeface="Times New Roman"/>
                <a:sym typeface="Times New Roman"/>
              </a:rPr>
              <a:t> Region of J&amp;K state” funded by DST-CODER, New Delhi on 25</a:t>
            </a:r>
            <a:r>
              <a:rPr lang="en-US" sz="1000" i="0" u="none" strike="noStrike" cap="none" baseline="30000" dirty="0">
                <a:solidFill>
                  <a:schemeClr val="dk1"/>
                </a:solidFill>
                <a:latin typeface="Times New Roman"/>
                <a:ea typeface="Times New Roman"/>
                <a:cs typeface="Times New Roman"/>
                <a:sym typeface="Times New Roman"/>
              </a:rPr>
              <a:t>th</a:t>
            </a:r>
            <a:r>
              <a:rPr lang="en-US" sz="1000" i="0" u="none" strike="noStrike" cap="none" dirty="0">
                <a:solidFill>
                  <a:schemeClr val="dk1"/>
                </a:solidFill>
                <a:latin typeface="Times New Roman"/>
                <a:ea typeface="Times New Roman"/>
                <a:cs typeface="Times New Roman"/>
                <a:sym typeface="Times New Roman"/>
              </a:rPr>
              <a:t> March, 2017.</a:t>
            </a:r>
            <a:endParaRPr/>
          </a:p>
          <a:p>
            <a:pPr marL="0" marR="0" lvl="0" indent="-63500" algn="just" rtl="0">
              <a:lnSpc>
                <a:spcPct val="150000"/>
              </a:lnSpc>
              <a:spcBef>
                <a:spcPts val="0"/>
              </a:spcBef>
              <a:spcAft>
                <a:spcPts val="0"/>
              </a:spcAft>
              <a:buClr>
                <a:schemeClr val="dk1"/>
              </a:buClr>
              <a:buSzPts val="1000"/>
              <a:buFont typeface="Noto Sans Symbols"/>
              <a:buChar char="✔"/>
            </a:pPr>
            <a:r>
              <a:rPr lang="en-US" sz="1000" i="0" u="none" strike="noStrike" cap="none" dirty="0">
                <a:solidFill>
                  <a:schemeClr val="dk1"/>
                </a:solidFill>
                <a:latin typeface="Times New Roman"/>
                <a:ea typeface="Times New Roman"/>
                <a:cs typeface="Times New Roman"/>
                <a:sym typeface="Times New Roman"/>
              </a:rPr>
              <a:t>Certificate of Appreciation awarded for remarkable contribution to the research project entitled “Use of Dal Lake Weed as a source of nutrient medium for the growth and yield of Gladiolus, Tulip and </a:t>
            </a:r>
            <a:r>
              <a:rPr lang="en-US" sz="1000" i="0" u="none" strike="noStrike" cap="none" dirty="0" err="1">
                <a:solidFill>
                  <a:schemeClr val="dk1"/>
                </a:solidFill>
                <a:latin typeface="Times New Roman"/>
                <a:ea typeface="Times New Roman"/>
                <a:cs typeface="Times New Roman"/>
                <a:sym typeface="Times New Roman"/>
              </a:rPr>
              <a:t>Lilium</a:t>
            </a:r>
            <a:r>
              <a:rPr lang="en-US" sz="1000" i="0" u="none" strike="noStrike" cap="none" dirty="0">
                <a:solidFill>
                  <a:schemeClr val="dk1"/>
                </a:solidFill>
                <a:latin typeface="Times New Roman"/>
                <a:ea typeface="Times New Roman"/>
                <a:cs typeface="Times New Roman"/>
                <a:sym typeface="Times New Roman"/>
              </a:rPr>
              <a:t>” funded by TDT Division, DST New Delhi on 24</a:t>
            </a:r>
            <a:r>
              <a:rPr lang="en-US" sz="1000" i="0" u="none" strike="noStrike" cap="none" baseline="30000" dirty="0">
                <a:solidFill>
                  <a:schemeClr val="dk1"/>
                </a:solidFill>
                <a:latin typeface="Times New Roman"/>
                <a:ea typeface="Times New Roman"/>
                <a:cs typeface="Times New Roman"/>
                <a:sym typeface="Times New Roman"/>
              </a:rPr>
              <a:t>th</a:t>
            </a:r>
            <a:r>
              <a:rPr lang="en-US" sz="1000" i="0" u="none" strike="noStrike" cap="none" dirty="0">
                <a:solidFill>
                  <a:schemeClr val="dk1"/>
                </a:solidFill>
                <a:latin typeface="Times New Roman"/>
                <a:ea typeface="Times New Roman"/>
                <a:cs typeface="Times New Roman"/>
                <a:sym typeface="Times New Roman"/>
              </a:rPr>
              <a:t> July, 2019.</a:t>
            </a:r>
            <a:endParaRPr/>
          </a:p>
          <a:p>
            <a:pPr marL="0" marR="0" lvl="0" indent="-63500" algn="just" rtl="0">
              <a:lnSpc>
                <a:spcPct val="150000"/>
              </a:lnSpc>
              <a:spcBef>
                <a:spcPts val="0"/>
              </a:spcBef>
              <a:spcAft>
                <a:spcPts val="0"/>
              </a:spcAft>
              <a:buClr>
                <a:schemeClr val="dk1"/>
              </a:buClr>
              <a:buSzPts val="1000"/>
              <a:buFont typeface="Noto Sans Symbols"/>
              <a:buChar char="✔"/>
            </a:pPr>
            <a:r>
              <a:rPr lang="en-US" sz="1000" i="0" u="none" strike="noStrike" cap="none" dirty="0">
                <a:solidFill>
                  <a:schemeClr val="dk1"/>
                </a:solidFill>
                <a:latin typeface="Times New Roman"/>
                <a:ea typeface="Times New Roman"/>
                <a:cs typeface="Times New Roman"/>
                <a:sym typeface="Times New Roman"/>
              </a:rPr>
              <a:t>Certificate of Participation for One Day Online Workshop organized by Department of Bio-resources, University of Kashmir in collaboration with Elsevier on “Planning and organizing research using Elsevier tools: Science direct, Scopus and </a:t>
            </a:r>
            <a:r>
              <a:rPr lang="en-US" sz="1000" i="0" u="none" strike="noStrike" cap="none" dirty="0" err="1">
                <a:solidFill>
                  <a:schemeClr val="dk1"/>
                </a:solidFill>
                <a:latin typeface="Times New Roman"/>
                <a:ea typeface="Times New Roman"/>
                <a:cs typeface="Times New Roman"/>
                <a:sym typeface="Times New Roman"/>
              </a:rPr>
              <a:t>Mendeley</a:t>
            </a:r>
            <a:r>
              <a:rPr lang="en-US" sz="1000" i="0" u="none" strike="noStrike" cap="none" dirty="0">
                <a:solidFill>
                  <a:schemeClr val="dk1"/>
                </a:solidFill>
                <a:latin typeface="Times New Roman"/>
                <a:ea typeface="Times New Roman"/>
                <a:cs typeface="Times New Roman"/>
                <a:sym typeface="Times New Roman"/>
              </a:rPr>
              <a:t>” held on 26</a:t>
            </a:r>
            <a:r>
              <a:rPr lang="en-US" sz="1000" i="0" u="none" strike="noStrike" cap="none" baseline="30000" dirty="0">
                <a:solidFill>
                  <a:schemeClr val="dk1"/>
                </a:solidFill>
                <a:latin typeface="Times New Roman"/>
                <a:ea typeface="Times New Roman"/>
                <a:cs typeface="Times New Roman"/>
                <a:sym typeface="Times New Roman"/>
              </a:rPr>
              <a:t>th</a:t>
            </a:r>
            <a:r>
              <a:rPr lang="en-US" sz="1000" i="0" u="none" strike="noStrike" cap="none" dirty="0">
                <a:solidFill>
                  <a:schemeClr val="dk1"/>
                </a:solidFill>
                <a:latin typeface="Times New Roman"/>
                <a:ea typeface="Times New Roman"/>
                <a:cs typeface="Times New Roman"/>
                <a:sym typeface="Times New Roman"/>
              </a:rPr>
              <a:t> April, 2020.</a:t>
            </a:r>
            <a:endParaRPr/>
          </a:p>
          <a:p>
            <a:pPr marL="0" lvl="0" indent="-63500" algn="just" rtl="0">
              <a:lnSpc>
                <a:spcPct val="150000"/>
              </a:lnSpc>
              <a:spcBef>
                <a:spcPts val="0"/>
              </a:spcBef>
              <a:spcAft>
                <a:spcPts val="0"/>
              </a:spcAft>
              <a:buSzPts val="1000"/>
              <a:buFont typeface="Noto Sans Symbols"/>
              <a:buChar char="✔"/>
            </a:pPr>
            <a:r>
              <a:rPr lang="en-US" sz="1000" dirty="0">
                <a:latin typeface="Times New Roman"/>
                <a:ea typeface="Times New Roman"/>
                <a:cs typeface="Times New Roman"/>
                <a:sym typeface="Times New Roman"/>
              </a:rPr>
              <a:t>Certificate of Appreciation awarded in recognition of participation in Three-day Training Workshop organized by Centre of Research for Development (CORD), University of Kashmir, Srinagar on “Wrap up of tools and techniques in Microbiology” held on 15</a:t>
            </a:r>
            <a:r>
              <a:rPr lang="en-US" sz="1000" baseline="30000" dirty="0">
                <a:latin typeface="Times New Roman"/>
                <a:ea typeface="Times New Roman"/>
                <a:cs typeface="Times New Roman"/>
                <a:sym typeface="Times New Roman"/>
              </a:rPr>
              <a:t>th</a:t>
            </a:r>
            <a:r>
              <a:rPr lang="en-US" sz="1000" dirty="0">
                <a:latin typeface="Times New Roman"/>
                <a:ea typeface="Times New Roman"/>
                <a:cs typeface="Times New Roman"/>
                <a:sym typeface="Times New Roman"/>
              </a:rPr>
              <a:t> to 17</a:t>
            </a:r>
            <a:r>
              <a:rPr lang="en-US" sz="1000" baseline="30000" dirty="0">
                <a:latin typeface="Times New Roman"/>
                <a:ea typeface="Times New Roman"/>
                <a:cs typeface="Times New Roman"/>
                <a:sym typeface="Times New Roman"/>
              </a:rPr>
              <a:t>th</a:t>
            </a:r>
            <a:r>
              <a:rPr lang="en-US" sz="1000" dirty="0">
                <a:latin typeface="Times New Roman"/>
                <a:ea typeface="Times New Roman"/>
                <a:cs typeface="Times New Roman"/>
                <a:sym typeface="Times New Roman"/>
              </a:rPr>
              <a:t> March, 2023</a:t>
            </a:r>
            <a:r>
              <a:rPr lang="en-US" sz="1000" b="1" dirty="0"/>
              <a:t>.</a:t>
            </a:r>
            <a:endParaRPr sz="1000"/>
          </a:p>
          <a:p>
            <a:pPr marL="0" lvl="0" indent="0" algn="l" rtl="0">
              <a:spcBef>
                <a:spcPts val="0"/>
              </a:spcBef>
              <a:spcAft>
                <a:spcPts val="0"/>
              </a:spcAft>
              <a:buNone/>
            </a:pPr>
            <a:r>
              <a:rPr lang="en-US" sz="1000" b="0" dirty="0"/>
              <a:t> </a:t>
            </a:r>
            <a:endParaRPr sz="1000"/>
          </a:p>
        </p:txBody>
      </p:sp>
      <p:pic>
        <p:nvPicPr>
          <p:cNvPr id="608" name="Google Shape;608;p26" descr="Parvaiz Photo SKUAST 2"/>
          <p:cNvPicPr preferRelativeResize="0"/>
          <p:nvPr/>
        </p:nvPicPr>
        <p:blipFill rotWithShape="1">
          <a:blip r:embed="rId3">
            <a:alphaModFix/>
          </a:blip>
          <a:srcRect/>
          <a:stretch/>
        </p:blipFill>
        <p:spPr>
          <a:xfrm>
            <a:off x="142844" y="2071678"/>
            <a:ext cx="928694" cy="857256"/>
          </a:xfrm>
          <a:prstGeom prst="rect">
            <a:avLst/>
          </a:prstGeom>
          <a:noFill/>
          <a:ln>
            <a:noFill/>
          </a:ln>
        </p:spPr>
      </p:pic>
      <p:sp>
        <p:nvSpPr>
          <p:cNvPr id="609" name="Google Shape;609;p26"/>
          <p:cNvSpPr txBox="1"/>
          <p:nvPr/>
        </p:nvSpPr>
        <p:spPr>
          <a:xfrm>
            <a:off x="142844" y="3000372"/>
            <a:ext cx="7643866" cy="2215991"/>
          </a:xfrm>
          <a:prstGeom prst="rect">
            <a:avLst/>
          </a:prstGeom>
          <a:noFill/>
          <a:ln>
            <a:noFill/>
          </a:ln>
        </p:spPr>
        <p:txBody>
          <a:bodyPr spcFirstLastPara="1" wrap="square" lIns="91425" tIns="45700" rIns="91425" bIns="45700" anchor="t" anchorCtr="0">
            <a:spAutoFit/>
          </a:bodyPr>
          <a:lstStyle/>
          <a:p>
            <a:pPr marL="0" lvl="0" indent="-63500" algn="just" rtl="0">
              <a:lnSpc>
                <a:spcPct val="150000"/>
              </a:lnSpc>
              <a:spcBef>
                <a:spcPts val="0"/>
              </a:spcBef>
              <a:spcAft>
                <a:spcPts val="0"/>
              </a:spcAft>
              <a:buSzPts val="1000"/>
              <a:buFont typeface="Noto Sans Symbols"/>
              <a:buChar char="✔"/>
            </a:pPr>
            <a:r>
              <a:rPr lang="en-US" sz="1000" dirty="0">
                <a:latin typeface="Times New Roman"/>
                <a:ea typeface="Times New Roman"/>
                <a:cs typeface="Times New Roman"/>
                <a:sym typeface="Times New Roman"/>
              </a:rPr>
              <a:t>Awarded young scientist award by Govt. of Jammu and Kashmir India, for the year 2007</a:t>
            </a:r>
            <a:endParaRPr/>
          </a:p>
          <a:p>
            <a:pPr marL="0" lvl="0" indent="-63500" algn="just" rtl="0">
              <a:lnSpc>
                <a:spcPct val="150000"/>
              </a:lnSpc>
              <a:spcBef>
                <a:spcPts val="0"/>
              </a:spcBef>
              <a:spcAft>
                <a:spcPts val="0"/>
              </a:spcAft>
              <a:buSzPts val="1000"/>
              <a:buFont typeface="Noto Sans Symbols"/>
              <a:buChar char="✔"/>
            </a:pPr>
            <a:r>
              <a:rPr lang="en-US" sz="1000" dirty="0">
                <a:latin typeface="Times New Roman"/>
                <a:ea typeface="Times New Roman"/>
                <a:cs typeface="Times New Roman"/>
                <a:sym typeface="Times New Roman"/>
              </a:rPr>
              <a:t>Awarded Post doctoral fellowship by University Grants Commission of India in the year 2009</a:t>
            </a:r>
            <a:endParaRPr/>
          </a:p>
          <a:p>
            <a:pPr marL="0" lvl="0" indent="-63500" algn="just" rtl="0">
              <a:lnSpc>
                <a:spcPct val="150000"/>
              </a:lnSpc>
              <a:spcBef>
                <a:spcPts val="0"/>
              </a:spcBef>
              <a:spcAft>
                <a:spcPts val="0"/>
              </a:spcAft>
              <a:buSzPts val="1000"/>
              <a:buFont typeface="Noto Sans Symbols"/>
              <a:buChar char="✔"/>
            </a:pPr>
            <a:r>
              <a:rPr lang="en-US" sz="1000" dirty="0">
                <a:latin typeface="Times New Roman"/>
                <a:ea typeface="Times New Roman"/>
                <a:cs typeface="Times New Roman"/>
                <a:sym typeface="Times New Roman"/>
              </a:rPr>
              <a:t>Best Teacher ward, Crescent University, Abeokuta, Nigeria for the year 2017Certificate of Outstanding Contribution in Reviewing by Elsevier      in April 2018</a:t>
            </a:r>
            <a:endParaRPr/>
          </a:p>
          <a:p>
            <a:pPr marL="0" lvl="0" indent="-63500" algn="just" rtl="0">
              <a:lnSpc>
                <a:spcPct val="150000"/>
              </a:lnSpc>
              <a:spcBef>
                <a:spcPts val="0"/>
              </a:spcBef>
              <a:spcAft>
                <a:spcPts val="0"/>
              </a:spcAft>
              <a:buSzPts val="1000"/>
              <a:buFont typeface="Noto Sans Symbols"/>
              <a:buChar char="✔"/>
            </a:pPr>
            <a:r>
              <a:rPr lang="en-US" sz="1000" dirty="0">
                <a:latin typeface="Times New Roman"/>
                <a:ea typeface="Times New Roman"/>
                <a:cs typeface="Times New Roman"/>
                <a:sym typeface="Times New Roman"/>
              </a:rPr>
              <a:t>Certificate of Outstanding Contribution in Reviewing by Elsevier in August 2018</a:t>
            </a:r>
            <a:endParaRPr/>
          </a:p>
          <a:p>
            <a:pPr marL="0" lvl="0" indent="-63500" algn="just" rtl="0">
              <a:lnSpc>
                <a:spcPct val="150000"/>
              </a:lnSpc>
              <a:spcBef>
                <a:spcPts val="0"/>
              </a:spcBef>
              <a:spcAft>
                <a:spcPts val="0"/>
              </a:spcAft>
              <a:buSzPts val="1000"/>
              <a:buFont typeface="Noto Sans Symbols"/>
              <a:buChar char="✔"/>
            </a:pPr>
            <a:r>
              <a:rPr lang="en-US" sz="1000" dirty="0">
                <a:latin typeface="Times New Roman"/>
                <a:ea typeface="Times New Roman"/>
                <a:cs typeface="Times New Roman"/>
                <a:sym typeface="Times New Roman"/>
              </a:rPr>
              <a:t>Letter of Commendation for Accreditation Exercise for the year 2018Awarded post doctoral fellowship by UGC of India</a:t>
            </a:r>
            <a:endParaRPr/>
          </a:p>
          <a:p>
            <a:pPr marL="0" lvl="0" indent="-63500" algn="just" rtl="0">
              <a:lnSpc>
                <a:spcPct val="150000"/>
              </a:lnSpc>
              <a:spcBef>
                <a:spcPts val="0"/>
              </a:spcBef>
              <a:spcAft>
                <a:spcPts val="0"/>
              </a:spcAft>
              <a:buSzPts val="1000"/>
              <a:buFont typeface="Noto Sans Symbols"/>
              <a:buChar char="✔"/>
            </a:pPr>
            <a:r>
              <a:rPr lang="en-US" sz="1000" dirty="0">
                <a:latin typeface="Times New Roman"/>
                <a:ea typeface="Times New Roman"/>
                <a:cs typeface="Times New Roman"/>
                <a:sym typeface="Times New Roman"/>
              </a:rPr>
              <a:t>Awarded Young Scientist award by Govt. of Jammu and Kashmir, India</a:t>
            </a:r>
            <a:endParaRPr/>
          </a:p>
          <a:p>
            <a:pPr marL="0" lvl="0" indent="0" algn="l" rtl="0">
              <a:lnSpc>
                <a:spcPct val="150000"/>
              </a:lnSpc>
              <a:spcBef>
                <a:spcPts val="0"/>
              </a:spcBef>
              <a:spcAft>
                <a:spcPts val="0"/>
              </a:spcAft>
              <a:buNone/>
            </a:pPr>
            <a:r>
              <a:rPr lang="en-US" sz="1000" b="1" dirty="0">
                <a:latin typeface="Times New Roman"/>
                <a:ea typeface="Times New Roman"/>
                <a:cs typeface="Times New Roman"/>
                <a:sym typeface="Times New Roman"/>
              </a:rPr>
              <a:t>                                           </a:t>
            </a:r>
            <a:r>
              <a:rPr lang="en-US" sz="1000" b="1" dirty="0" smtClean="0">
                <a:latin typeface="Times New Roman"/>
                <a:ea typeface="Times New Roman"/>
                <a:cs typeface="Times New Roman"/>
                <a:sym typeface="Times New Roman"/>
              </a:rPr>
              <a:t>    </a:t>
            </a:r>
            <a:r>
              <a:rPr lang="en-US" sz="1000" b="1" dirty="0">
                <a:latin typeface="Times New Roman"/>
                <a:ea typeface="Times New Roman"/>
                <a:cs typeface="Times New Roman"/>
                <a:sym typeface="Times New Roman"/>
              </a:rPr>
              <a:t>Dr. </a:t>
            </a:r>
            <a:r>
              <a:rPr lang="en-US" sz="1000" b="1" dirty="0" err="1">
                <a:latin typeface="Times New Roman"/>
                <a:ea typeface="Times New Roman"/>
                <a:cs typeface="Times New Roman"/>
                <a:sym typeface="Times New Roman"/>
              </a:rPr>
              <a:t>Ulfat</a:t>
            </a:r>
            <a:r>
              <a:rPr lang="en-US" sz="1000" b="1" dirty="0">
                <a:latin typeface="Times New Roman"/>
                <a:ea typeface="Times New Roman"/>
                <a:cs typeface="Times New Roman"/>
                <a:sym typeface="Times New Roman"/>
              </a:rPr>
              <a:t> Nazir</a:t>
            </a:r>
            <a:endParaRPr/>
          </a:p>
          <a:p>
            <a:pPr marL="0" lvl="0" indent="0" algn="l" rtl="0">
              <a:spcBef>
                <a:spcPts val="0"/>
              </a:spcBef>
              <a:spcAft>
                <a:spcPts val="0"/>
              </a:spcAft>
              <a:buNone/>
            </a:pPr>
            <a:endParaRPr sz="1800"/>
          </a:p>
        </p:txBody>
      </p:sp>
      <p:sp>
        <p:nvSpPr>
          <p:cNvPr id="610" name="Google Shape;610;p26"/>
          <p:cNvSpPr txBox="1"/>
          <p:nvPr/>
        </p:nvSpPr>
        <p:spPr>
          <a:xfrm>
            <a:off x="1214414" y="2071678"/>
            <a:ext cx="1675459" cy="24622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1000" b="1" dirty="0">
                <a:latin typeface="Times New Roman"/>
                <a:ea typeface="Times New Roman"/>
                <a:cs typeface="Times New Roman"/>
                <a:sym typeface="Times New Roman"/>
              </a:rPr>
              <a:t> Dr. </a:t>
            </a:r>
            <a:r>
              <a:rPr lang="en-US" sz="1000" b="1" dirty="0" err="1">
                <a:latin typeface="Times New Roman"/>
                <a:ea typeface="Times New Roman"/>
                <a:cs typeface="Times New Roman"/>
                <a:sym typeface="Times New Roman"/>
              </a:rPr>
              <a:t>Parvaze</a:t>
            </a:r>
            <a:r>
              <a:rPr lang="en-US" sz="1000" b="1" dirty="0">
                <a:latin typeface="Times New Roman"/>
                <a:ea typeface="Times New Roman"/>
                <a:cs typeface="Times New Roman"/>
                <a:sym typeface="Times New Roman"/>
              </a:rPr>
              <a:t> Ahmad </a:t>
            </a:r>
            <a:r>
              <a:rPr lang="en-US" sz="1000" b="1" dirty="0" err="1">
                <a:latin typeface="Times New Roman"/>
                <a:ea typeface="Times New Roman"/>
                <a:cs typeface="Times New Roman"/>
                <a:sym typeface="Times New Roman"/>
              </a:rPr>
              <a:t>Wani</a:t>
            </a:r>
            <a:r>
              <a:rPr lang="en-US" sz="1000" b="1" dirty="0">
                <a:latin typeface="Times New Roman"/>
                <a:ea typeface="Times New Roman"/>
                <a:cs typeface="Times New Roman"/>
                <a:sym typeface="Times New Roman"/>
              </a:rPr>
              <a:t> </a:t>
            </a:r>
            <a:endParaRPr/>
          </a:p>
        </p:txBody>
      </p:sp>
      <p:sp>
        <p:nvSpPr>
          <p:cNvPr id="611" name="Google Shape;611;p26"/>
          <p:cNvSpPr txBox="1"/>
          <p:nvPr/>
        </p:nvSpPr>
        <p:spPr>
          <a:xfrm>
            <a:off x="857224" y="2285992"/>
            <a:ext cx="2500364" cy="52322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n-US" sz="1000" b="1" dirty="0" smtClean="0">
                <a:solidFill>
                  <a:srgbClr val="C00000"/>
                </a:solidFill>
                <a:latin typeface="Times New Roman"/>
                <a:ea typeface="Times New Roman"/>
                <a:cs typeface="Times New Roman"/>
                <a:sym typeface="Times New Roman"/>
              </a:rPr>
              <a:t>   </a:t>
            </a:r>
            <a:r>
              <a:rPr lang="en-US" sz="1000" b="1" dirty="0" err="1" smtClean="0">
                <a:solidFill>
                  <a:srgbClr val="C00000"/>
                </a:solidFill>
                <a:latin typeface="Times New Roman"/>
                <a:ea typeface="Times New Roman"/>
                <a:cs typeface="Times New Roman"/>
                <a:sym typeface="Times New Roman"/>
              </a:rPr>
              <a:t>M.Sc</a:t>
            </a:r>
            <a:r>
              <a:rPr lang="en-US" sz="1000" b="1" dirty="0" smtClean="0">
                <a:solidFill>
                  <a:srgbClr val="C00000"/>
                </a:solidFill>
                <a:latin typeface="Times New Roman"/>
                <a:ea typeface="Times New Roman"/>
                <a:cs typeface="Times New Roman"/>
                <a:sym typeface="Times New Roman"/>
              </a:rPr>
              <a:t>  </a:t>
            </a:r>
            <a:r>
              <a:rPr lang="en-US" sz="1000" b="1" dirty="0">
                <a:solidFill>
                  <a:srgbClr val="C00000"/>
                </a:solidFill>
                <a:latin typeface="Times New Roman"/>
                <a:ea typeface="Times New Roman"/>
                <a:cs typeface="Times New Roman"/>
                <a:sym typeface="Times New Roman"/>
              </a:rPr>
              <a:t>&amp; Ph.D   (Microbiology)</a:t>
            </a:r>
            <a:endParaRPr/>
          </a:p>
          <a:p>
            <a:pPr marL="0" lvl="0" indent="0" algn="l" rtl="0">
              <a:spcBef>
                <a:spcPts val="0"/>
              </a:spcBef>
              <a:spcAft>
                <a:spcPts val="0"/>
              </a:spcAft>
              <a:buNone/>
            </a:pPr>
            <a:endParaRPr sz="1800"/>
          </a:p>
        </p:txBody>
      </p:sp>
      <p:sp>
        <p:nvSpPr>
          <p:cNvPr id="612" name="Google Shape;612;p26"/>
          <p:cNvSpPr txBox="1"/>
          <p:nvPr/>
        </p:nvSpPr>
        <p:spPr>
          <a:xfrm>
            <a:off x="1214414" y="2428868"/>
            <a:ext cx="1350049" cy="246221"/>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n-US" sz="1000" b="1" dirty="0">
                <a:solidFill>
                  <a:srgbClr val="C00000"/>
                </a:solidFill>
                <a:latin typeface="Times New Roman"/>
                <a:ea typeface="Times New Roman"/>
                <a:cs typeface="Times New Roman"/>
                <a:sym typeface="Times New Roman"/>
              </a:rPr>
              <a:t>Contractual </a:t>
            </a:r>
            <a:r>
              <a:rPr lang="en-US" sz="1000" b="1" dirty="0" smtClean="0">
                <a:solidFill>
                  <a:srgbClr val="C00000"/>
                </a:solidFill>
                <a:latin typeface="Times New Roman"/>
                <a:ea typeface="Times New Roman"/>
                <a:cs typeface="Times New Roman"/>
                <a:sym typeface="Times New Roman"/>
              </a:rPr>
              <a:t> lecturer </a:t>
            </a:r>
            <a:endParaRPr/>
          </a:p>
        </p:txBody>
      </p:sp>
      <p:pic>
        <p:nvPicPr>
          <p:cNvPr id="613" name="Google Shape;613;p26"/>
          <p:cNvPicPr preferRelativeResize="0"/>
          <p:nvPr/>
        </p:nvPicPr>
        <p:blipFill rotWithShape="1">
          <a:blip r:embed="rId4">
            <a:alphaModFix/>
          </a:blip>
          <a:srcRect/>
          <a:stretch/>
        </p:blipFill>
        <p:spPr>
          <a:xfrm>
            <a:off x="142845" y="4714884"/>
            <a:ext cx="1285884" cy="928694"/>
          </a:xfrm>
          <a:prstGeom prst="rect">
            <a:avLst/>
          </a:prstGeom>
          <a:noFill/>
          <a:ln>
            <a:noFill/>
          </a:ln>
        </p:spPr>
      </p:pic>
      <p:sp>
        <p:nvSpPr>
          <p:cNvPr id="614" name="Google Shape;614;p26"/>
          <p:cNvSpPr txBox="1"/>
          <p:nvPr/>
        </p:nvSpPr>
        <p:spPr>
          <a:xfrm>
            <a:off x="1603968" y="4857760"/>
            <a:ext cx="1786066" cy="24622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1000" b="1" dirty="0" err="1">
                <a:solidFill>
                  <a:srgbClr val="C00000"/>
                </a:solidFill>
                <a:latin typeface="Times New Roman"/>
                <a:ea typeface="Times New Roman"/>
                <a:cs typeface="Times New Roman"/>
                <a:sym typeface="Times New Roman"/>
              </a:rPr>
              <a:t>M.Sc</a:t>
            </a:r>
            <a:r>
              <a:rPr lang="en-US" sz="1000" b="1" dirty="0">
                <a:solidFill>
                  <a:srgbClr val="C00000"/>
                </a:solidFill>
                <a:latin typeface="Times New Roman"/>
                <a:ea typeface="Times New Roman"/>
                <a:cs typeface="Times New Roman"/>
                <a:sym typeface="Times New Roman"/>
              </a:rPr>
              <a:t> &amp; Ph.D   (Microbiology</a:t>
            </a:r>
            <a:endParaRPr sz="1000"/>
          </a:p>
        </p:txBody>
      </p:sp>
      <p:sp>
        <p:nvSpPr>
          <p:cNvPr id="615" name="Google Shape;615;p26"/>
          <p:cNvSpPr txBox="1"/>
          <p:nvPr/>
        </p:nvSpPr>
        <p:spPr>
          <a:xfrm>
            <a:off x="1592952" y="5033687"/>
            <a:ext cx="1459053" cy="26161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n-US" sz="1100" b="1" dirty="0">
                <a:solidFill>
                  <a:srgbClr val="C00000"/>
                </a:solidFill>
                <a:latin typeface="Times New Roman"/>
                <a:ea typeface="Times New Roman"/>
                <a:cs typeface="Times New Roman"/>
                <a:sym typeface="Times New Roman"/>
              </a:rPr>
              <a:t>Contractual lecturer </a:t>
            </a:r>
            <a:endParaRPr/>
          </a:p>
        </p:txBody>
      </p:sp>
      <p:sp>
        <p:nvSpPr>
          <p:cNvPr id="616" name="Google Shape;616;p26"/>
          <p:cNvSpPr txBox="1"/>
          <p:nvPr/>
        </p:nvSpPr>
        <p:spPr>
          <a:xfrm>
            <a:off x="8215338" y="5786454"/>
            <a:ext cx="383438" cy="307777"/>
          </a:xfrm>
          <a:prstGeom prst="rect">
            <a:avLst/>
          </a:prstGeom>
          <a:solidFill>
            <a:schemeClr val="lt1"/>
          </a:solid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1400"/>
              <a:t>26</a:t>
            </a:r>
            <a:endParaRPr/>
          </a:p>
        </p:txBody>
      </p:sp>
      <p:sp>
        <p:nvSpPr>
          <p:cNvPr id="16" name="Rectangle 15"/>
          <p:cNvSpPr/>
          <p:nvPr/>
        </p:nvSpPr>
        <p:spPr>
          <a:xfrm>
            <a:off x="126695" y="5578233"/>
            <a:ext cx="9017305" cy="1169551"/>
          </a:xfrm>
          <a:prstGeom prst="rect">
            <a:avLst/>
          </a:prstGeom>
        </p:spPr>
        <p:txBody>
          <a:bodyPr wrap="square">
            <a:spAutoFit/>
          </a:bodyPr>
          <a:lstStyle/>
          <a:p>
            <a:pPr algn="just"/>
            <a:endParaRPr lang="en-US" sz="1000" dirty="0" smtClean="0">
              <a:latin typeface="Times New Roman" pitchFamily="18" charset="0"/>
              <a:cs typeface="Times New Roman" pitchFamily="18" charset="0"/>
            </a:endParaRPr>
          </a:p>
          <a:p>
            <a:pPr algn="just">
              <a:buFont typeface="Wingdings" pitchFamily="2" charset="2"/>
              <a:buChar char="ü"/>
            </a:pPr>
            <a:r>
              <a:rPr lang="en-US" sz="1000" dirty="0" smtClean="0">
                <a:latin typeface="Times New Roman" pitchFamily="18" charset="0"/>
                <a:cs typeface="Times New Roman" pitchFamily="18" charset="0"/>
              </a:rPr>
              <a:t>   International Journal of Current Microbiology and Applied Sciences </a:t>
            </a:r>
            <a:r>
              <a:rPr lang="en-US" sz="1000" dirty="0" err="1" smtClean="0">
                <a:latin typeface="Times New Roman" pitchFamily="18" charset="0"/>
                <a:cs typeface="Times New Roman" pitchFamily="18" charset="0"/>
              </a:rPr>
              <a:t>Biocontrol</a:t>
            </a:r>
            <a:r>
              <a:rPr lang="en-US" sz="1000" dirty="0" smtClean="0">
                <a:latin typeface="Times New Roman" pitchFamily="18" charset="0"/>
                <a:cs typeface="Times New Roman" pitchFamily="18" charset="0"/>
              </a:rPr>
              <a:t> Potential of Plant Growth Promoting </a:t>
            </a:r>
            <a:r>
              <a:rPr lang="en-US" sz="1000" dirty="0" err="1" smtClean="0">
                <a:latin typeface="Times New Roman" pitchFamily="18" charset="0"/>
                <a:cs typeface="Times New Roman" pitchFamily="18" charset="0"/>
              </a:rPr>
              <a:t>Rhizobacterium</a:t>
            </a:r>
            <a:r>
              <a:rPr lang="en-US" sz="1000" dirty="0" smtClean="0">
                <a:latin typeface="Times New Roman" pitchFamily="18" charset="0"/>
                <a:cs typeface="Times New Roman" pitchFamily="18" charset="0"/>
              </a:rPr>
              <a:t> (PGPR)- Pseudomonas</a:t>
            </a:r>
          </a:p>
          <a:p>
            <a:pPr algn="just"/>
            <a:r>
              <a:rPr lang="en-US" sz="1000" dirty="0" smtClean="0">
                <a:latin typeface="Times New Roman" pitchFamily="18" charset="0"/>
                <a:cs typeface="Times New Roman" pitchFamily="18" charset="0"/>
              </a:rPr>
              <a:t>against Plant Pathogenic Fungi </a:t>
            </a:r>
            <a:r>
              <a:rPr lang="en-US" sz="1000" dirty="0" err="1" smtClean="0">
                <a:latin typeface="Times New Roman" pitchFamily="18" charset="0"/>
                <a:cs typeface="Times New Roman" pitchFamily="18" charset="0"/>
              </a:rPr>
              <a:t>Ulfat</a:t>
            </a:r>
            <a:r>
              <a:rPr lang="en-US" sz="1000" dirty="0" smtClean="0">
                <a:latin typeface="Times New Roman" pitchFamily="18" charset="0"/>
                <a:cs typeface="Times New Roman" pitchFamily="18" charset="0"/>
              </a:rPr>
              <a:t> Nazir, M. Y. </a:t>
            </a:r>
            <a:r>
              <a:rPr lang="en-US" sz="1000" dirty="0" err="1" smtClean="0">
                <a:latin typeface="Times New Roman" pitchFamily="18" charset="0"/>
                <a:cs typeface="Times New Roman" pitchFamily="18" charset="0"/>
              </a:rPr>
              <a:t>Zargar</a:t>
            </a:r>
            <a:r>
              <a:rPr lang="en-US" sz="1000" dirty="0" smtClean="0">
                <a:latin typeface="Times New Roman" pitchFamily="18" charset="0"/>
                <a:cs typeface="Times New Roman" pitchFamily="18" charset="0"/>
              </a:rPr>
              <a:t>, Z. A. Baba, S. A. Mir, F. A. </a:t>
            </a:r>
            <a:r>
              <a:rPr lang="en-US" sz="1000" dirty="0" err="1" smtClean="0">
                <a:latin typeface="Times New Roman" pitchFamily="18" charset="0"/>
                <a:cs typeface="Times New Roman" pitchFamily="18" charset="0"/>
              </a:rPr>
              <a:t>Mohiddin</a:t>
            </a:r>
            <a:r>
              <a:rPr lang="en-US" sz="1000" dirty="0" smtClean="0">
                <a:latin typeface="Times New Roman" pitchFamily="18" charset="0"/>
                <a:cs typeface="Times New Roman" pitchFamily="18" charset="0"/>
              </a:rPr>
              <a:t> and N. A. Bhat 2319-7706</a:t>
            </a:r>
          </a:p>
          <a:p>
            <a:pPr algn="just">
              <a:buFont typeface="Wingdings" pitchFamily="2" charset="2"/>
              <a:buChar char="ü"/>
            </a:pPr>
            <a:r>
              <a:rPr lang="en-US" sz="1000" dirty="0" smtClean="0">
                <a:latin typeface="Times New Roman" pitchFamily="18" charset="0"/>
                <a:cs typeface="Times New Roman" pitchFamily="18" charset="0"/>
              </a:rPr>
              <a:t>  International Journal of Chemical Studies Isolation and characterization of plant growth promoting </a:t>
            </a:r>
            <a:r>
              <a:rPr lang="en-US" sz="1000" dirty="0" err="1" smtClean="0">
                <a:latin typeface="Times New Roman" pitchFamily="18" charset="0"/>
                <a:cs typeface="Times New Roman" pitchFamily="18" charset="0"/>
              </a:rPr>
              <a:t>rhizobacteria</a:t>
            </a:r>
            <a:r>
              <a:rPr lang="en-US" sz="1000" dirty="0" smtClean="0">
                <a:latin typeface="Times New Roman" pitchFamily="18" charset="0"/>
                <a:cs typeface="Times New Roman" pitchFamily="18" charset="0"/>
              </a:rPr>
              <a:t> associated with pea </a:t>
            </a:r>
            <a:r>
              <a:rPr lang="en-US" sz="1000" dirty="0" err="1" smtClean="0">
                <a:latin typeface="Times New Roman" pitchFamily="18" charset="0"/>
                <a:cs typeface="Times New Roman" pitchFamily="18" charset="0"/>
              </a:rPr>
              <a:t>rhizosphere</a:t>
            </a:r>
            <a:r>
              <a:rPr lang="en-US" sz="1000" dirty="0" smtClean="0">
                <a:latin typeface="Times New Roman" pitchFamily="18" charset="0"/>
                <a:cs typeface="Times New Roman" pitchFamily="18" charset="0"/>
              </a:rPr>
              <a:t> in North</a:t>
            </a:r>
          </a:p>
          <a:p>
            <a:pPr algn="just"/>
            <a:r>
              <a:rPr lang="en-US" sz="1000" dirty="0" smtClean="0">
                <a:latin typeface="Times New Roman" pitchFamily="18" charset="0"/>
                <a:cs typeface="Times New Roman" pitchFamily="18" charset="0"/>
              </a:rPr>
              <a:t>Himalayan region </a:t>
            </a:r>
            <a:r>
              <a:rPr lang="en-US" sz="1000" dirty="0" err="1" smtClean="0">
                <a:latin typeface="Times New Roman" pitchFamily="18" charset="0"/>
                <a:cs typeface="Times New Roman" pitchFamily="18" charset="0"/>
              </a:rPr>
              <a:t>Ulfat</a:t>
            </a:r>
            <a:r>
              <a:rPr lang="en-US" sz="1000" dirty="0" smtClean="0">
                <a:latin typeface="Times New Roman" pitchFamily="18" charset="0"/>
                <a:cs typeface="Times New Roman" pitchFamily="18" charset="0"/>
              </a:rPr>
              <a:t> Nazir, MY </a:t>
            </a:r>
            <a:r>
              <a:rPr lang="en-US" sz="1000" dirty="0" err="1" smtClean="0">
                <a:latin typeface="Times New Roman" pitchFamily="18" charset="0"/>
                <a:cs typeface="Times New Roman" pitchFamily="18" charset="0"/>
              </a:rPr>
              <a:t>Zargar</a:t>
            </a:r>
            <a:r>
              <a:rPr lang="en-US" sz="1000" dirty="0" smtClean="0">
                <a:latin typeface="Times New Roman" pitchFamily="18" charset="0"/>
                <a:cs typeface="Times New Roman" pitchFamily="18" charset="0"/>
              </a:rPr>
              <a:t>, ZA Baba, SA Mir, FA </a:t>
            </a:r>
            <a:r>
              <a:rPr lang="en-US" sz="1000" dirty="0" err="1" smtClean="0">
                <a:latin typeface="Times New Roman" pitchFamily="18" charset="0"/>
                <a:cs typeface="Times New Roman" pitchFamily="18" charset="0"/>
              </a:rPr>
              <a:t>Mohiddin</a:t>
            </a:r>
            <a:r>
              <a:rPr lang="en-US" sz="1000" dirty="0" smtClean="0">
                <a:latin typeface="Times New Roman" pitchFamily="18" charset="0"/>
                <a:cs typeface="Times New Roman" pitchFamily="18" charset="0"/>
              </a:rPr>
              <a:t> and NA Bhat 2321-4902</a:t>
            </a:r>
          </a:p>
          <a:p>
            <a:pPr algn="just">
              <a:buFont typeface="Wingdings" pitchFamily="2" charset="2"/>
              <a:buChar char="ü"/>
            </a:pPr>
            <a:r>
              <a:rPr lang="en-US" sz="1000" dirty="0" smtClean="0">
                <a:latin typeface="Times New Roman" pitchFamily="18" charset="0"/>
                <a:cs typeface="Times New Roman" pitchFamily="18" charset="0"/>
              </a:rPr>
              <a:t>  International Journal of Current Microbiology and Applied Sciences Characterization of </a:t>
            </a:r>
            <a:r>
              <a:rPr lang="en-US" sz="1000" dirty="0" err="1" smtClean="0">
                <a:latin typeface="Times New Roman" pitchFamily="18" charset="0"/>
                <a:cs typeface="Times New Roman" pitchFamily="18" charset="0"/>
              </a:rPr>
              <a:t>Siderophore</a:t>
            </a:r>
            <a:r>
              <a:rPr lang="en-US" sz="1000" dirty="0" smtClean="0">
                <a:latin typeface="Times New Roman" pitchFamily="18" charset="0"/>
                <a:cs typeface="Times New Roman" pitchFamily="18" charset="0"/>
              </a:rPr>
              <a:t> Producing </a:t>
            </a:r>
            <a:r>
              <a:rPr lang="en-US" sz="1000" dirty="0" err="1" smtClean="0">
                <a:latin typeface="Times New Roman" pitchFamily="18" charset="0"/>
                <a:cs typeface="Times New Roman" pitchFamily="18" charset="0"/>
              </a:rPr>
              <a:t>Rhizobacteria</a:t>
            </a:r>
            <a:r>
              <a:rPr lang="en-US" sz="1000" dirty="0" smtClean="0">
                <a:latin typeface="Times New Roman" pitchFamily="18" charset="0"/>
                <a:cs typeface="Times New Roman" pitchFamily="18" charset="0"/>
              </a:rPr>
              <a:t> and its Effect on</a:t>
            </a:r>
          </a:p>
          <a:p>
            <a:pPr algn="just"/>
            <a:r>
              <a:rPr lang="en-US" sz="1000" dirty="0" smtClean="0">
                <a:latin typeface="Times New Roman" pitchFamily="18" charset="0"/>
                <a:cs typeface="Times New Roman" pitchFamily="18" charset="0"/>
              </a:rPr>
              <a:t>Growth of Pea. </a:t>
            </a:r>
            <a:r>
              <a:rPr lang="en-US" sz="1000" dirty="0" err="1" smtClean="0">
                <a:latin typeface="Times New Roman" pitchFamily="18" charset="0"/>
                <a:cs typeface="Times New Roman" pitchFamily="18" charset="0"/>
              </a:rPr>
              <a:t>Ulfat</a:t>
            </a:r>
            <a:r>
              <a:rPr lang="en-US" sz="1000" dirty="0" smtClean="0">
                <a:latin typeface="Times New Roman" pitchFamily="18" charset="0"/>
                <a:cs typeface="Times New Roman" pitchFamily="18" charset="0"/>
              </a:rPr>
              <a:t> Nazir and M. Y </a:t>
            </a:r>
            <a:r>
              <a:rPr lang="en-US" sz="1000" dirty="0" err="1" smtClean="0">
                <a:latin typeface="Times New Roman" pitchFamily="18" charset="0"/>
                <a:cs typeface="Times New Roman" pitchFamily="18" charset="0"/>
              </a:rPr>
              <a:t>Zargar</a:t>
            </a:r>
            <a:r>
              <a:rPr lang="en-US" sz="1000" dirty="0" smtClean="0">
                <a:latin typeface="Times New Roman" pitchFamily="18" charset="0"/>
                <a:cs typeface="Times New Roman" pitchFamily="18" charset="0"/>
              </a:rPr>
              <a:t> 2319-7706</a:t>
            </a:r>
          </a:p>
        </p:txBody>
      </p:sp>
      <p:grpSp>
        <p:nvGrpSpPr>
          <p:cNvPr id="17" name="Google Shape;343;p14"/>
          <p:cNvGrpSpPr/>
          <p:nvPr/>
        </p:nvGrpSpPr>
        <p:grpSpPr>
          <a:xfrm>
            <a:off x="8224412" y="276104"/>
            <a:ext cx="772832" cy="5727545"/>
            <a:chOff x="8145018" y="285749"/>
            <a:chExt cx="571500" cy="5215255"/>
          </a:xfrm>
        </p:grpSpPr>
        <p:sp>
          <p:nvSpPr>
            <p:cNvPr id="18" name="Google Shape;344;p14"/>
            <p:cNvSpPr/>
            <p:nvPr/>
          </p:nvSpPr>
          <p:spPr>
            <a:xfrm>
              <a:off x="8145018" y="285749"/>
              <a:ext cx="571500" cy="5215255"/>
            </a:xfrm>
            <a:custGeom>
              <a:avLst/>
              <a:gdLst/>
              <a:ahLst/>
              <a:cxnLst/>
              <a:rect l="l" t="t" r="r" b="b"/>
              <a:pathLst>
                <a:path w="571500" h="5215255" extrusionOk="0">
                  <a:moveTo>
                    <a:pt x="476250" y="0"/>
                  </a:moveTo>
                  <a:lnTo>
                    <a:pt x="95250" y="0"/>
                  </a:lnTo>
                  <a:lnTo>
                    <a:pt x="58185" y="7489"/>
                  </a:lnTo>
                  <a:lnTo>
                    <a:pt x="27908" y="27908"/>
                  </a:lnTo>
                  <a:lnTo>
                    <a:pt x="7489" y="58185"/>
                  </a:lnTo>
                  <a:lnTo>
                    <a:pt x="0" y="95250"/>
                  </a:lnTo>
                  <a:lnTo>
                    <a:pt x="0" y="5119878"/>
                  </a:lnTo>
                  <a:lnTo>
                    <a:pt x="7489" y="5156942"/>
                  </a:lnTo>
                  <a:lnTo>
                    <a:pt x="27908" y="5187219"/>
                  </a:lnTo>
                  <a:lnTo>
                    <a:pt x="58185" y="5207638"/>
                  </a:lnTo>
                  <a:lnTo>
                    <a:pt x="95250" y="5215128"/>
                  </a:lnTo>
                  <a:lnTo>
                    <a:pt x="476250" y="5215128"/>
                  </a:lnTo>
                  <a:lnTo>
                    <a:pt x="513314" y="5207638"/>
                  </a:lnTo>
                  <a:lnTo>
                    <a:pt x="543591" y="5187219"/>
                  </a:lnTo>
                  <a:lnTo>
                    <a:pt x="564010" y="5156942"/>
                  </a:lnTo>
                  <a:lnTo>
                    <a:pt x="571500" y="5119878"/>
                  </a:lnTo>
                  <a:lnTo>
                    <a:pt x="571500" y="95250"/>
                  </a:lnTo>
                  <a:lnTo>
                    <a:pt x="564010" y="58185"/>
                  </a:lnTo>
                  <a:lnTo>
                    <a:pt x="543591" y="27908"/>
                  </a:lnTo>
                  <a:lnTo>
                    <a:pt x="513314" y="7489"/>
                  </a:lnTo>
                  <a:lnTo>
                    <a:pt x="476250" y="0"/>
                  </a:lnTo>
                  <a:close/>
                </a:path>
              </a:pathLst>
            </a:custGeom>
            <a:solidFill>
              <a:srgbClr val="FFC000"/>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9" name="Google Shape;345;p14"/>
            <p:cNvSpPr/>
            <p:nvPr/>
          </p:nvSpPr>
          <p:spPr>
            <a:xfrm>
              <a:off x="8145018" y="285749"/>
              <a:ext cx="571500" cy="5215255"/>
            </a:xfrm>
            <a:custGeom>
              <a:avLst/>
              <a:gdLst/>
              <a:ahLst/>
              <a:cxnLst/>
              <a:rect l="l" t="t" r="r" b="b"/>
              <a:pathLst>
                <a:path w="571500" h="5215255" extrusionOk="0">
                  <a:moveTo>
                    <a:pt x="476250" y="5215128"/>
                  </a:moveTo>
                  <a:lnTo>
                    <a:pt x="513314" y="5207638"/>
                  </a:lnTo>
                  <a:lnTo>
                    <a:pt x="543591" y="5187219"/>
                  </a:lnTo>
                  <a:lnTo>
                    <a:pt x="564010" y="5156942"/>
                  </a:lnTo>
                  <a:lnTo>
                    <a:pt x="571500" y="5119878"/>
                  </a:lnTo>
                  <a:lnTo>
                    <a:pt x="571500" y="95250"/>
                  </a:lnTo>
                  <a:lnTo>
                    <a:pt x="564010" y="58185"/>
                  </a:lnTo>
                  <a:lnTo>
                    <a:pt x="543591" y="27908"/>
                  </a:lnTo>
                  <a:lnTo>
                    <a:pt x="513314" y="7489"/>
                  </a:lnTo>
                  <a:lnTo>
                    <a:pt x="476250" y="0"/>
                  </a:lnTo>
                  <a:lnTo>
                    <a:pt x="95250" y="0"/>
                  </a:lnTo>
                  <a:lnTo>
                    <a:pt x="58185" y="7489"/>
                  </a:lnTo>
                  <a:lnTo>
                    <a:pt x="27908" y="27908"/>
                  </a:lnTo>
                  <a:lnTo>
                    <a:pt x="7489" y="58185"/>
                  </a:lnTo>
                  <a:lnTo>
                    <a:pt x="0" y="95250"/>
                  </a:lnTo>
                  <a:lnTo>
                    <a:pt x="0" y="5119878"/>
                  </a:lnTo>
                  <a:lnTo>
                    <a:pt x="7489" y="5156942"/>
                  </a:lnTo>
                  <a:lnTo>
                    <a:pt x="27908" y="5187219"/>
                  </a:lnTo>
                  <a:lnTo>
                    <a:pt x="58185" y="5207638"/>
                  </a:lnTo>
                  <a:lnTo>
                    <a:pt x="95250" y="5215128"/>
                  </a:lnTo>
                  <a:lnTo>
                    <a:pt x="476250" y="5215128"/>
                  </a:lnTo>
                  <a:close/>
                </a:path>
              </a:pathLst>
            </a:custGeom>
            <a:solidFill>
              <a:srgbClr val="FFC000"/>
            </a:solid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
        <p:nvSpPr>
          <p:cNvPr id="20" name="Google Shape;362;p14"/>
          <p:cNvSpPr/>
          <p:nvPr/>
        </p:nvSpPr>
        <p:spPr>
          <a:xfrm rot="5400000">
            <a:off x="6680052" y="2623620"/>
            <a:ext cx="3951082" cy="646331"/>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n-US" sz="1800" b="1" dirty="0" smtClean="0">
                <a:latin typeface="Times New Roman"/>
                <a:ea typeface="Times New Roman"/>
                <a:cs typeface="Times New Roman"/>
                <a:sym typeface="Times New Roman"/>
              </a:rPr>
              <a:t>PLACEMENT       </a:t>
            </a:r>
            <a:r>
              <a:rPr lang="en-US" sz="1800" b="1" dirty="0">
                <a:latin typeface="Times New Roman"/>
                <a:ea typeface="Times New Roman"/>
                <a:cs typeface="Times New Roman"/>
                <a:sym typeface="Times New Roman"/>
              </a:rPr>
              <a:t>BROCHURE</a:t>
            </a:r>
            <a:endParaRPr/>
          </a:p>
          <a:p>
            <a:pPr marL="0" lvl="0" indent="0" algn="ctr" rtl="0">
              <a:spcBef>
                <a:spcPts val="0"/>
              </a:spcBef>
              <a:spcAft>
                <a:spcPts val="0"/>
              </a:spcAft>
              <a:buNone/>
            </a:pPr>
            <a:r>
              <a:rPr lang="en-US" sz="1800" b="1" dirty="0">
                <a:latin typeface="Times New Roman"/>
                <a:ea typeface="Times New Roman"/>
                <a:cs typeface="Times New Roman"/>
                <a:sym typeface="Times New Roman"/>
              </a:rPr>
              <a:t>2024 </a:t>
            </a:r>
            <a:endParaRPr sz="1800"/>
          </a:p>
        </p:txBody>
      </p:sp>
      <p:sp>
        <p:nvSpPr>
          <p:cNvPr id="21" name="TextBox 20"/>
          <p:cNvSpPr txBox="1"/>
          <p:nvPr/>
        </p:nvSpPr>
        <p:spPr>
          <a:xfrm>
            <a:off x="8390467" y="6129867"/>
            <a:ext cx="753533" cy="307777"/>
          </a:xfrm>
          <a:prstGeom prst="rect">
            <a:avLst/>
          </a:prstGeom>
          <a:noFill/>
        </p:spPr>
        <p:txBody>
          <a:bodyPr wrap="square" rtlCol="0">
            <a:spAutoFit/>
          </a:bodyPr>
          <a:lstStyle/>
          <a:p>
            <a:r>
              <a:rPr lang="en-US" dirty="0" smtClean="0"/>
              <a:t>24</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27"/>
          <p:cNvSpPr txBox="1">
            <a:spLocks noGrp="1"/>
          </p:cNvSpPr>
          <p:nvPr>
            <p:ph type="title"/>
          </p:nvPr>
        </p:nvSpPr>
        <p:spPr>
          <a:xfrm>
            <a:off x="1857356" y="0"/>
            <a:ext cx="5429288" cy="1071546"/>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Times New Roman"/>
              <a:buNone/>
            </a:pPr>
            <a:r>
              <a:rPr lang="en-US" sz="2700" b="1">
                <a:latin typeface="Times New Roman"/>
                <a:ea typeface="Times New Roman"/>
                <a:cs typeface="Times New Roman"/>
                <a:sym typeface="Times New Roman"/>
              </a:rPr>
              <a:t>Technical Staff</a:t>
            </a:r>
            <a:r>
              <a:rPr lang="en-US"/>
              <a:t/>
            </a:r>
            <a:br>
              <a:rPr lang="en-US"/>
            </a:br>
            <a:endParaRPr/>
          </a:p>
        </p:txBody>
      </p:sp>
      <p:graphicFrame>
        <p:nvGraphicFramePr>
          <p:cNvPr id="623" name="Google Shape;623;p27"/>
          <p:cNvGraphicFramePr/>
          <p:nvPr>
            <p:extLst>
              <p:ext uri="{D42A27DB-BD31-4B8C-83A1-F6EECF244321}">
                <p14:modId xmlns:p14="http://schemas.microsoft.com/office/powerpoint/2010/main" val="2237268276"/>
              </p:ext>
            </p:extLst>
          </p:nvPr>
        </p:nvGraphicFramePr>
        <p:xfrm>
          <a:off x="194733" y="413309"/>
          <a:ext cx="7823201" cy="6444691"/>
        </p:xfrm>
        <a:graphic>
          <a:graphicData uri="http://schemas.openxmlformats.org/drawingml/2006/table">
            <a:tbl>
              <a:tblPr firstRow="1" bandRow="1">
                <a:noFill/>
                <a:tableStyleId>{154D7120-8F98-4CA6-A4B4-B72292FC1F29}</a:tableStyleId>
              </a:tblPr>
              <a:tblGrid>
                <a:gridCol w="1303833"/>
                <a:gridCol w="2607768"/>
                <a:gridCol w="1955800"/>
                <a:gridCol w="1955800"/>
              </a:tblGrid>
              <a:tr h="505266">
                <a:tc>
                  <a:txBody>
                    <a:bodyPr/>
                    <a:lstStyle/>
                    <a:p>
                      <a:pPr marL="0" marR="0" lvl="0" indent="0" algn="l" rtl="0">
                        <a:spcBef>
                          <a:spcPts val="0"/>
                        </a:spcBef>
                        <a:spcAft>
                          <a:spcPts val="0"/>
                        </a:spcAft>
                        <a:buNone/>
                      </a:pPr>
                      <a:r>
                        <a:rPr lang="en-US" sz="1400" b="1" u="none" strike="noStrike" cap="none" dirty="0">
                          <a:solidFill>
                            <a:schemeClr val="lt1"/>
                          </a:solidFill>
                          <a:latin typeface="Calibri"/>
                          <a:ea typeface="Calibri"/>
                          <a:cs typeface="Calibri"/>
                          <a:sym typeface="Calibri"/>
                        </a:rPr>
                        <a:t>Name</a:t>
                      </a:r>
                      <a:endParaRPr sz="1400" dirty="0"/>
                    </a:p>
                  </a:txBody>
                  <a:tcPr marL="91450" marR="91450" marT="45725" marB="45725"/>
                </a:tc>
                <a:tc>
                  <a:txBody>
                    <a:bodyPr/>
                    <a:lstStyle/>
                    <a:p>
                      <a:pPr marL="0" marR="0" lvl="0" indent="0" algn="just" rtl="0">
                        <a:spcBef>
                          <a:spcPts val="0"/>
                        </a:spcBef>
                        <a:spcAft>
                          <a:spcPts val="0"/>
                        </a:spcAft>
                        <a:buNone/>
                      </a:pPr>
                      <a:r>
                        <a:rPr lang="en-US" sz="1400" b="1" dirty="0">
                          <a:solidFill>
                            <a:schemeClr val="lt1"/>
                          </a:solidFill>
                          <a:latin typeface="Calibri"/>
                          <a:ea typeface="Calibri"/>
                          <a:cs typeface="Calibri"/>
                          <a:sym typeface="Calibri"/>
                        </a:rPr>
                        <a:t>Designation</a:t>
                      </a:r>
                      <a:endParaRPr sz="1400"/>
                    </a:p>
                  </a:txBody>
                  <a:tcPr marL="91450" marR="91450" marT="45725" marB="45725"/>
                </a:tc>
                <a:tc>
                  <a:txBody>
                    <a:bodyPr/>
                    <a:lstStyle/>
                    <a:p>
                      <a:pPr marL="0" marR="0" lvl="0" indent="0" algn="just" rtl="0">
                        <a:spcBef>
                          <a:spcPts val="0"/>
                        </a:spcBef>
                        <a:spcAft>
                          <a:spcPts val="0"/>
                        </a:spcAft>
                        <a:buNone/>
                      </a:pPr>
                      <a:r>
                        <a:rPr lang="en-US" sz="1400" b="1" dirty="0">
                          <a:solidFill>
                            <a:schemeClr val="lt1"/>
                          </a:solidFill>
                          <a:latin typeface="Calibri"/>
                          <a:ea typeface="Calibri"/>
                          <a:cs typeface="Calibri"/>
                          <a:sym typeface="Calibri"/>
                        </a:rPr>
                        <a:t>Qualification</a:t>
                      </a:r>
                      <a:endParaRPr sz="1400"/>
                    </a:p>
                  </a:txBody>
                  <a:tcPr marL="91450" marR="91450" marT="45725" marB="45725"/>
                </a:tc>
                <a:tc>
                  <a:txBody>
                    <a:bodyPr/>
                    <a:lstStyle/>
                    <a:p>
                      <a:pPr marL="0" marR="0" lvl="0" indent="0" algn="just" rtl="0">
                        <a:spcBef>
                          <a:spcPts val="0"/>
                        </a:spcBef>
                        <a:spcAft>
                          <a:spcPts val="0"/>
                        </a:spcAft>
                        <a:buNone/>
                      </a:pPr>
                      <a:r>
                        <a:rPr lang="en-US" sz="1400" b="1">
                          <a:solidFill>
                            <a:schemeClr val="lt1"/>
                          </a:solidFill>
                          <a:latin typeface="Calibri"/>
                          <a:ea typeface="Calibri"/>
                          <a:cs typeface="Calibri"/>
                          <a:sym typeface="Calibri"/>
                        </a:rPr>
                        <a:t>Specialization /Expertize</a:t>
                      </a:r>
                      <a:endParaRPr sz="1400"/>
                    </a:p>
                  </a:txBody>
                  <a:tcPr marL="91450" marR="91450" marT="45725" marB="45725"/>
                </a:tc>
              </a:tr>
              <a:tr h="1129406">
                <a:tc>
                  <a:txBody>
                    <a:bodyPr/>
                    <a:lstStyle/>
                    <a:p>
                      <a:pPr marL="0" marR="0" lvl="0" indent="0" algn="l" rtl="0">
                        <a:spcBef>
                          <a:spcPts val="0"/>
                        </a:spcBef>
                        <a:spcAft>
                          <a:spcPts val="0"/>
                        </a:spcAft>
                        <a:buNone/>
                      </a:pPr>
                      <a:endParaRPr sz="800"/>
                    </a:p>
                    <a:p>
                      <a:pPr marL="0" marR="0" lvl="0" indent="0" algn="l" rtl="0">
                        <a:spcBef>
                          <a:spcPts val="0"/>
                        </a:spcBef>
                        <a:spcAft>
                          <a:spcPts val="0"/>
                        </a:spcAft>
                        <a:buNone/>
                      </a:pPr>
                      <a:endParaRPr sz="800"/>
                    </a:p>
                    <a:p>
                      <a:pPr marL="0" marR="0" lvl="0" indent="0" algn="l" rtl="0">
                        <a:lnSpc>
                          <a:spcPct val="100000"/>
                        </a:lnSpc>
                        <a:spcBef>
                          <a:spcPts val="0"/>
                        </a:spcBef>
                        <a:spcAft>
                          <a:spcPts val="0"/>
                        </a:spcAft>
                        <a:buClr>
                          <a:schemeClr val="dk1"/>
                        </a:buClr>
                        <a:buSzPts val="800"/>
                        <a:buFont typeface="Calibri"/>
                        <a:buNone/>
                      </a:pPr>
                      <a:endParaRPr sz="800" b="1">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800"/>
                        <a:buFont typeface="Calibri"/>
                        <a:buNone/>
                      </a:pPr>
                      <a:endParaRPr sz="800" b="1">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800"/>
                        <a:buFont typeface="Calibri"/>
                        <a:buNone/>
                      </a:pPr>
                      <a:endParaRPr sz="800" b="1">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000"/>
                        <a:buFont typeface="Calibri"/>
                        <a:buNone/>
                      </a:pPr>
                      <a:endParaRPr sz="1000" b="1">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000"/>
                        <a:buFont typeface="Times New Roman"/>
                        <a:buNone/>
                      </a:pPr>
                      <a:r>
                        <a:rPr lang="en-US" sz="1000" b="1">
                          <a:solidFill>
                            <a:schemeClr val="dk1"/>
                          </a:solidFill>
                          <a:latin typeface="Times New Roman"/>
                          <a:ea typeface="Times New Roman"/>
                          <a:cs typeface="Times New Roman"/>
                          <a:sym typeface="Times New Roman"/>
                        </a:rPr>
                        <a:t>Dr. Shazia Bashir</a:t>
                      </a:r>
                      <a:endParaRPr sz="1000"/>
                    </a:p>
                    <a:p>
                      <a:pPr marL="0" marR="0" lvl="0" indent="0" algn="l" rtl="0">
                        <a:spcBef>
                          <a:spcPts val="0"/>
                        </a:spcBef>
                        <a:spcAft>
                          <a:spcPts val="0"/>
                        </a:spcAft>
                        <a:buNone/>
                      </a:pPr>
                      <a:endParaRPr sz="1000" b="1">
                        <a:solidFill>
                          <a:schemeClr val="dk1"/>
                        </a:solidFill>
                        <a:latin typeface="Calibri"/>
                        <a:ea typeface="Calibri"/>
                        <a:cs typeface="Calibri"/>
                        <a:sym typeface="Calibri"/>
                      </a:endParaRPr>
                    </a:p>
                  </a:txBody>
                  <a:tcPr marL="91450" marR="91450" marT="45725" marB="45725"/>
                </a:tc>
                <a:tc>
                  <a:txBody>
                    <a:bodyPr/>
                    <a:lstStyle/>
                    <a:p>
                      <a:pPr marL="0" marR="0" lvl="0" indent="0" algn="just" rtl="0">
                        <a:spcBef>
                          <a:spcPts val="0"/>
                        </a:spcBef>
                        <a:spcAft>
                          <a:spcPts val="0"/>
                        </a:spcAft>
                        <a:buNone/>
                      </a:pPr>
                      <a:r>
                        <a:rPr lang="en-US" sz="1100" b="1" dirty="0">
                          <a:latin typeface="Times New Roman"/>
                          <a:ea typeface="Times New Roman"/>
                          <a:cs typeface="Times New Roman"/>
                          <a:sym typeface="Times New Roman"/>
                        </a:rPr>
                        <a:t> Senior Scientist Technical</a:t>
                      </a:r>
                      <a:endParaRPr dirty="0"/>
                    </a:p>
                  </a:txBody>
                  <a:tcPr marL="27300" marR="27300" marT="27300" marB="27300"/>
                </a:tc>
                <a:tc>
                  <a:txBody>
                    <a:bodyPr/>
                    <a:lstStyle/>
                    <a:p>
                      <a:pPr marL="0" marR="0" lvl="0" indent="0" algn="just" rtl="0">
                        <a:lnSpc>
                          <a:spcPct val="100000"/>
                        </a:lnSpc>
                        <a:spcBef>
                          <a:spcPts val="0"/>
                        </a:spcBef>
                        <a:spcAft>
                          <a:spcPts val="0"/>
                        </a:spcAft>
                        <a:buClr>
                          <a:schemeClr val="dk1"/>
                        </a:buClr>
                        <a:buSzPts val="1100"/>
                        <a:buFont typeface="Times New Roman"/>
                        <a:buNone/>
                      </a:pPr>
                      <a:r>
                        <a:rPr lang="en-US" sz="1100" b="1">
                          <a:latin typeface="Times New Roman"/>
                          <a:ea typeface="Times New Roman"/>
                          <a:cs typeface="Times New Roman"/>
                          <a:sym typeface="Times New Roman"/>
                        </a:rPr>
                        <a:t>M.Sc,  M. Phil, Ph.D (Zoology) </a:t>
                      </a:r>
                      <a:endParaRPr/>
                    </a:p>
                    <a:p>
                      <a:pPr marL="0" marR="0" lvl="0" indent="0" algn="just" rtl="0">
                        <a:spcBef>
                          <a:spcPts val="0"/>
                        </a:spcBef>
                        <a:spcAft>
                          <a:spcPts val="0"/>
                        </a:spcAft>
                        <a:buNone/>
                      </a:pPr>
                      <a:endParaRPr sz="1100" b="1">
                        <a:latin typeface="Times New Roman"/>
                        <a:ea typeface="Times New Roman"/>
                        <a:cs typeface="Times New Roman"/>
                        <a:sym typeface="Times New Roman"/>
                      </a:endParaRPr>
                    </a:p>
                  </a:txBody>
                  <a:tcPr marL="27300" marR="27300" marT="27300" marB="27300"/>
                </a:tc>
                <a:tc>
                  <a:txBody>
                    <a:bodyPr/>
                    <a:lstStyle/>
                    <a:p>
                      <a:pPr marL="0" marR="0" lvl="0" indent="0" algn="just" rtl="0">
                        <a:lnSpc>
                          <a:spcPct val="100000"/>
                        </a:lnSpc>
                        <a:spcBef>
                          <a:spcPts val="0"/>
                        </a:spcBef>
                        <a:spcAft>
                          <a:spcPts val="0"/>
                        </a:spcAft>
                        <a:buClr>
                          <a:schemeClr val="dk1"/>
                        </a:buClr>
                        <a:buSzPts val="1100"/>
                        <a:buFont typeface="Times New Roman"/>
                        <a:buNone/>
                      </a:pPr>
                      <a:r>
                        <a:rPr lang="en-US" sz="1100" b="1" dirty="0">
                          <a:latin typeface="Times New Roman"/>
                          <a:ea typeface="Times New Roman"/>
                          <a:cs typeface="Times New Roman"/>
                          <a:sym typeface="Times New Roman"/>
                        </a:rPr>
                        <a:t>Parasitology Entomology </a:t>
                      </a:r>
                      <a:endParaRPr dirty="0"/>
                    </a:p>
                    <a:p>
                      <a:pPr marL="0" marR="0" lvl="0" indent="0" algn="just" rtl="0">
                        <a:spcBef>
                          <a:spcPts val="0"/>
                        </a:spcBef>
                        <a:spcAft>
                          <a:spcPts val="0"/>
                        </a:spcAft>
                        <a:buNone/>
                      </a:pPr>
                      <a:endParaRPr sz="1100" b="1" dirty="0">
                        <a:latin typeface="Times New Roman"/>
                        <a:ea typeface="Times New Roman"/>
                        <a:cs typeface="Times New Roman"/>
                        <a:sym typeface="Times New Roman"/>
                      </a:endParaRPr>
                    </a:p>
                  </a:txBody>
                  <a:tcPr marL="27300" marR="27300" marT="27300" marB="27300"/>
                </a:tc>
              </a:tr>
              <a:tr h="951080">
                <a:tc>
                  <a:txBody>
                    <a:bodyPr/>
                    <a:lstStyle/>
                    <a:p>
                      <a:pPr marL="0" marR="0" lvl="0" indent="0" algn="l" rtl="0">
                        <a:spcBef>
                          <a:spcPts val="0"/>
                        </a:spcBef>
                        <a:spcAft>
                          <a:spcPts val="0"/>
                        </a:spcAft>
                        <a:buNone/>
                      </a:pPr>
                      <a:endParaRPr sz="1800" dirty="0">
                        <a:solidFill>
                          <a:srgbClr val="7F7F7F"/>
                        </a:solidFill>
                      </a:endParaRPr>
                    </a:p>
                    <a:p>
                      <a:pPr marL="0" marR="0" lvl="0" indent="0" algn="l" rtl="0">
                        <a:spcBef>
                          <a:spcPts val="0"/>
                        </a:spcBef>
                        <a:spcAft>
                          <a:spcPts val="0"/>
                        </a:spcAft>
                        <a:buNone/>
                      </a:pPr>
                      <a:endParaRPr sz="1800" dirty="0">
                        <a:solidFill>
                          <a:srgbClr val="7F7F7F"/>
                        </a:solidFill>
                      </a:endParaRPr>
                    </a:p>
                    <a:p>
                      <a:pPr marL="0" marR="0" lvl="0" indent="0" algn="l" rtl="0">
                        <a:spcBef>
                          <a:spcPts val="0"/>
                        </a:spcBef>
                        <a:spcAft>
                          <a:spcPts val="0"/>
                        </a:spcAft>
                        <a:buNone/>
                      </a:pPr>
                      <a:endParaRPr sz="1200" b="1" dirty="0">
                        <a:solidFill>
                          <a:srgbClr val="7F7F7F"/>
                        </a:solidFill>
                        <a:latin typeface="Times New Roman"/>
                        <a:ea typeface="Times New Roman"/>
                        <a:cs typeface="Times New Roman"/>
                        <a:sym typeface="Times New Roman"/>
                      </a:endParaRPr>
                    </a:p>
                    <a:p>
                      <a:pPr marL="0" marR="0" lvl="0" indent="0" algn="l" rtl="0">
                        <a:spcBef>
                          <a:spcPts val="0"/>
                        </a:spcBef>
                        <a:spcAft>
                          <a:spcPts val="0"/>
                        </a:spcAft>
                        <a:buNone/>
                      </a:pPr>
                      <a:r>
                        <a:rPr lang="en-US" sz="1000" b="1" dirty="0">
                          <a:solidFill>
                            <a:schemeClr val="dk1"/>
                          </a:solidFill>
                          <a:latin typeface="Times New Roman"/>
                          <a:ea typeface="Times New Roman"/>
                          <a:cs typeface="Times New Roman"/>
                          <a:sym typeface="Times New Roman"/>
                        </a:rPr>
                        <a:t>Dr.  </a:t>
                      </a:r>
                      <a:r>
                        <a:rPr lang="en-US" sz="1000" b="1" dirty="0" err="1">
                          <a:solidFill>
                            <a:schemeClr val="dk1"/>
                          </a:solidFill>
                          <a:latin typeface="Times New Roman"/>
                          <a:ea typeface="Times New Roman"/>
                          <a:cs typeface="Times New Roman"/>
                          <a:sym typeface="Times New Roman"/>
                        </a:rPr>
                        <a:t>Sumaira</a:t>
                      </a:r>
                      <a:r>
                        <a:rPr lang="en-US" sz="1000" b="1" dirty="0">
                          <a:solidFill>
                            <a:schemeClr val="dk1"/>
                          </a:solidFill>
                          <a:latin typeface="Times New Roman"/>
                          <a:ea typeface="Times New Roman"/>
                          <a:cs typeface="Times New Roman"/>
                          <a:sym typeface="Times New Roman"/>
                        </a:rPr>
                        <a:t> </a:t>
                      </a:r>
                      <a:r>
                        <a:rPr lang="en-US" sz="1000" b="1" dirty="0" err="1">
                          <a:solidFill>
                            <a:schemeClr val="dk1"/>
                          </a:solidFill>
                          <a:latin typeface="Times New Roman"/>
                          <a:ea typeface="Times New Roman"/>
                          <a:cs typeface="Times New Roman"/>
                          <a:sym typeface="Times New Roman"/>
                        </a:rPr>
                        <a:t>Tyub</a:t>
                      </a:r>
                      <a:endParaRPr sz="1000" b="1" dirty="0">
                        <a:solidFill>
                          <a:schemeClr val="dk1"/>
                        </a:solidFill>
                        <a:latin typeface="Times New Roman"/>
                        <a:ea typeface="Times New Roman"/>
                        <a:cs typeface="Times New Roman"/>
                        <a:sym typeface="Times New Roman"/>
                      </a:endParaRPr>
                    </a:p>
                  </a:txBody>
                  <a:tcPr marL="91450" marR="91450" marT="45725" marB="45725"/>
                </a:tc>
                <a:tc>
                  <a:txBody>
                    <a:bodyPr/>
                    <a:lstStyle/>
                    <a:p>
                      <a:pPr marL="0" marR="0" lvl="0" indent="0" algn="just" rtl="0">
                        <a:spcBef>
                          <a:spcPts val="0"/>
                        </a:spcBef>
                        <a:spcAft>
                          <a:spcPts val="0"/>
                        </a:spcAft>
                        <a:buNone/>
                      </a:pPr>
                      <a:r>
                        <a:rPr lang="en-US" sz="1000" b="1" dirty="0">
                          <a:solidFill>
                            <a:schemeClr val="dk1"/>
                          </a:solidFill>
                          <a:latin typeface="Times New Roman"/>
                          <a:ea typeface="Times New Roman"/>
                          <a:cs typeface="Times New Roman"/>
                          <a:sym typeface="Times New Roman"/>
                        </a:rPr>
                        <a:t>Senior Scientist Technical</a:t>
                      </a:r>
                      <a:endParaRPr sz="1000" b="1" dirty="0">
                        <a:solidFill>
                          <a:schemeClr val="dk1"/>
                        </a:solidFill>
                        <a:latin typeface="Times New Roman"/>
                        <a:ea typeface="Times New Roman"/>
                        <a:cs typeface="Times New Roman"/>
                        <a:sym typeface="Times New Roman"/>
                      </a:endParaRPr>
                    </a:p>
                  </a:txBody>
                  <a:tcPr marL="91450" marR="91450" marT="45725" marB="45725"/>
                </a:tc>
                <a:tc>
                  <a:txBody>
                    <a:bodyPr/>
                    <a:lstStyle/>
                    <a:p>
                      <a:pPr marL="0" marR="0" lvl="0" indent="0" algn="just" rtl="0">
                        <a:spcBef>
                          <a:spcPts val="0"/>
                        </a:spcBef>
                        <a:spcAft>
                          <a:spcPts val="0"/>
                        </a:spcAft>
                        <a:buNone/>
                      </a:pPr>
                      <a:r>
                        <a:rPr lang="en-US" sz="1000" b="1">
                          <a:solidFill>
                            <a:schemeClr val="dk1"/>
                          </a:solidFill>
                          <a:latin typeface="Times New Roman"/>
                          <a:ea typeface="Times New Roman"/>
                          <a:cs typeface="Times New Roman"/>
                          <a:sym typeface="Times New Roman"/>
                        </a:rPr>
                        <a:t>M.Sc, M. Phil, Ph.D  (Botany) </a:t>
                      </a:r>
                      <a:endParaRPr/>
                    </a:p>
                  </a:txBody>
                  <a:tcPr marL="27300" marR="27300" marT="27300" marB="27300"/>
                </a:tc>
                <a:tc>
                  <a:txBody>
                    <a:bodyPr/>
                    <a:lstStyle/>
                    <a:p>
                      <a:pPr marL="0" marR="0" lvl="0" indent="0" algn="just" rtl="0">
                        <a:spcBef>
                          <a:spcPts val="0"/>
                        </a:spcBef>
                        <a:spcAft>
                          <a:spcPts val="0"/>
                        </a:spcAft>
                        <a:buNone/>
                      </a:pPr>
                      <a:r>
                        <a:rPr lang="en-US" sz="1000" b="1">
                          <a:solidFill>
                            <a:schemeClr val="dk1"/>
                          </a:solidFill>
                          <a:latin typeface="Times New Roman"/>
                          <a:ea typeface="Times New Roman"/>
                          <a:cs typeface="Times New Roman"/>
                          <a:sym typeface="Times New Roman"/>
                        </a:rPr>
                        <a:t>Microbial Ecology</a:t>
                      </a:r>
                      <a:endParaRPr/>
                    </a:p>
                    <a:p>
                      <a:pPr marL="0" marR="0" lvl="0" indent="0" algn="just" rtl="0">
                        <a:spcBef>
                          <a:spcPts val="0"/>
                        </a:spcBef>
                        <a:spcAft>
                          <a:spcPts val="0"/>
                        </a:spcAft>
                        <a:buNone/>
                      </a:pPr>
                      <a:r>
                        <a:rPr lang="en-US" sz="1000" b="1">
                          <a:solidFill>
                            <a:schemeClr val="dk1"/>
                          </a:solidFill>
                          <a:latin typeface="Times New Roman"/>
                          <a:ea typeface="Times New Roman"/>
                          <a:cs typeface="Times New Roman"/>
                          <a:sym typeface="Times New Roman"/>
                        </a:rPr>
                        <a:t>Plant Tissue Culture</a:t>
                      </a:r>
                      <a:endParaRPr/>
                    </a:p>
                    <a:p>
                      <a:pPr marL="0" marR="0" lvl="0" indent="0" algn="just" rtl="0">
                        <a:spcBef>
                          <a:spcPts val="0"/>
                        </a:spcBef>
                        <a:spcAft>
                          <a:spcPts val="0"/>
                        </a:spcAft>
                        <a:buNone/>
                      </a:pPr>
                      <a:r>
                        <a:rPr lang="en-US" sz="1000" b="1">
                          <a:solidFill>
                            <a:schemeClr val="dk1"/>
                          </a:solidFill>
                          <a:latin typeface="Times New Roman"/>
                          <a:ea typeface="Times New Roman"/>
                          <a:cs typeface="Times New Roman"/>
                          <a:sym typeface="Times New Roman"/>
                        </a:rPr>
                        <a:t>Plant Ecology</a:t>
                      </a:r>
                      <a:endParaRPr/>
                    </a:p>
                  </a:txBody>
                  <a:tcPr marL="27300" marR="27300" marT="27300" marB="27300"/>
                </a:tc>
              </a:tr>
              <a:tr h="1040243">
                <a:tc>
                  <a:txBody>
                    <a:bodyPr/>
                    <a:lstStyle/>
                    <a:p>
                      <a:pPr marL="0" marR="0" lvl="0" indent="0" algn="l" rtl="0">
                        <a:spcBef>
                          <a:spcPts val="0"/>
                        </a:spcBef>
                        <a:spcAft>
                          <a:spcPts val="0"/>
                        </a:spcAft>
                        <a:buNone/>
                      </a:pPr>
                      <a:endParaRPr sz="1800"/>
                    </a:p>
                    <a:p>
                      <a:pPr marL="0" marR="0" lvl="0" indent="0" algn="l" rtl="0">
                        <a:spcBef>
                          <a:spcPts val="0"/>
                        </a:spcBef>
                        <a:spcAft>
                          <a:spcPts val="0"/>
                        </a:spcAft>
                        <a:buNone/>
                      </a:pPr>
                      <a:endParaRPr sz="1800"/>
                    </a:p>
                    <a:p>
                      <a:pPr marL="0" marR="0" lvl="0" indent="0" algn="l" rtl="0">
                        <a:spcBef>
                          <a:spcPts val="0"/>
                        </a:spcBef>
                        <a:spcAft>
                          <a:spcPts val="0"/>
                        </a:spcAft>
                        <a:buNone/>
                      </a:pPr>
                      <a:endParaRPr sz="1800"/>
                    </a:p>
                    <a:p>
                      <a:pPr marL="0" marR="0" lvl="0" indent="0" algn="l" rtl="0">
                        <a:spcBef>
                          <a:spcPts val="0"/>
                        </a:spcBef>
                        <a:spcAft>
                          <a:spcPts val="0"/>
                        </a:spcAft>
                        <a:buNone/>
                      </a:pPr>
                      <a:r>
                        <a:rPr lang="en-US" sz="1000" b="1">
                          <a:solidFill>
                            <a:schemeClr val="dk1"/>
                          </a:solidFill>
                          <a:latin typeface="Times New Roman"/>
                          <a:ea typeface="Times New Roman"/>
                          <a:cs typeface="Times New Roman"/>
                          <a:sym typeface="Times New Roman"/>
                        </a:rPr>
                        <a:t>Dr.  Rubiya Dar</a:t>
                      </a:r>
                      <a:endParaRPr sz="1000">
                        <a:latin typeface="Times New Roman"/>
                        <a:ea typeface="Times New Roman"/>
                        <a:cs typeface="Times New Roman"/>
                        <a:sym typeface="Times New Roman"/>
                      </a:endParaRPr>
                    </a:p>
                  </a:txBody>
                  <a:tcPr marL="91450" marR="91450" marT="45725" marB="45725"/>
                </a:tc>
                <a:tc>
                  <a:txBody>
                    <a:bodyPr/>
                    <a:lstStyle/>
                    <a:p>
                      <a:pPr marL="0" marR="0" lvl="0" indent="0" algn="just" rtl="0">
                        <a:spcBef>
                          <a:spcPts val="0"/>
                        </a:spcBef>
                        <a:spcAft>
                          <a:spcPts val="0"/>
                        </a:spcAft>
                        <a:buNone/>
                      </a:pPr>
                      <a:r>
                        <a:rPr lang="en-US" sz="1000" b="1" dirty="0">
                          <a:solidFill>
                            <a:schemeClr val="dk1"/>
                          </a:solidFill>
                          <a:latin typeface="Times New Roman"/>
                          <a:ea typeface="Times New Roman"/>
                          <a:cs typeface="Times New Roman"/>
                          <a:sym typeface="Times New Roman"/>
                        </a:rPr>
                        <a:t>Junior Scientist - C</a:t>
                      </a:r>
                      <a:endParaRPr sz="1000" b="1" dirty="0">
                        <a:latin typeface="Times New Roman"/>
                        <a:ea typeface="Times New Roman"/>
                        <a:cs typeface="Times New Roman"/>
                        <a:sym typeface="Times New Roman"/>
                      </a:endParaRPr>
                    </a:p>
                  </a:txBody>
                  <a:tcPr marL="91450" marR="91450" marT="45725" marB="45725"/>
                </a:tc>
                <a:tc>
                  <a:txBody>
                    <a:bodyPr/>
                    <a:lstStyle/>
                    <a:p>
                      <a:pPr marL="0" marR="0" lvl="0" indent="0" algn="just" rtl="0">
                        <a:spcBef>
                          <a:spcPts val="0"/>
                        </a:spcBef>
                        <a:spcAft>
                          <a:spcPts val="0"/>
                        </a:spcAft>
                        <a:buNone/>
                      </a:pPr>
                      <a:r>
                        <a:rPr lang="en-US" sz="1000" b="1">
                          <a:latin typeface="Times New Roman"/>
                          <a:ea typeface="Times New Roman"/>
                          <a:cs typeface="Times New Roman"/>
                          <a:sym typeface="Times New Roman"/>
                        </a:rPr>
                        <a:t>M.Sc, M. Phil, Ph.D (Biochemistry) </a:t>
                      </a:r>
                      <a:endParaRPr/>
                    </a:p>
                  </a:txBody>
                  <a:tcPr marL="27300" marR="27300" marT="27300" marB="27300"/>
                </a:tc>
                <a:tc>
                  <a:txBody>
                    <a:bodyPr/>
                    <a:lstStyle/>
                    <a:p>
                      <a:pPr marL="0" marR="0" lvl="0" indent="0" algn="just" rtl="0">
                        <a:spcBef>
                          <a:spcPts val="0"/>
                        </a:spcBef>
                        <a:spcAft>
                          <a:spcPts val="0"/>
                        </a:spcAft>
                        <a:buNone/>
                      </a:pPr>
                      <a:r>
                        <a:rPr lang="en-US" sz="1000" b="1" dirty="0">
                          <a:latin typeface="Times New Roman"/>
                          <a:ea typeface="Times New Roman"/>
                          <a:cs typeface="Times New Roman"/>
                          <a:sym typeface="Times New Roman"/>
                        </a:rPr>
                        <a:t>Biochemistry </a:t>
                      </a:r>
                      <a:endParaRPr dirty="0"/>
                    </a:p>
                    <a:p>
                      <a:pPr marL="0" marR="0" lvl="0" indent="0" algn="just" rtl="0">
                        <a:spcBef>
                          <a:spcPts val="0"/>
                        </a:spcBef>
                        <a:spcAft>
                          <a:spcPts val="0"/>
                        </a:spcAft>
                        <a:buNone/>
                      </a:pPr>
                      <a:r>
                        <a:rPr lang="en-US" sz="1000" b="1" dirty="0">
                          <a:latin typeface="Times New Roman"/>
                          <a:ea typeface="Times New Roman"/>
                          <a:cs typeface="Times New Roman"/>
                          <a:sym typeface="Times New Roman"/>
                        </a:rPr>
                        <a:t>Molecular Biology</a:t>
                      </a:r>
                      <a:endParaRPr dirty="0"/>
                    </a:p>
                  </a:txBody>
                  <a:tcPr marL="27300" marR="27300" marT="27300" marB="27300"/>
                </a:tc>
              </a:tr>
              <a:tr h="951080">
                <a:tc>
                  <a:txBody>
                    <a:bodyPr/>
                    <a:lstStyle/>
                    <a:p>
                      <a:pPr marL="0" marR="0" lvl="0" indent="0" algn="l" rtl="0">
                        <a:spcBef>
                          <a:spcPts val="0"/>
                        </a:spcBef>
                        <a:spcAft>
                          <a:spcPts val="0"/>
                        </a:spcAft>
                        <a:buNone/>
                      </a:pPr>
                      <a:endParaRPr sz="1800"/>
                    </a:p>
                    <a:p>
                      <a:pPr marL="0" marR="0" lvl="0" indent="0" algn="l" rtl="0">
                        <a:spcBef>
                          <a:spcPts val="0"/>
                        </a:spcBef>
                        <a:spcAft>
                          <a:spcPts val="0"/>
                        </a:spcAft>
                        <a:buNone/>
                      </a:pPr>
                      <a:endParaRPr sz="1000" b="1">
                        <a:solidFill>
                          <a:schemeClr val="dk1"/>
                        </a:solidFill>
                        <a:latin typeface="Calibri"/>
                        <a:ea typeface="Calibri"/>
                        <a:cs typeface="Calibri"/>
                        <a:sym typeface="Calibri"/>
                      </a:endParaRPr>
                    </a:p>
                    <a:p>
                      <a:pPr marL="0" marR="0" lvl="0" indent="0" algn="l" rtl="0">
                        <a:spcBef>
                          <a:spcPts val="0"/>
                        </a:spcBef>
                        <a:spcAft>
                          <a:spcPts val="0"/>
                        </a:spcAft>
                        <a:buNone/>
                      </a:pPr>
                      <a:endParaRPr sz="1000" b="1">
                        <a:solidFill>
                          <a:schemeClr val="dk1"/>
                        </a:solidFill>
                        <a:latin typeface="Calibri"/>
                        <a:ea typeface="Calibri"/>
                        <a:cs typeface="Calibri"/>
                        <a:sym typeface="Calibri"/>
                      </a:endParaRPr>
                    </a:p>
                    <a:p>
                      <a:pPr marL="0" marR="0" lvl="0" indent="0" algn="l" rtl="0">
                        <a:spcBef>
                          <a:spcPts val="0"/>
                        </a:spcBef>
                        <a:spcAft>
                          <a:spcPts val="0"/>
                        </a:spcAft>
                        <a:buNone/>
                      </a:pPr>
                      <a:endParaRPr sz="1000" b="1">
                        <a:solidFill>
                          <a:schemeClr val="dk1"/>
                        </a:solidFill>
                        <a:latin typeface="Calibri"/>
                        <a:ea typeface="Calibri"/>
                        <a:cs typeface="Calibri"/>
                        <a:sym typeface="Calibri"/>
                      </a:endParaRPr>
                    </a:p>
                    <a:p>
                      <a:pPr marL="0" marR="0" lvl="0" indent="0" algn="l" rtl="0">
                        <a:spcBef>
                          <a:spcPts val="0"/>
                        </a:spcBef>
                        <a:spcAft>
                          <a:spcPts val="0"/>
                        </a:spcAft>
                        <a:buNone/>
                      </a:pPr>
                      <a:r>
                        <a:rPr lang="en-US" sz="1000" b="1">
                          <a:solidFill>
                            <a:schemeClr val="dk1"/>
                          </a:solidFill>
                          <a:latin typeface="Calibri"/>
                          <a:ea typeface="Calibri"/>
                          <a:cs typeface="Calibri"/>
                          <a:sym typeface="Calibri"/>
                        </a:rPr>
                        <a:t>Dr. Bilal A.  Wani</a:t>
                      </a:r>
                      <a:endParaRPr sz="1000" b="1"/>
                    </a:p>
                  </a:txBody>
                  <a:tcPr marL="91450" marR="91450" marT="45725" marB="45725"/>
                </a:tc>
                <a:tc>
                  <a:txBody>
                    <a:bodyPr/>
                    <a:lstStyle/>
                    <a:p>
                      <a:pPr marL="0" marR="0" lvl="0" indent="0" algn="just" rtl="0">
                        <a:spcBef>
                          <a:spcPts val="0"/>
                        </a:spcBef>
                        <a:spcAft>
                          <a:spcPts val="0"/>
                        </a:spcAft>
                        <a:buNone/>
                      </a:pPr>
                      <a:r>
                        <a:rPr lang="en-US" sz="1100" b="1">
                          <a:latin typeface="Times New Roman"/>
                          <a:ea typeface="Times New Roman"/>
                          <a:cs typeface="Times New Roman"/>
                          <a:sym typeface="Times New Roman"/>
                        </a:rPr>
                        <a:t>Junior Scientist – C</a:t>
                      </a:r>
                      <a:endParaRPr sz="1100" b="1">
                        <a:latin typeface="Times New Roman"/>
                        <a:ea typeface="Times New Roman"/>
                        <a:cs typeface="Times New Roman"/>
                        <a:sym typeface="Times New Roman"/>
                      </a:endParaRPr>
                    </a:p>
                  </a:txBody>
                  <a:tcPr marL="27300" marR="27300" marT="27300" marB="27300"/>
                </a:tc>
                <a:tc>
                  <a:txBody>
                    <a:bodyPr/>
                    <a:lstStyle/>
                    <a:p>
                      <a:pPr marL="0" marR="0" lvl="0" indent="0" algn="just" rtl="0">
                        <a:spcBef>
                          <a:spcPts val="0"/>
                        </a:spcBef>
                        <a:spcAft>
                          <a:spcPts val="0"/>
                        </a:spcAft>
                        <a:buNone/>
                      </a:pPr>
                      <a:r>
                        <a:rPr lang="en-US" sz="1100" b="1">
                          <a:latin typeface="Times New Roman"/>
                          <a:ea typeface="Times New Roman"/>
                          <a:cs typeface="Times New Roman"/>
                          <a:sym typeface="Times New Roman"/>
                        </a:rPr>
                        <a:t>M.Sc, Ph.D (Botany) </a:t>
                      </a:r>
                      <a:endParaRPr/>
                    </a:p>
                  </a:txBody>
                  <a:tcPr marL="27300" marR="27300" marT="27300" marB="27300"/>
                </a:tc>
                <a:tc>
                  <a:txBody>
                    <a:bodyPr/>
                    <a:lstStyle/>
                    <a:p>
                      <a:pPr marL="0" marR="0" lvl="0" indent="0" algn="just" rtl="0">
                        <a:spcBef>
                          <a:spcPts val="0"/>
                        </a:spcBef>
                        <a:spcAft>
                          <a:spcPts val="0"/>
                        </a:spcAft>
                        <a:buNone/>
                      </a:pPr>
                      <a:r>
                        <a:rPr lang="en-US" sz="1100" b="1">
                          <a:latin typeface="Times New Roman"/>
                          <a:ea typeface="Times New Roman"/>
                          <a:cs typeface="Times New Roman"/>
                          <a:sym typeface="Times New Roman"/>
                        </a:rPr>
                        <a:t>Wood Anatomy, Wood Variation and its causes, Medicinal Plant Research  </a:t>
                      </a:r>
                      <a:endParaRPr/>
                    </a:p>
                  </a:txBody>
                  <a:tcPr marL="27300" marR="27300" marT="27300" marB="27300"/>
                </a:tc>
              </a:tr>
              <a:tr h="1750721">
                <a:tc>
                  <a:txBody>
                    <a:bodyPr/>
                    <a:lstStyle/>
                    <a:p>
                      <a:pPr marL="0" marR="0" lvl="0" indent="0" algn="l" rtl="0">
                        <a:spcBef>
                          <a:spcPts val="0"/>
                        </a:spcBef>
                        <a:spcAft>
                          <a:spcPts val="0"/>
                        </a:spcAft>
                        <a:buNone/>
                      </a:pPr>
                      <a:endParaRPr sz="1800" dirty="0"/>
                    </a:p>
                    <a:p>
                      <a:pPr marL="0" marR="0" lvl="0" indent="0" algn="l" rtl="0">
                        <a:spcBef>
                          <a:spcPts val="0"/>
                        </a:spcBef>
                        <a:spcAft>
                          <a:spcPts val="0"/>
                        </a:spcAft>
                        <a:buNone/>
                      </a:pPr>
                      <a:endParaRPr sz="1800" dirty="0"/>
                    </a:p>
                    <a:p>
                      <a:pPr marL="0" marR="0" lvl="0" indent="0" algn="l" rtl="0">
                        <a:lnSpc>
                          <a:spcPct val="100000"/>
                        </a:lnSpc>
                        <a:spcBef>
                          <a:spcPts val="0"/>
                        </a:spcBef>
                        <a:spcAft>
                          <a:spcPts val="0"/>
                        </a:spcAft>
                        <a:buClr>
                          <a:schemeClr val="dk1"/>
                        </a:buClr>
                        <a:buSzPts val="1000"/>
                        <a:buFont typeface="Calibri"/>
                        <a:buNone/>
                      </a:pPr>
                      <a:endParaRPr sz="1000" b="1"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000"/>
                        <a:buFont typeface="Calibri"/>
                        <a:buNone/>
                      </a:pPr>
                      <a:endParaRPr sz="1000" b="1"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200"/>
                        <a:buFont typeface="Calibri"/>
                        <a:buNone/>
                      </a:pPr>
                      <a:endParaRPr lang="en-US" sz="1200" b="1" dirty="0" smtClean="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200"/>
                        <a:buFont typeface="Calibri"/>
                        <a:buNone/>
                      </a:pPr>
                      <a:r>
                        <a:rPr lang="en-US" sz="1200" b="1" dirty="0" smtClean="0">
                          <a:solidFill>
                            <a:schemeClr val="dk1"/>
                          </a:solidFill>
                          <a:latin typeface="Times New Roman" pitchFamily="18" charset="0"/>
                          <a:ea typeface="Calibri"/>
                          <a:cs typeface="Times New Roman" pitchFamily="18" charset="0"/>
                          <a:sym typeface="Calibri"/>
                        </a:rPr>
                        <a:t>Mr</a:t>
                      </a:r>
                      <a:r>
                        <a:rPr lang="en-US" sz="1200" b="1" dirty="0">
                          <a:solidFill>
                            <a:schemeClr val="dk1"/>
                          </a:solidFill>
                          <a:latin typeface="Times New Roman" pitchFamily="18" charset="0"/>
                          <a:ea typeface="Calibri"/>
                          <a:cs typeface="Times New Roman" pitchFamily="18" charset="0"/>
                          <a:sym typeface="Calibri"/>
                        </a:rPr>
                        <a:t>. </a:t>
                      </a:r>
                      <a:r>
                        <a:rPr lang="en-US" sz="1200" b="1" dirty="0" err="1">
                          <a:solidFill>
                            <a:schemeClr val="dk1"/>
                          </a:solidFill>
                          <a:latin typeface="Times New Roman" pitchFamily="18" charset="0"/>
                          <a:ea typeface="Calibri"/>
                          <a:cs typeface="Times New Roman" pitchFamily="18" charset="0"/>
                          <a:sym typeface="Calibri"/>
                        </a:rPr>
                        <a:t>Javeed</a:t>
                      </a:r>
                      <a:r>
                        <a:rPr lang="en-US" sz="1200" b="1" dirty="0">
                          <a:solidFill>
                            <a:schemeClr val="dk1"/>
                          </a:solidFill>
                          <a:latin typeface="Times New Roman" pitchFamily="18" charset="0"/>
                          <a:ea typeface="Calibri"/>
                          <a:cs typeface="Times New Roman" pitchFamily="18" charset="0"/>
                          <a:sym typeface="Calibri"/>
                        </a:rPr>
                        <a:t> A. </a:t>
                      </a:r>
                      <a:r>
                        <a:rPr lang="en-US" sz="1200" b="1" dirty="0" err="1" smtClean="0">
                          <a:solidFill>
                            <a:schemeClr val="dk1"/>
                          </a:solidFill>
                          <a:latin typeface="Times New Roman" pitchFamily="18" charset="0"/>
                          <a:ea typeface="Calibri"/>
                          <a:cs typeface="Times New Roman" pitchFamily="18" charset="0"/>
                          <a:sym typeface="Calibri"/>
                        </a:rPr>
                        <a:t>Javeed</a:t>
                      </a:r>
                      <a:endParaRPr sz="1200" dirty="0">
                        <a:latin typeface="Times New Roman" pitchFamily="18" charset="0"/>
                        <a:cs typeface="Times New Roman" pitchFamily="18" charset="0"/>
                      </a:endParaRPr>
                    </a:p>
                  </a:txBody>
                  <a:tcPr marL="91450" marR="91450" marT="45725" marB="45725"/>
                </a:tc>
                <a:tc>
                  <a:txBody>
                    <a:bodyPr/>
                    <a:lstStyle/>
                    <a:p>
                      <a:pPr marL="0" marR="0" lvl="0" indent="0" algn="just" rtl="0">
                        <a:spcBef>
                          <a:spcPts val="0"/>
                        </a:spcBef>
                        <a:spcAft>
                          <a:spcPts val="0"/>
                        </a:spcAft>
                        <a:buNone/>
                      </a:pPr>
                      <a:endParaRPr sz="1100" b="1" dirty="0">
                        <a:latin typeface="Times New Roman"/>
                        <a:ea typeface="Times New Roman"/>
                        <a:cs typeface="Times New Roman"/>
                        <a:sym typeface="Times New Roman"/>
                      </a:endParaRPr>
                    </a:p>
                    <a:p>
                      <a:pPr marL="0" marR="0" lvl="0" indent="0" algn="just" rtl="0">
                        <a:spcBef>
                          <a:spcPts val="0"/>
                        </a:spcBef>
                        <a:spcAft>
                          <a:spcPts val="0"/>
                        </a:spcAft>
                        <a:buNone/>
                      </a:pPr>
                      <a:r>
                        <a:rPr lang="en-US" sz="1100" b="1" dirty="0">
                          <a:latin typeface="Times New Roman"/>
                          <a:ea typeface="Times New Roman"/>
                          <a:cs typeface="Times New Roman"/>
                          <a:sym typeface="Times New Roman"/>
                        </a:rPr>
                        <a:t>J.T.A</a:t>
                      </a:r>
                      <a:endParaRPr dirty="0"/>
                    </a:p>
                  </a:txBody>
                  <a:tcPr marL="27300" marR="27300" marT="27300" marB="27300"/>
                </a:tc>
                <a:tc>
                  <a:txBody>
                    <a:bodyPr/>
                    <a:lstStyle/>
                    <a:p>
                      <a:pPr marL="0" marR="0" lvl="0" indent="0" algn="just" rtl="0">
                        <a:spcBef>
                          <a:spcPts val="0"/>
                        </a:spcBef>
                        <a:spcAft>
                          <a:spcPts val="0"/>
                        </a:spcAft>
                        <a:buNone/>
                      </a:pPr>
                      <a:endParaRPr sz="1100" b="1" dirty="0">
                        <a:latin typeface="Times New Roman"/>
                        <a:ea typeface="Times New Roman"/>
                        <a:cs typeface="Times New Roman"/>
                        <a:sym typeface="Times New Roman"/>
                      </a:endParaRPr>
                    </a:p>
                    <a:p>
                      <a:pPr marL="0" marR="0" lvl="0" indent="0" algn="just" rtl="0">
                        <a:spcBef>
                          <a:spcPts val="0"/>
                        </a:spcBef>
                        <a:spcAft>
                          <a:spcPts val="0"/>
                        </a:spcAft>
                        <a:buNone/>
                      </a:pPr>
                      <a:r>
                        <a:rPr lang="en-US" sz="1100" b="1" dirty="0">
                          <a:latin typeface="Times New Roman"/>
                          <a:ea typeface="Times New Roman"/>
                          <a:cs typeface="Times New Roman"/>
                          <a:sym typeface="Times New Roman"/>
                        </a:rPr>
                        <a:t> </a:t>
                      </a:r>
                      <a:r>
                        <a:rPr lang="en-US" sz="1100" b="1" dirty="0" smtClean="0">
                          <a:latin typeface="Times New Roman"/>
                          <a:ea typeface="Times New Roman"/>
                          <a:cs typeface="Times New Roman"/>
                          <a:sym typeface="Times New Roman"/>
                        </a:rPr>
                        <a:t>M.Sc. </a:t>
                      </a:r>
                      <a:r>
                        <a:rPr lang="en-US" sz="1100" b="1" dirty="0">
                          <a:latin typeface="Times New Roman"/>
                          <a:ea typeface="Times New Roman"/>
                          <a:cs typeface="Times New Roman"/>
                          <a:sym typeface="Times New Roman"/>
                        </a:rPr>
                        <a:t>Chemistry</a:t>
                      </a:r>
                      <a:endParaRPr dirty="0"/>
                    </a:p>
                  </a:txBody>
                  <a:tcPr marL="27300" marR="27300" marT="27300" marB="27300"/>
                </a:tc>
                <a:tc>
                  <a:txBody>
                    <a:bodyPr/>
                    <a:lstStyle/>
                    <a:p>
                      <a:pPr marL="0" marR="0" lvl="0" indent="0" algn="just" rtl="0">
                        <a:spcBef>
                          <a:spcPts val="0"/>
                        </a:spcBef>
                        <a:spcAft>
                          <a:spcPts val="0"/>
                        </a:spcAft>
                        <a:buNone/>
                      </a:pPr>
                      <a:endParaRPr sz="1100" b="1" dirty="0">
                        <a:latin typeface="Times New Roman"/>
                        <a:ea typeface="Times New Roman"/>
                        <a:cs typeface="Times New Roman"/>
                        <a:sym typeface="Times New Roman"/>
                      </a:endParaRPr>
                    </a:p>
                    <a:p>
                      <a:pPr marL="0" marR="0" lvl="0" indent="0" algn="just" rtl="0">
                        <a:spcBef>
                          <a:spcPts val="0"/>
                        </a:spcBef>
                        <a:spcAft>
                          <a:spcPts val="0"/>
                        </a:spcAft>
                        <a:buNone/>
                      </a:pPr>
                      <a:r>
                        <a:rPr lang="en-US" sz="1100" b="1" dirty="0">
                          <a:latin typeface="Times New Roman"/>
                          <a:ea typeface="Times New Roman"/>
                          <a:cs typeface="Times New Roman"/>
                          <a:sym typeface="Times New Roman"/>
                        </a:rPr>
                        <a:t>Computer Application </a:t>
                      </a:r>
                      <a:endParaRPr dirty="0"/>
                    </a:p>
                  </a:txBody>
                  <a:tcPr marL="27300" marR="27300" marT="27300" marB="27300"/>
                </a:tc>
              </a:tr>
            </a:tbl>
          </a:graphicData>
        </a:graphic>
      </p:graphicFrame>
      <p:pic>
        <p:nvPicPr>
          <p:cNvPr id="624" name="Google Shape;624;p27" descr="F:\Scanned photo\photo 11.jpg"/>
          <p:cNvPicPr preferRelativeResize="0"/>
          <p:nvPr/>
        </p:nvPicPr>
        <p:blipFill rotWithShape="1">
          <a:blip r:embed="rId3">
            <a:alphaModFix/>
          </a:blip>
          <a:srcRect/>
          <a:stretch/>
        </p:blipFill>
        <p:spPr>
          <a:xfrm>
            <a:off x="360863" y="3139876"/>
            <a:ext cx="1143008" cy="785818"/>
          </a:xfrm>
          <a:prstGeom prst="rect">
            <a:avLst/>
          </a:prstGeom>
          <a:noFill/>
          <a:ln>
            <a:noFill/>
          </a:ln>
        </p:spPr>
      </p:pic>
      <p:pic>
        <p:nvPicPr>
          <p:cNvPr id="625" name="Google Shape;625;p27"/>
          <p:cNvPicPr preferRelativeResize="0"/>
          <p:nvPr/>
        </p:nvPicPr>
        <p:blipFill rotWithShape="1">
          <a:blip r:embed="rId4">
            <a:alphaModFix/>
          </a:blip>
          <a:srcRect/>
          <a:stretch/>
        </p:blipFill>
        <p:spPr>
          <a:xfrm>
            <a:off x="289425" y="4143379"/>
            <a:ext cx="1178727" cy="778947"/>
          </a:xfrm>
          <a:prstGeom prst="rect">
            <a:avLst/>
          </a:prstGeom>
          <a:noFill/>
          <a:ln>
            <a:noFill/>
          </a:ln>
        </p:spPr>
      </p:pic>
      <p:pic>
        <p:nvPicPr>
          <p:cNvPr id="626" name="Google Shape;626;p27" descr="C:\Users\me\Downloads\Picture11.jpg"/>
          <p:cNvPicPr preferRelativeResize="0"/>
          <p:nvPr/>
        </p:nvPicPr>
        <p:blipFill rotWithShape="1">
          <a:blip r:embed="rId5">
            <a:alphaModFix/>
          </a:blip>
          <a:srcRect l="376" r="375"/>
          <a:stretch/>
        </p:blipFill>
        <p:spPr>
          <a:xfrm>
            <a:off x="325144" y="2038196"/>
            <a:ext cx="1143008" cy="806989"/>
          </a:xfrm>
          <a:prstGeom prst="rect">
            <a:avLst/>
          </a:prstGeom>
          <a:noFill/>
          <a:ln>
            <a:noFill/>
          </a:ln>
        </p:spPr>
      </p:pic>
      <p:pic>
        <p:nvPicPr>
          <p:cNvPr id="627" name="Google Shape;627;p27" descr="C:\Users\Hash\Desktop\Photos_Print\IMG_20170221_181215.jpg"/>
          <p:cNvPicPr preferRelativeResize="0"/>
          <p:nvPr/>
        </p:nvPicPr>
        <p:blipFill rotWithShape="1">
          <a:blip r:embed="rId6">
            <a:alphaModFix/>
          </a:blip>
          <a:srcRect l="269" t="149" r="177" b="3"/>
          <a:stretch/>
        </p:blipFill>
        <p:spPr>
          <a:xfrm>
            <a:off x="383326" y="5206498"/>
            <a:ext cx="814970" cy="999584"/>
          </a:xfrm>
          <a:prstGeom prst="rect">
            <a:avLst/>
          </a:prstGeom>
          <a:noFill/>
          <a:ln>
            <a:noFill/>
          </a:ln>
        </p:spPr>
      </p:pic>
      <p:pic>
        <p:nvPicPr>
          <p:cNvPr id="628" name="Google Shape;628;p27" descr="C:\Users\Lenovo\Desktop\pic.JPG"/>
          <p:cNvPicPr preferRelativeResize="0"/>
          <p:nvPr/>
        </p:nvPicPr>
        <p:blipFill rotWithShape="1">
          <a:blip r:embed="rId7">
            <a:alphaModFix/>
          </a:blip>
          <a:srcRect/>
          <a:stretch/>
        </p:blipFill>
        <p:spPr>
          <a:xfrm>
            <a:off x="289425" y="1038737"/>
            <a:ext cx="1214446" cy="714380"/>
          </a:xfrm>
          <a:prstGeom prst="rect">
            <a:avLst/>
          </a:prstGeom>
          <a:noFill/>
          <a:ln>
            <a:noFill/>
          </a:ln>
        </p:spPr>
      </p:pic>
      <p:sp>
        <p:nvSpPr>
          <p:cNvPr id="629" name="Google Shape;629;p27"/>
          <p:cNvSpPr txBox="1"/>
          <p:nvPr/>
        </p:nvSpPr>
        <p:spPr>
          <a:xfrm>
            <a:off x="8286776" y="5715016"/>
            <a:ext cx="428628" cy="307777"/>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1400"/>
              <a:t>27</a:t>
            </a:r>
            <a:endParaRPr/>
          </a:p>
        </p:txBody>
      </p:sp>
      <p:grpSp>
        <p:nvGrpSpPr>
          <p:cNvPr id="14" name="Google Shape;343;p14"/>
          <p:cNvGrpSpPr/>
          <p:nvPr/>
        </p:nvGrpSpPr>
        <p:grpSpPr>
          <a:xfrm>
            <a:off x="8224412" y="276104"/>
            <a:ext cx="772832" cy="5727545"/>
            <a:chOff x="8145018" y="285749"/>
            <a:chExt cx="571500" cy="5215255"/>
          </a:xfrm>
        </p:grpSpPr>
        <p:sp>
          <p:nvSpPr>
            <p:cNvPr id="15" name="Google Shape;344;p14"/>
            <p:cNvSpPr/>
            <p:nvPr/>
          </p:nvSpPr>
          <p:spPr>
            <a:xfrm>
              <a:off x="8145018" y="285749"/>
              <a:ext cx="571500" cy="5215255"/>
            </a:xfrm>
            <a:custGeom>
              <a:avLst/>
              <a:gdLst/>
              <a:ahLst/>
              <a:cxnLst/>
              <a:rect l="l" t="t" r="r" b="b"/>
              <a:pathLst>
                <a:path w="571500" h="5215255" extrusionOk="0">
                  <a:moveTo>
                    <a:pt x="476250" y="0"/>
                  </a:moveTo>
                  <a:lnTo>
                    <a:pt x="95250" y="0"/>
                  </a:lnTo>
                  <a:lnTo>
                    <a:pt x="58185" y="7489"/>
                  </a:lnTo>
                  <a:lnTo>
                    <a:pt x="27908" y="27908"/>
                  </a:lnTo>
                  <a:lnTo>
                    <a:pt x="7489" y="58185"/>
                  </a:lnTo>
                  <a:lnTo>
                    <a:pt x="0" y="95250"/>
                  </a:lnTo>
                  <a:lnTo>
                    <a:pt x="0" y="5119878"/>
                  </a:lnTo>
                  <a:lnTo>
                    <a:pt x="7489" y="5156942"/>
                  </a:lnTo>
                  <a:lnTo>
                    <a:pt x="27908" y="5187219"/>
                  </a:lnTo>
                  <a:lnTo>
                    <a:pt x="58185" y="5207638"/>
                  </a:lnTo>
                  <a:lnTo>
                    <a:pt x="95250" y="5215128"/>
                  </a:lnTo>
                  <a:lnTo>
                    <a:pt x="476250" y="5215128"/>
                  </a:lnTo>
                  <a:lnTo>
                    <a:pt x="513314" y="5207638"/>
                  </a:lnTo>
                  <a:lnTo>
                    <a:pt x="543591" y="5187219"/>
                  </a:lnTo>
                  <a:lnTo>
                    <a:pt x="564010" y="5156942"/>
                  </a:lnTo>
                  <a:lnTo>
                    <a:pt x="571500" y="5119878"/>
                  </a:lnTo>
                  <a:lnTo>
                    <a:pt x="571500" y="95250"/>
                  </a:lnTo>
                  <a:lnTo>
                    <a:pt x="564010" y="58185"/>
                  </a:lnTo>
                  <a:lnTo>
                    <a:pt x="543591" y="27908"/>
                  </a:lnTo>
                  <a:lnTo>
                    <a:pt x="513314" y="7489"/>
                  </a:lnTo>
                  <a:lnTo>
                    <a:pt x="476250" y="0"/>
                  </a:lnTo>
                  <a:close/>
                </a:path>
              </a:pathLst>
            </a:custGeom>
            <a:solidFill>
              <a:srgbClr val="FFC000"/>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6" name="Google Shape;345;p14"/>
            <p:cNvSpPr/>
            <p:nvPr/>
          </p:nvSpPr>
          <p:spPr>
            <a:xfrm>
              <a:off x="8145018" y="285749"/>
              <a:ext cx="571500" cy="5215255"/>
            </a:xfrm>
            <a:custGeom>
              <a:avLst/>
              <a:gdLst/>
              <a:ahLst/>
              <a:cxnLst/>
              <a:rect l="l" t="t" r="r" b="b"/>
              <a:pathLst>
                <a:path w="571500" h="5215255" extrusionOk="0">
                  <a:moveTo>
                    <a:pt x="476250" y="5215128"/>
                  </a:moveTo>
                  <a:lnTo>
                    <a:pt x="513314" y="5207638"/>
                  </a:lnTo>
                  <a:lnTo>
                    <a:pt x="543591" y="5187219"/>
                  </a:lnTo>
                  <a:lnTo>
                    <a:pt x="564010" y="5156942"/>
                  </a:lnTo>
                  <a:lnTo>
                    <a:pt x="571500" y="5119878"/>
                  </a:lnTo>
                  <a:lnTo>
                    <a:pt x="571500" y="95250"/>
                  </a:lnTo>
                  <a:lnTo>
                    <a:pt x="564010" y="58185"/>
                  </a:lnTo>
                  <a:lnTo>
                    <a:pt x="543591" y="27908"/>
                  </a:lnTo>
                  <a:lnTo>
                    <a:pt x="513314" y="7489"/>
                  </a:lnTo>
                  <a:lnTo>
                    <a:pt x="476250" y="0"/>
                  </a:lnTo>
                  <a:lnTo>
                    <a:pt x="95250" y="0"/>
                  </a:lnTo>
                  <a:lnTo>
                    <a:pt x="58185" y="7489"/>
                  </a:lnTo>
                  <a:lnTo>
                    <a:pt x="27908" y="27908"/>
                  </a:lnTo>
                  <a:lnTo>
                    <a:pt x="7489" y="58185"/>
                  </a:lnTo>
                  <a:lnTo>
                    <a:pt x="0" y="95250"/>
                  </a:lnTo>
                  <a:lnTo>
                    <a:pt x="0" y="5119878"/>
                  </a:lnTo>
                  <a:lnTo>
                    <a:pt x="7489" y="5156942"/>
                  </a:lnTo>
                  <a:lnTo>
                    <a:pt x="27908" y="5187219"/>
                  </a:lnTo>
                  <a:lnTo>
                    <a:pt x="58185" y="5207638"/>
                  </a:lnTo>
                  <a:lnTo>
                    <a:pt x="95250" y="5215128"/>
                  </a:lnTo>
                  <a:lnTo>
                    <a:pt x="476250" y="5215128"/>
                  </a:lnTo>
                  <a:close/>
                </a:path>
              </a:pathLst>
            </a:custGeom>
            <a:solidFill>
              <a:srgbClr val="FFC000"/>
            </a:solid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
        <p:nvSpPr>
          <p:cNvPr id="17" name="Google Shape;362;p14"/>
          <p:cNvSpPr/>
          <p:nvPr/>
        </p:nvSpPr>
        <p:spPr>
          <a:xfrm rot="5400000">
            <a:off x="6680052" y="2623620"/>
            <a:ext cx="3951082" cy="646331"/>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n-US" sz="1800" b="1" dirty="0" smtClean="0">
                <a:latin typeface="Times New Roman"/>
                <a:ea typeface="Times New Roman"/>
                <a:cs typeface="Times New Roman"/>
                <a:sym typeface="Times New Roman"/>
              </a:rPr>
              <a:t>PLACEMENT       </a:t>
            </a:r>
            <a:r>
              <a:rPr lang="en-US" sz="1800" b="1" dirty="0">
                <a:latin typeface="Times New Roman"/>
                <a:ea typeface="Times New Roman"/>
                <a:cs typeface="Times New Roman"/>
                <a:sym typeface="Times New Roman"/>
              </a:rPr>
              <a:t>BROCHURE</a:t>
            </a:r>
            <a:endParaRPr/>
          </a:p>
          <a:p>
            <a:pPr marL="0" lvl="0" indent="0" algn="ctr" rtl="0">
              <a:spcBef>
                <a:spcPts val="0"/>
              </a:spcBef>
              <a:spcAft>
                <a:spcPts val="0"/>
              </a:spcAft>
              <a:buNone/>
            </a:pPr>
            <a:r>
              <a:rPr lang="en-US" sz="1800" b="1" dirty="0">
                <a:latin typeface="Times New Roman"/>
                <a:ea typeface="Times New Roman"/>
                <a:cs typeface="Times New Roman"/>
                <a:sym typeface="Times New Roman"/>
              </a:rPr>
              <a:t>2024 </a:t>
            </a:r>
            <a:endParaRPr sz="1800"/>
          </a:p>
        </p:txBody>
      </p:sp>
      <p:sp>
        <p:nvSpPr>
          <p:cNvPr id="18" name="TextBox 17"/>
          <p:cNvSpPr txBox="1"/>
          <p:nvPr/>
        </p:nvSpPr>
        <p:spPr>
          <a:xfrm>
            <a:off x="8509000" y="6138333"/>
            <a:ext cx="383438" cy="307777"/>
          </a:xfrm>
          <a:prstGeom prst="rect">
            <a:avLst/>
          </a:prstGeom>
          <a:noFill/>
        </p:spPr>
        <p:txBody>
          <a:bodyPr wrap="none" rtlCol="0">
            <a:spAutoFit/>
          </a:bodyPr>
          <a:lstStyle/>
          <a:p>
            <a:r>
              <a:rPr lang="en-US" dirty="0" smtClean="0"/>
              <a:t>25</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pic>
        <p:nvPicPr>
          <p:cNvPr id="638" name="Google Shape;638;p28"/>
          <p:cNvPicPr preferRelativeResize="0"/>
          <p:nvPr/>
        </p:nvPicPr>
        <p:blipFill rotWithShape="1">
          <a:blip r:embed="rId3">
            <a:alphaModFix/>
          </a:blip>
          <a:srcRect/>
          <a:stretch/>
        </p:blipFill>
        <p:spPr>
          <a:xfrm>
            <a:off x="234699" y="832102"/>
            <a:ext cx="7812009" cy="6025896"/>
          </a:xfrm>
          <a:prstGeom prst="rect">
            <a:avLst/>
          </a:prstGeom>
          <a:noFill/>
          <a:ln>
            <a:noFill/>
          </a:ln>
        </p:spPr>
      </p:pic>
      <p:pic>
        <p:nvPicPr>
          <p:cNvPr id="639" name="Google Shape;639;p28"/>
          <p:cNvPicPr preferRelativeResize="0"/>
          <p:nvPr/>
        </p:nvPicPr>
        <p:blipFill rotWithShape="1">
          <a:blip r:embed="rId4">
            <a:alphaModFix/>
          </a:blip>
          <a:srcRect/>
          <a:stretch/>
        </p:blipFill>
        <p:spPr>
          <a:xfrm>
            <a:off x="285724" y="857229"/>
            <a:ext cx="7716011" cy="5978652"/>
          </a:xfrm>
          <a:prstGeom prst="rect">
            <a:avLst/>
          </a:prstGeom>
          <a:noFill/>
          <a:ln>
            <a:noFill/>
          </a:ln>
        </p:spPr>
      </p:pic>
      <p:graphicFrame>
        <p:nvGraphicFramePr>
          <p:cNvPr id="640" name="Google Shape;640;p28"/>
          <p:cNvGraphicFramePr/>
          <p:nvPr/>
        </p:nvGraphicFramePr>
        <p:xfrm>
          <a:off x="279374" y="850900"/>
          <a:ext cx="7507350" cy="5792800"/>
        </p:xfrm>
        <a:graphic>
          <a:graphicData uri="http://schemas.openxmlformats.org/drawingml/2006/table">
            <a:tbl>
              <a:tblPr firstRow="1" bandRow="1">
                <a:noFill/>
                <a:tableStyleId>{38340662-2627-465C-8DBF-8058F453F69C}</a:tableStyleId>
              </a:tblPr>
              <a:tblGrid>
                <a:gridCol w="511450"/>
                <a:gridCol w="1680075"/>
                <a:gridCol w="1781075"/>
                <a:gridCol w="1546625"/>
                <a:gridCol w="1030850"/>
                <a:gridCol w="957275"/>
              </a:tblGrid>
              <a:tr h="1134950">
                <a:tc>
                  <a:txBody>
                    <a:bodyPr/>
                    <a:lstStyle/>
                    <a:p>
                      <a:pPr marL="0" marR="0" lvl="0" indent="0" algn="l" rtl="0">
                        <a:lnSpc>
                          <a:spcPct val="100000"/>
                        </a:lnSpc>
                        <a:spcBef>
                          <a:spcPts val="0"/>
                        </a:spcBef>
                        <a:spcAft>
                          <a:spcPts val="0"/>
                        </a:spcAft>
                        <a:buNone/>
                      </a:pPr>
                      <a:endParaRPr sz="1050">
                        <a:latin typeface="Times New Roman"/>
                        <a:ea typeface="Times New Roman"/>
                        <a:cs typeface="Times New Roman"/>
                        <a:sym typeface="Times New Roman"/>
                      </a:endParaRPr>
                    </a:p>
                    <a:p>
                      <a:pPr marL="137160" marR="0" lvl="0" indent="0" algn="l" rtl="0">
                        <a:lnSpc>
                          <a:spcPct val="100000"/>
                        </a:lnSpc>
                        <a:spcBef>
                          <a:spcPts val="0"/>
                        </a:spcBef>
                        <a:spcAft>
                          <a:spcPts val="0"/>
                        </a:spcAft>
                        <a:buNone/>
                      </a:pPr>
                      <a:r>
                        <a:rPr lang="en-US" sz="1050" b="1" dirty="0">
                          <a:latin typeface="Cambria"/>
                          <a:ea typeface="Cambria"/>
                          <a:cs typeface="Cambria"/>
                          <a:sym typeface="Cambria"/>
                        </a:rPr>
                        <a:t>Sl.</a:t>
                      </a:r>
                      <a:endParaRPr sz="1050">
                        <a:latin typeface="Cambria"/>
                        <a:ea typeface="Cambria"/>
                        <a:cs typeface="Cambria"/>
                        <a:sym typeface="Cambria"/>
                      </a:endParaRPr>
                    </a:p>
                    <a:p>
                      <a:pPr marL="127635" marR="0" lvl="0" indent="0" algn="l" rtl="0">
                        <a:lnSpc>
                          <a:spcPct val="100000"/>
                        </a:lnSpc>
                        <a:spcBef>
                          <a:spcPts val="100"/>
                        </a:spcBef>
                        <a:spcAft>
                          <a:spcPts val="0"/>
                        </a:spcAft>
                        <a:buNone/>
                      </a:pPr>
                      <a:r>
                        <a:rPr lang="en-US" sz="1050" b="1" dirty="0">
                          <a:latin typeface="Cambria"/>
                          <a:ea typeface="Cambria"/>
                          <a:cs typeface="Cambria"/>
                          <a:sym typeface="Cambria"/>
                        </a:rPr>
                        <a:t>No</a:t>
                      </a:r>
                      <a:endParaRPr sz="1050">
                        <a:latin typeface="Cambria"/>
                        <a:ea typeface="Cambria"/>
                        <a:cs typeface="Cambria"/>
                        <a:sym typeface="Cambria"/>
                      </a:endParaRPr>
                    </a:p>
                  </a:txBody>
                  <a:tcPr marL="0" marR="0" marT="19050" marB="0">
                    <a:lnL w="12700" cap="flat" cmpd="sng">
                      <a:solidFill>
                        <a:srgbClr val="4D7ACF"/>
                      </a:solidFill>
                      <a:prstDash val="solid"/>
                      <a:round/>
                      <a:headEnd type="none" w="sm" len="sm"/>
                      <a:tailEnd type="none" w="sm" len="sm"/>
                    </a:lnL>
                    <a:lnT w="12700" cap="flat" cmpd="sng">
                      <a:solidFill>
                        <a:srgbClr val="4D7ACF"/>
                      </a:solidFill>
                      <a:prstDash val="solid"/>
                      <a:round/>
                      <a:headEnd type="none" w="sm" len="sm"/>
                      <a:tailEnd type="none" w="sm" len="sm"/>
                    </a:lnT>
                    <a:lnB w="28575" cap="flat" cmpd="sng">
                      <a:solidFill>
                        <a:srgbClr val="FFFFFF"/>
                      </a:solidFill>
                      <a:prstDash val="solid"/>
                      <a:round/>
                      <a:headEnd type="none" w="sm" len="sm"/>
                      <a:tailEnd type="none" w="sm" len="sm"/>
                    </a:lnB>
                    <a:solidFill>
                      <a:srgbClr val="7597D9"/>
                    </a:solidFill>
                  </a:tcPr>
                </a:tc>
                <a:tc>
                  <a:txBody>
                    <a:bodyPr/>
                    <a:lstStyle/>
                    <a:p>
                      <a:pPr marL="0" marR="0" lvl="0" indent="0" algn="l" rtl="0">
                        <a:lnSpc>
                          <a:spcPct val="100000"/>
                        </a:lnSpc>
                        <a:spcBef>
                          <a:spcPts val="0"/>
                        </a:spcBef>
                        <a:spcAft>
                          <a:spcPts val="0"/>
                        </a:spcAft>
                        <a:buNone/>
                      </a:pPr>
                      <a:endParaRPr sz="1200">
                        <a:latin typeface="Times New Roman"/>
                        <a:ea typeface="Times New Roman"/>
                        <a:cs typeface="Times New Roman"/>
                        <a:sym typeface="Times New Roman"/>
                      </a:endParaRPr>
                    </a:p>
                    <a:p>
                      <a:pPr marL="0" marR="0" lvl="0" indent="0" algn="ctr" rtl="0">
                        <a:lnSpc>
                          <a:spcPct val="100000"/>
                        </a:lnSpc>
                        <a:spcBef>
                          <a:spcPts val="0"/>
                        </a:spcBef>
                        <a:spcAft>
                          <a:spcPts val="0"/>
                        </a:spcAft>
                        <a:buNone/>
                      </a:pPr>
                      <a:r>
                        <a:rPr lang="en-US" sz="1200" b="1">
                          <a:latin typeface="Cambria"/>
                          <a:ea typeface="Cambria"/>
                          <a:cs typeface="Cambria"/>
                          <a:sym typeface="Cambria"/>
                        </a:rPr>
                        <a:t>Name</a:t>
                      </a:r>
                      <a:endParaRPr sz="1200">
                        <a:latin typeface="Cambria"/>
                        <a:ea typeface="Cambria"/>
                        <a:cs typeface="Cambria"/>
                        <a:sym typeface="Cambria"/>
                      </a:endParaRPr>
                    </a:p>
                  </a:txBody>
                  <a:tcPr marL="0" marR="0" marT="71750" marB="0">
                    <a:lnT w="12700" cap="flat" cmpd="sng">
                      <a:solidFill>
                        <a:srgbClr val="4D7ACF"/>
                      </a:solidFill>
                      <a:prstDash val="solid"/>
                      <a:round/>
                      <a:headEnd type="none" w="sm" len="sm"/>
                      <a:tailEnd type="none" w="sm" len="sm"/>
                    </a:lnT>
                    <a:lnB w="28575" cap="flat" cmpd="sng">
                      <a:solidFill>
                        <a:srgbClr val="FFFFFF"/>
                      </a:solidFill>
                      <a:prstDash val="solid"/>
                      <a:round/>
                      <a:headEnd type="none" w="sm" len="sm"/>
                      <a:tailEnd type="none" w="sm" len="sm"/>
                    </a:lnB>
                    <a:solidFill>
                      <a:srgbClr val="7597D9"/>
                    </a:solidFill>
                  </a:tcPr>
                </a:tc>
                <a:tc>
                  <a:txBody>
                    <a:bodyPr/>
                    <a:lstStyle/>
                    <a:p>
                      <a:pPr marL="0" marR="0" lvl="0" indent="0" algn="l" rtl="0">
                        <a:lnSpc>
                          <a:spcPct val="100000"/>
                        </a:lnSpc>
                        <a:spcBef>
                          <a:spcPts val="0"/>
                        </a:spcBef>
                        <a:spcAft>
                          <a:spcPts val="0"/>
                        </a:spcAft>
                        <a:buNone/>
                      </a:pPr>
                      <a:endParaRPr sz="1100">
                        <a:latin typeface="Times New Roman"/>
                        <a:ea typeface="Times New Roman"/>
                        <a:cs typeface="Times New Roman"/>
                        <a:sym typeface="Times New Roman"/>
                      </a:endParaRPr>
                    </a:p>
                    <a:p>
                      <a:pPr marL="344805" marR="0" lvl="0" indent="0" algn="l" rtl="0">
                        <a:lnSpc>
                          <a:spcPct val="100000"/>
                        </a:lnSpc>
                        <a:spcBef>
                          <a:spcPts val="5"/>
                        </a:spcBef>
                        <a:spcAft>
                          <a:spcPts val="0"/>
                        </a:spcAft>
                        <a:buNone/>
                      </a:pPr>
                      <a:r>
                        <a:rPr lang="en-US" sz="1100" b="1">
                          <a:latin typeface="Cambria"/>
                          <a:ea typeface="Cambria"/>
                          <a:cs typeface="Cambria"/>
                          <a:sym typeface="Cambria"/>
                        </a:rPr>
                        <a:t>Designation</a:t>
                      </a:r>
                      <a:endParaRPr sz="1100">
                        <a:latin typeface="Cambria"/>
                        <a:ea typeface="Cambria"/>
                        <a:cs typeface="Cambria"/>
                        <a:sym typeface="Cambria"/>
                      </a:endParaRPr>
                    </a:p>
                  </a:txBody>
                  <a:tcPr marL="0" marR="0" marT="93350" marB="0">
                    <a:lnT w="12700" cap="flat" cmpd="sng">
                      <a:solidFill>
                        <a:srgbClr val="4D7ACF"/>
                      </a:solidFill>
                      <a:prstDash val="solid"/>
                      <a:round/>
                      <a:headEnd type="none" w="sm" len="sm"/>
                      <a:tailEnd type="none" w="sm" len="sm"/>
                    </a:lnT>
                    <a:lnB w="28575" cap="flat" cmpd="sng">
                      <a:solidFill>
                        <a:srgbClr val="FFFFFF"/>
                      </a:solidFill>
                      <a:prstDash val="solid"/>
                      <a:round/>
                      <a:headEnd type="none" w="sm" len="sm"/>
                      <a:tailEnd type="none" w="sm" len="sm"/>
                    </a:lnB>
                    <a:solidFill>
                      <a:srgbClr val="7597D9"/>
                    </a:solidFill>
                  </a:tcPr>
                </a:tc>
                <a:tc>
                  <a:txBody>
                    <a:bodyPr/>
                    <a:lstStyle/>
                    <a:p>
                      <a:pPr marL="0" marR="0" lvl="0" indent="0" algn="l" rtl="0">
                        <a:lnSpc>
                          <a:spcPct val="100000"/>
                        </a:lnSpc>
                        <a:spcBef>
                          <a:spcPts val="0"/>
                        </a:spcBef>
                        <a:spcAft>
                          <a:spcPts val="0"/>
                        </a:spcAft>
                        <a:buNone/>
                      </a:pPr>
                      <a:endParaRPr sz="1100">
                        <a:latin typeface="Times New Roman"/>
                        <a:ea typeface="Times New Roman"/>
                        <a:cs typeface="Times New Roman"/>
                        <a:sym typeface="Times New Roman"/>
                      </a:endParaRPr>
                    </a:p>
                    <a:p>
                      <a:pPr marL="307340" marR="0" lvl="0" indent="0" algn="l" rtl="0">
                        <a:lnSpc>
                          <a:spcPct val="100000"/>
                        </a:lnSpc>
                        <a:spcBef>
                          <a:spcPts val="5"/>
                        </a:spcBef>
                        <a:spcAft>
                          <a:spcPts val="0"/>
                        </a:spcAft>
                        <a:buNone/>
                      </a:pPr>
                      <a:r>
                        <a:rPr lang="en-US" sz="1100" b="1">
                          <a:latin typeface="Cambria"/>
                          <a:ea typeface="Cambria"/>
                          <a:cs typeface="Cambria"/>
                          <a:sym typeface="Cambria"/>
                        </a:rPr>
                        <a:t>Affiliation</a:t>
                      </a:r>
                      <a:endParaRPr sz="1100">
                        <a:latin typeface="Cambria"/>
                        <a:ea typeface="Cambria"/>
                        <a:cs typeface="Cambria"/>
                        <a:sym typeface="Cambria"/>
                      </a:endParaRPr>
                    </a:p>
                  </a:txBody>
                  <a:tcPr marL="0" marR="0" marT="93350" marB="0">
                    <a:lnT w="12700" cap="flat" cmpd="sng">
                      <a:solidFill>
                        <a:srgbClr val="4D7ACF"/>
                      </a:solidFill>
                      <a:prstDash val="solid"/>
                      <a:round/>
                      <a:headEnd type="none" w="sm" len="sm"/>
                      <a:tailEnd type="none" w="sm" len="sm"/>
                    </a:lnT>
                    <a:lnB w="28575" cap="flat" cmpd="sng">
                      <a:solidFill>
                        <a:srgbClr val="FFFFFF"/>
                      </a:solidFill>
                      <a:prstDash val="solid"/>
                      <a:round/>
                      <a:headEnd type="none" w="sm" len="sm"/>
                      <a:tailEnd type="none" w="sm" len="sm"/>
                    </a:lnB>
                    <a:solidFill>
                      <a:srgbClr val="7597D9"/>
                    </a:solidFill>
                  </a:tcPr>
                </a:tc>
                <a:tc>
                  <a:txBody>
                    <a:bodyPr/>
                    <a:lstStyle/>
                    <a:p>
                      <a:pPr marL="2540" marR="0" lvl="0" indent="0" algn="ctr" rtl="0">
                        <a:lnSpc>
                          <a:spcPct val="100000"/>
                        </a:lnSpc>
                        <a:spcBef>
                          <a:spcPts val="0"/>
                        </a:spcBef>
                        <a:spcAft>
                          <a:spcPts val="0"/>
                        </a:spcAft>
                        <a:buNone/>
                      </a:pPr>
                      <a:r>
                        <a:rPr lang="en-US" sz="1050" b="1">
                          <a:latin typeface="Cambria"/>
                          <a:ea typeface="Cambria"/>
                          <a:cs typeface="Cambria"/>
                          <a:sym typeface="Cambria"/>
                        </a:rPr>
                        <a:t>Degree</a:t>
                      </a:r>
                      <a:endParaRPr sz="1050">
                        <a:latin typeface="Cambria"/>
                        <a:ea typeface="Cambria"/>
                        <a:cs typeface="Cambria"/>
                        <a:sym typeface="Cambria"/>
                      </a:endParaRPr>
                    </a:p>
                    <a:p>
                      <a:pPr marL="172085" marR="164465" lvl="0" indent="0" algn="ctr" rtl="0">
                        <a:lnSpc>
                          <a:spcPct val="107000"/>
                        </a:lnSpc>
                        <a:spcBef>
                          <a:spcPts val="0"/>
                        </a:spcBef>
                        <a:spcAft>
                          <a:spcPts val="0"/>
                        </a:spcAft>
                        <a:buNone/>
                      </a:pPr>
                      <a:r>
                        <a:rPr lang="en-US" sz="1050" b="1">
                          <a:latin typeface="Cambria"/>
                          <a:ea typeface="Cambria"/>
                          <a:cs typeface="Cambria"/>
                          <a:sym typeface="Cambria"/>
                        </a:rPr>
                        <a:t>perused from  CORD</a:t>
                      </a:r>
                      <a:endParaRPr sz="1050">
                        <a:latin typeface="Cambria"/>
                        <a:ea typeface="Cambria"/>
                        <a:cs typeface="Cambria"/>
                        <a:sym typeface="Cambria"/>
                      </a:endParaRPr>
                    </a:p>
                  </a:txBody>
                  <a:tcPr marL="0" marR="0" marT="1900" marB="0">
                    <a:lnT w="12700" cap="flat" cmpd="sng">
                      <a:solidFill>
                        <a:srgbClr val="4D7ACF"/>
                      </a:solidFill>
                      <a:prstDash val="solid"/>
                      <a:round/>
                      <a:headEnd type="none" w="sm" len="sm"/>
                      <a:tailEnd type="none" w="sm" len="sm"/>
                    </a:lnT>
                    <a:lnB w="28575" cap="flat" cmpd="sng">
                      <a:solidFill>
                        <a:srgbClr val="FFFFFF"/>
                      </a:solidFill>
                      <a:prstDash val="solid"/>
                      <a:round/>
                      <a:headEnd type="none" w="sm" len="sm"/>
                      <a:tailEnd type="none" w="sm" len="sm"/>
                    </a:lnB>
                    <a:solidFill>
                      <a:srgbClr val="7597D9"/>
                    </a:solidFill>
                  </a:tcPr>
                </a:tc>
                <a:tc>
                  <a:txBody>
                    <a:bodyPr/>
                    <a:lstStyle/>
                    <a:p>
                      <a:pPr marL="151130" marR="141605" lvl="0" indent="1270" algn="ctr" rtl="0">
                        <a:lnSpc>
                          <a:spcPct val="108000"/>
                        </a:lnSpc>
                        <a:spcBef>
                          <a:spcPts val="0"/>
                        </a:spcBef>
                        <a:spcAft>
                          <a:spcPts val="0"/>
                        </a:spcAft>
                        <a:buNone/>
                      </a:pPr>
                      <a:r>
                        <a:rPr lang="en-US" sz="1050" b="1">
                          <a:latin typeface="Cambria"/>
                          <a:ea typeface="Cambria"/>
                          <a:cs typeface="Cambria"/>
                          <a:sym typeface="Cambria"/>
                        </a:rPr>
                        <a:t>Year of Passing</a:t>
                      </a:r>
                      <a:endParaRPr sz="1050">
                        <a:latin typeface="Cambria"/>
                        <a:ea typeface="Cambria"/>
                        <a:cs typeface="Cambria"/>
                        <a:sym typeface="Cambria"/>
                      </a:endParaRPr>
                    </a:p>
                    <a:p>
                      <a:pPr marL="227330" marR="217805" lvl="0" indent="0" algn="ctr" rtl="0">
                        <a:lnSpc>
                          <a:spcPct val="107000"/>
                        </a:lnSpc>
                        <a:spcBef>
                          <a:spcPts val="35"/>
                        </a:spcBef>
                        <a:spcAft>
                          <a:spcPts val="0"/>
                        </a:spcAft>
                        <a:buNone/>
                      </a:pPr>
                      <a:r>
                        <a:rPr lang="en-US" sz="700" b="1">
                          <a:latin typeface="Cambria"/>
                          <a:ea typeface="Cambria"/>
                          <a:cs typeface="Cambria"/>
                          <a:sym typeface="Cambria"/>
                        </a:rPr>
                        <a:t>(Highest degree)</a:t>
                      </a:r>
                      <a:endParaRPr sz="700">
                        <a:latin typeface="Cambria"/>
                        <a:ea typeface="Cambria"/>
                        <a:cs typeface="Cambria"/>
                        <a:sym typeface="Cambria"/>
                      </a:endParaRPr>
                    </a:p>
                  </a:txBody>
                  <a:tcPr marL="0" marR="0" marT="44450" marB="0">
                    <a:lnR w="12700" cap="flat" cmpd="sng">
                      <a:solidFill>
                        <a:srgbClr val="4D7ACF"/>
                      </a:solidFill>
                      <a:prstDash val="solid"/>
                      <a:round/>
                      <a:headEnd type="none" w="sm" len="sm"/>
                      <a:tailEnd type="none" w="sm" len="sm"/>
                    </a:lnR>
                    <a:lnT w="12700" cap="flat" cmpd="sng">
                      <a:solidFill>
                        <a:srgbClr val="4D7ACF"/>
                      </a:solidFill>
                      <a:prstDash val="solid"/>
                      <a:round/>
                      <a:headEnd type="none" w="sm" len="sm"/>
                      <a:tailEnd type="none" w="sm" len="sm"/>
                    </a:lnT>
                    <a:lnB w="28575" cap="flat" cmpd="sng">
                      <a:solidFill>
                        <a:srgbClr val="FFFFFF"/>
                      </a:solidFill>
                      <a:prstDash val="solid"/>
                      <a:round/>
                      <a:headEnd type="none" w="sm" len="sm"/>
                      <a:tailEnd type="none" w="sm" len="sm"/>
                    </a:lnB>
                    <a:solidFill>
                      <a:srgbClr val="7597D9"/>
                    </a:solidFill>
                  </a:tcPr>
                </a:tc>
              </a:tr>
              <a:tr h="729725">
                <a:tc>
                  <a:txBody>
                    <a:bodyPr/>
                    <a:lstStyle/>
                    <a:p>
                      <a:pPr marL="0" marR="0" lvl="0" indent="0" algn="l" rtl="0">
                        <a:lnSpc>
                          <a:spcPct val="100000"/>
                        </a:lnSpc>
                        <a:spcBef>
                          <a:spcPts val="0"/>
                        </a:spcBef>
                        <a:spcAft>
                          <a:spcPts val="0"/>
                        </a:spcAft>
                        <a:buNone/>
                      </a:pPr>
                      <a:endParaRPr sz="1000">
                        <a:latin typeface="Times New Roman"/>
                        <a:ea typeface="Times New Roman"/>
                        <a:cs typeface="Times New Roman"/>
                        <a:sym typeface="Times New Roman"/>
                      </a:endParaRPr>
                    </a:p>
                    <a:p>
                      <a:pPr marL="0" marR="0" lvl="0" indent="0" algn="ctr" rtl="0">
                        <a:lnSpc>
                          <a:spcPct val="100000"/>
                        </a:lnSpc>
                        <a:spcBef>
                          <a:spcPts val="0"/>
                        </a:spcBef>
                        <a:spcAft>
                          <a:spcPts val="0"/>
                        </a:spcAft>
                        <a:buNone/>
                      </a:pPr>
                      <a:r>
                        <a:rPr lang="en-US" sz="1000">
                          <a:latin typeface="Cambria"/>
                          <a:ea typeface="Cambria"/>
                          <a:cs typeface="Cambria"/>
                          <a:sym typeface="Cambria"/>
                        </a:rPr>
                        <a:t>1.</a:t>
                      </a:r>
                      <a:endParaRPr sz="1000">
                        <a:latin typeface="Cambria"/>
                        <a:ea typeface="Cambria"/>
                        <a:cs typeface="Cambria"/>
                        <a:sym typeface="Cambria"/>
                      </a:endParaRPr>
                    </a:p>
                  </a:txBody>
                  <a:tcPr marL="0" marR="0" marT="5725" marB="0">
                    <a:lnL w="12700" cap="flat" cmpd="sng">
                      <a:solidFill>
                        <a:srgbClr val="4D7ACF"/>
                      </a:solidFill>
                      <a:prstDash val="solid"/>
                      <a:round/>
                      <a:headEnd type="none" w="sm" len="sm"/>
                      <a:tailEnd type="none" w="sm" len="sm"/>
                    </a:lnL>
                    <a:lnR w="12700" cap="flat" cmpd="sng">
                      <a:solidFill>
                        <a:srgbClr val="4D7ACF"/>
                      </a:solidFill>
                      <a:prstDash val="solid"/>
                      <a:round/>
                      <a:headEnd type="none" w="sm" len="sm"/>
                      <a:tailEnd type="none" w="sm" len="sm"/>
                    </a:lnR>
                    <a:lnT w="28575" cap="flat" cmpd="sng">
                      <a:solidFill>
                        <a:srgbClr val="FFFFFF"/>
                      </a:solidFill>
                      <a:prstDash val="solid"/>
                      <a:round/>
                      <a:headEnd type="none" w="sm" len="sm"/>
                      <a:tailEnd type="none" w="sm" len="sm"/>
                    </a:lnT>
                    <a:lnB w="12700" cap="flat" cmpd="sng">
                      <a:solidFill>
                        <a:srgbClr val="4D7ACF"/>
                      </a:solidFill>
                      <a:prstDash val="solid"/>
                      <a:round/>
                      <a:headEnd type="none" w="sm" len="sm"/>
                      <a:tailEnd type="none" w="sm" len="sm"/>
                    </a:lnB>
                    <a:solidFill>
                      <a:srgbClr val="7597D9">
                        <a:alpha val="39607"/>
                      </a:srgbClr>
                    </a:solidFill>
                  </a:tcPr>
                </a:tc>
                <a:tc>
                  <a:txBody>
                    <a:bodyPr/>
                    <a:lstStyle/>
                    <a:p>
                      <a:pPr marL="0" marR="0" lvl="0" indent="0" algn="ctr" rtl="0">
                        <a:lnSpc>
                          <a:spcPct val="100000"/>
                        </a:lnSpc>
                        <a:spcBef>
                          <a:spcPts val="0"/>
                        </a:spcBef>
                        <a:spcAft>
                          <a:spcPts val="0"/>
                        </a:spcAft>
                        <a:buNone/>
                      </a:pPr>
                      <a:endParaRPr sz="1000" b="1">
                        <a:latin typeface="Times New Roman"/>
                        <a:ea typeface="Times New Roman"/>
                        <a:cs typeface="Times New Roman"/>
                        <a:sym typeface="Times New Roman"/>
                      </a:endParaRPr>
                    </a:p>
                    <a:p>
                      <a:pPr marL="68580" marR="0" lvl="0" indent="0" algn="ctr" rtl="0">
                        <a:lnSpc>
                          <a:spcPct val="100000"/>
                        </a:lnSpc>
                        <a:spcBef>
                          <a:spcPts val="0"/>
                        </a:spcBef>
                        <a:spcAft>
                          <a:spcPts val="0"/>
                        </a:spcAft>
                        <a:buNone/>
                      </a:pPr>
                      <a:r>
                        <a:rPr lang="en-US" sz="1000" b="1">
                          <a:latin typeface="Times New Roman"/>
                          <a:ea typeface="Times New Roman"/>
                          <a:cs typeface="Times New Roman"/>
                          <a:sym typeface="Times New Roman"/>
                        </a:rPr>
                        <a:t>Uqab Ali Baba </a:t>
                      </a:r>
                      <a:endParaRPr sz="1000" b="1">
                        <a:latin typeface="Times New Roman"/>
                        <a:ea typeface="Times New Roman"/>
                        <a:cs typeface="Times New Roman"/>
                        <a:sym typeface="Times New Roman"/>
                      </a:endParaRPr>
                    </a:p>
                  </a:txBody>
                  <a:tcPr marL="0" marR="0" marT="28575" marB="0">
                    <a:lnL w="12700" cap="flat" cmpd="sng">
                      <a:solidFill>
                        <a:srgbClr val="4D7ACF"/>
                      </a:solidFill>
                      <a:prstDash val="solid"/>
                      <a:round/>
                      <a:headEnd type="none" w="sm" len="sm"/>
                      <a:tailEnd type="none" w="sm" len="sm"/>
                    </a:lnL>
                    <a:lnR w="12700" cap="flat" cmpd="sng">
                      <a:solidFill>
                        <a:srgbClr val="4D7ACF"/>
                      </a:solidFill>
                      <a:prstDash val="solid"/>
                      <a:round/>
                      <a:headEnd type="none" w="sm" len="sm"/>
                      <a:tailEnd type="none" w="sm" len="sm"/>
                    </a:lnR>
                    <a:lnT w="28575" cap="flat" cmpd="sng">
                      <a:solidFill>
                        <a:srgbClr val="FFFFFF"/>
                      </a:solidFill>
                      <a:prstDash val="solid"/>
                      <a:round/>
                      <a:headEnd type="none" w="sm" len="sm"/>
                      <a:tailEnd type="none" w="sm" len="sm"/>
                    </a:lnT>
                    <a:lnB w="12700" cap="flat" cmpd="sng">
                      <a:solidFill>
                        <a:srgbClr val="4D7ACF"/>
                      </a:solidFill>
                      <a:prstDash val="solid"/>
                      <a:round/>
                      <a:headEnd type="none" w="sm" len="sm"/>
                      <a:tailEnd type="none" w="sm" len="sm"/>
                    </a:lnB>
                    <a:solidFill>
                      <a:srgbClr val="7597D9">
                        <a:alpha val="39607"/>
                      </a:srgbClr>
                    </a:solidFill>
                  </a:tcPr>
                </a:tc>
                <a:tc>
                  <a:txBody>
                    <a:bodyPr/>
                    <a:lstStyle/>
                    <a:p>
                      <a:pPr marL="0" marR="0" lvl="0" indent="0" algn="ctr" rtl="0">
                        <a:spcBef>
                          <a:spcPts val="0"/>
                        </a:spcBef>
                        <a:spcAft>
                          <a:spcPts val="0"/>
                        </a:spcAft>
                        <a:buNone/>
                      </a:pPr>
                      <a:endParaRPr sz="1000">
                        <a:latin typeface="Times New Roman"/>
                        <a:ea typeface="Times New Roman"/>
                        <a:cs typeface="Times New Roman"/>
                        <a:sym typeface="Times New Roman"/>
                      </a:endParaRPr>
                    </a:p>
                    <a:p>
                      <a:pPr marL="0" marR="0" lvl="0" indent="0" algn="ctr" rtl="0">
                        <a:spcBef>
                          <a:spcPts val="0"/>
                        </a:spcBef>
                        <a:spcAft>
                          <a:spcPts val="0"/>
                        </a:spcAft>
                        <a:buNone/>
                      </a:pPr>
                      <a:r>
                        <a:rPr lang="en-US" sz="1000">
                          <a:latin typeface="Times New Roman"/>
                          <a:ea typeface="Times New Roman"/>
                          <a:cs typeface="Times New Roman"/>
                          <a:sym typeface="Times New Roman"/>
                        </a:rPr>
                        <a:t>Assistant Professor </a:t>
                      </a:r>
                      <a:endParaRPr sz="1000">
                        <a:latin typeface="Times New Roman"/>
                        <a:ea typeface="Times New Roman"/>
                        <a:cs typeface="Times New Roman"/>
                        <a:sym typeface="Times New Roman"/>
                      </a:endParaRPr>
                    </a:p>
                  </a:txBody>
                  <a:tcPr marL="0" marR="0" marT="3800" marB="0">
                    <a:lnL w="12700" cap="flat" cmpd="sng">
                      <a:solidFill>
                        <a:srgbClr val="4D7ACF"/>
                      </a:solidFill>
                      <a:prstDash val="solid"/>
                      <a:round/>
                      <a:headEnd type="none" w="sm" len="sm"/>
                      <a:tailEnd type="none" w="sm" len="sm"/>
                    </a:lnL>
                    <a:lnR w="12700" cap="flat" cmpd="sng">
                      <a:solidFill>
                        <a:srgbClr val="4D7ACF"/>
                      </a:solidFill>
                      <a:prstDash val="solid"/>
                      <a:round/>
                      <a:headEnd type="none" w="sm" len="sm"/>
                      <a:tailEnd type="none" w="sm" len="sm"/>
                    </a:lnR>
                    <a:lnT w="28575" cap="flat" cmpd="sng">
                      <a:solidFill>
                        <a:srgbClr val="FFFFFF"/>
                      </a:solidFill>
                      <a:prstDash val="solid"/>
                      <a:round/>
                      <a:headEnd type="none" w="sm" len="sm"/>
                      <a:tailEnd type="none" w="sm" len="sm"/>
                    </a:lnT>
                    <a:lnB w="12700" cap="flat" cmpd="sng">
                      <a:solidFill>
                        <a:srgbClr val="4D7ACF"/>
                      </a:solidFill>
                      <a:prstDash val="solid"/>
                      <a:round/>
                      <a:headEnd type="none" w="sm" len="sm"/>
                      <a:tailEnd type="none" w="sm" len="sm"/>
                    </a:lnB>
                    <a:solidFill>
                      <a:srgbClr val="7597D9">
                        <a:alpha val="39607"/>
                      </a:srgbClr>
                    </a:solidFill>
                  </a:tcPr>
                </a:tc>
                <a:tc>
                  <a:txBody>
                    <a:bodyPr/>
                    <a:lstStyle/>
                    <a:p>
                      <a:pPr marL="69215" marR="159385" lvl="0" indent="0" algn="ctr" rtl="0">
                        <a:lnSpc>
                          <a:spcPct val="107000"/>
                        </a:lnSpc>
                        <a:spcBef>
                          <a:spcPts val="0"/>
                        </a:spcBef>
                        <a:spcAft>
                          <a:spcPts val="0"/>
                        </a:spcAft>
                        <a:buNone/>
                      </a:pPr>
                      <a:endParaRPr sz="1000">
                        <a:latin typeface="Times New Roman"/>
                        <a:ea typeface="Times New Roman"/>
                        <a:cs typeface="Times New Roman"/>
                        <a:sym typeface="Times New Roman"/>
                      </a:endParaRPr>
                    </a:p>
                    <a:p>
                      <a:pPr marL="69215" marR="159385" lvl="0" indent="0" algn="ctr" rtl="0">
                        <a:lnSpc>
                          <a:spcPct val="107000"/>
                        </a:lnSpc>
                        <a:spcBef>
                          <a:spcPts val="30"/>
                        </a:spcBef>
                        <a:spcAft>
                          <a:spcPts val="0"/>
                        </a:spcAft>
                        <a:buNone/>
                      </a:pPr>
                      <a:r>
                        <a:rPr lang="en-US" sz="1000">
                          <a:latin typeface="Times New Roman"/>
                          <a:ea typeface="Times New Roman"/>
                          <a:cs typeface="Times New Roman"/>
                          <a:sym typeface="Times New Roman"/>
                        </a:rPr>
                        <a:t>SRM University, Delhi</a:t>
                      </a:r>
                      <a:endParaRPr/>
                    </a:p>
                  </a:txBody>
                  <a:tcPr marL="0" marR="0" marT="3800" marB="0">
                    <a:lnL w="12700" cap="flat" cmpd="sng">
                      <a:solidFill>
                        <a:srgbClr val="4D7ACF"/>
                      </a:solidFill>
                      <a:prstDash val="solid"/>
                      <a:round/>
                      <a:headEnd type="none" w="sm" len="sm"/>
                      <a:tailEnd type="none" w="sm" len="sm"/>
                    </a:lnL>
                    <a:lnR w="12700" cap="flat" cmpd="sng">
                      <a:solidFill>
                        <a:srgbClr val="4D7ACF"/>
                      </a:solidFill>
                      <a:prstDash val="solid"/>
                      <a:round/>
                      <a:headEnd type="none" w="sm" len="sm"/>
                      <a:tailEnd type="none" w="sm" len="sm"/>
                    </a:lnR>
                    <a:lnT w="28575" cap="flat" cmpd="sng">
                      <a:solidFill>
                        <a:srgbClr val="FFFFFF"/>
                      </a:solidFill>
                      <a:prstDash val="solid"/>
                      <a:round/>
                      <a:headEnd type="none" w="sm" len="sm"/>
                      <a:tailEnd type="none" w="sm" len="sm"/>
                    </a:lnT>
                    <a:lnB w="12700" cap="flat" cmpd="sng">
                      <a:solidFill>
                        <a:srgbClr val="4D7ACF"/>
                      </a:solidFill>
                      <a:prstDash val="solid"/>
                      <a:round/>
                      <a:headEnd type="none" w="sm" len="sm"/>
                      <a:tailEnd type="none" w="sm" len="sm"/>
                    </a:lnB>
                    <a:solidFill>
                      <a:srgbClr val="7597D9">
                        <a:alpha val="39607"/>
                      </a:srgbClr>
                    </a:solidFill>
                  </a:tcPr>
                </a:tc>
                <a:tc>
                  <a:txBody>
                    <a:bodyPr/>
                    <a:lstStyle/>
                    <a:p>
                      <a:pPr marL="69215" marR="91440" lvl="0" indent="0" algn="ctr" rtl="0">
                        <a:lnSpc>
                          <a:spcPct val="108000"/>
                        </a:lnSpc>
                        <a:spcBef>
                          <a:spcPts val="0"/>
                        </a:spcBef>
                        <a:spcAft>
                          <a:spcPts val="0"/>
                        </a:spcAft>
                        <a:buNone/>
                      </a:pPr>
                      <a:r>
                        <a:rPr lang="en-US" sz="1000">
                          <a:latin typeface="Times New Roman"/>
                          <a:ea typeface="Times New Roman"/>
                          <a:cs typeface="Times New Roman"/>
                          <a:sym typeface="Times New Roman"/>
                        </a:rPr>
                        <a:t>PhD</a:t>
                      </a:r>
                      <a:endParaRPr sz="1000">
                        <a:latin typeface="Times New Roman"/>
                        <a:ea typeface="Times New Roman"/>
                        <a:cs typeface="Times New Roman"/>
                        <a:sym typeface="Times New Roman"/>
                      </a:endParaRPr>
                    </a:p>
                  </a:txBody>
                  <a:tcPr marL="0" marR="0" marT="76200" marB="0">
                    <a:lnL w="12700" cap="flat" cmpd="sng">
                      <a:solidFill>
                        <a:srgbClr val="4D7ACF"/>
                      </a:solidFill>
                      <a:prstDash val="solid"/>
                      <a:round/>
                      <a:headEnd type="none" w="sm" len="sm"/>
                      <a:tailEnd type="none" w="sm" len="sm"/>
                    </a:lnL>
                    <a:lnR w="12700" cap="flat" cmpd="sng">
                      <a:solidFill>
                        <a:srgbClr val="4D7ACF"/>
                      </a:solidFill>
                      <a:prstDash val="solid"/>
                      <a:round/>
                      <a:headEnd type="none" w="sm" len="sm"/>
                      <a:tailEnd type="none" w="sm" len="sm"/>
                    </a:lnR>
                    <a:lnT w="28575" cap="flat" cmpd="sng">
                      <a:solidFill>
                        <a:srgbClr val="FFFFFF"/>
                      </a:solidFill>
                      <a:prstDash val="solid"/>
                      <a:round/>
                      <a:headEnd type="none" w="sm" len="sm"/>
                      <a:tailEnd type="none" w="sm" len="sm"/>
                    </a:lnT>
                    <a:lnB w="12700" cap="flat" cmpd="sng">
                      <a:solidFill>
                        <a:srgbClr val="4D7ACF"/>
                      </a:solidFill>
                      <a:prstDash val="solid"/>
                      <a:round/>
                      <a:headEnd type="none" w="sm" len="sm"/>
                      <a:tailEnd type="none" w="sm" len="sm"/>
                    </a:lnB>
                    <a:solidFill>
                      <a:srgbClr val="7597D9">
                        <a:alpha val="39607"/>
                      </a:srgbClr>
                    </a:solidFill>
                  </a:tcPr>
                </a:tc>
                <a:tc>
                  <a:txBody>
                    <a:bodyPr/>
                    <a:lstStyle/>
                    <a:p>
                      <a:pPr marL="0" marR="0" lvl="0" indent="0" algn="ctr" rtl="0">
                        <a:lnSpc>
                          <a:spcPct val="100000"/>
                        </a:lnSpc>
                        <a:spcBef>
                          <a:spcPts val="0"/>
                        </a:spcBef>
                        <a:spcAft>
                          <a:spcPts val="0"/>
                        </a:spcAft>
                        <a:buNone/>
                      </a:pPr>
                      <a:endParaRPr sz="1000">
                        <a:latin typeface="Times New Roman"/>
                        <a:ea typeface="Times New Roman"/>
                        <a:cs typeface="Times New Roman"/>
                        <a:sym typeface="Times New Roman"/>
                      </a:endParaRPr>
                    </a:p>
                    <a:p>
                      <a:pPr marL="69850" marR="0" lvl="0" indent="0" algn="ctr" rtl="0">
                        <a:lnSpc>
                          <a:spcPct val="100000"/>
                        </a:lnSpc>
                        <a:spcBef>
                          <a:spcPts val="0"/>
                        </a:spcBef>
                        <a:spcAft>
                          <a:spcPts val="0"/>
                        </a:spcAft>
                        <a:buNone/>
                      </a:pPr>
                      <a:r>
                        <a:rPr lang="en-US" sz="1000">
                          <a:latin typeface="Times New Roman"/>
                          <a:ea typeface="Times New Roman"/>
                          <a:cs typeface="Times New Roman"/>
                          <a:sym typeface="Times New Roman"/>
                        </a:rPr>
                        <a:t>2020</a:t>
                      </a:r>
                      <a:endParaRPr sz="1000">
                        <a:latin typeface="Times New Roman"/>
                        <a:ea typeface="Times New Roman"/>
                        <a:cs typeface="Times New Roman"/>
                        <a:sym typeface="Times New Roman"/>
                      </a:endParaRPr>
                    </a:p>
                  </a:txBody>
                  <a:tcPr marL="0" marR="0" marT="28575" marB="0">
                    <a:lnL w="12700" cap="flat" cmpd="sng">
                      <a:solidFill>
                        <a:srgbClr val="4D7ACF"/>
                      </a:solidFill>
                      <a:prstDash val="solid"/>
                      <a:round/>
                      <a:headEnd type="none" w="sm" len="sm"/>
                      <a:tailEnd type="none" w="sm" len="sm"/>
                    </a:lnL>
                    <a:lnR w="12700" cap="flat" cmpd="sng">
                      <a:solidFill>
                        <a:srgbClr val="4D7ACF"/>
                      </a:solidFill>
                      <a:prstDash val="solid"/>
                      <a:round/>
                      <a:headEnd type="none" w="sm" len="sm"/>
                      <a:tailEnd type="none" w="sm" len="sm"/>
                    </a:lnR>
                    <a:lnT w="28575" cap="flat" cmpd="sng">
                      <a:solidFill>
                        <a:srgbClr val="FFFFFF"/>
                      </a:solidFill>
                      <a:prstDash val="solid"/>
                      <a:round/>
                      <a:headEnd type="none" w="sm" len="sm"/>
                      <a:tailEnd type="none" w="sm" len="sm"/>
                    </a:lnT>
                    <a:lnB w="12700" cap="flat" cmpd="sng">
                      <a:solidFill>
                        <a:srgbClr val="4D7ACF"/>
                      </a:solidFill>
                      <a:prstDash val="solid"/>
                      <a:round/>
                      <a:headEnd type="none" w="sm" len="sm"/>
                      <a:tailEnd type="none" w="sm" len="sm"/>
                    </a:lnB>
                    <a:solidFill>
                      <a:srgbClr val="7597D9">
                        <a:alpha val="39607"/>
                      </a:srgbClr>
                    </a:solidFill>
                  </a:tcPr>
                </a:tc>
              </a:tr>
              <a:tr h="486150">
                <a:tc>
                  <a:txBody>
                    <a:bodyPr/>
                    <a:lstStyle/>
                    <a:p>
                      <a:pPr marL="0" marR="0" lvl="0" indent="0" algn="ctr" rtl="0">
                        <a:lnSpc>
                          <a:spcPct val="100000"/>
                        </a:lnSpc>
                        <a:spcBef>
                          <a:spcPts val="0"/>
                        </a:spcBef>
                        <a:spcAft>
                          <a:spcPts val="0"/>
                        </a:spcAft>
                        <a:buNone/>
                      </a:pPr>
                      <a:r>
                        <a:rPr lang="en-US" sz="1000">
                          <a:latin typeface="Cambria"/>
                          <a:ea typeface="Cambria"/>
                          <a:cs typeface="Cambria"/>
                          <a:sym typeface="Cambria"/>
                        </a:rPr>
                        <a:t>2.</a:t>
                      </a:r>
                      <a:endParaRPr sz="1000">
                        <a:latin typeface="Cambria"/>
                        <a:ea typeface="Cambria"/>
                        <a:cs typeface="Cambria"/>
                        <a:sym typeface="Cambria"/>
                      </a:endParaRPr>
                    </a:p>
                  </a:txBody>
                  <a:tcPr marL="0" marR="0" marT="73650" marB="0">
                    <a:lnL w="12700" cap="flat" cmpd="sng">
                      <a:solidFill>
                        <a:srgbClr val="4D7ACF"/>
                      </a:solidFill>
                      <a:prstDash val="solid"/>
                      <a:round/>
                      <a:headEnd type="none" w="sm" len="sm"/>
                      <a:tailEnd type="none" w="sm" len="sm"/>
                    </a:lnL>
                    <a:lnR w="12700" cap="flat" cmpd="sng">
                      <a:solidFill>
                        <a:srgbClr val="4D7ACF"/>
                      </a:solidFill>
                      <a:prstDash val="solid"/>
                      <a:round/>
                      <a:headEnd type="none" w="sm" len="sm"/>
                      <a:tailEnd type="none" w="sm" len="sm"/>
                    </a:lnR>
                    <a:lnT w="12700" cap="flat" cmpd="sng">
                      <a:solidFill>
                        <a:srgbClr val="4D7ACF"/>
                      </a:solidFill>
                      <a:prstDash val="solid"/>
                      <a:round/>
                      <a:headEnd type="none" w="sm" len="sm"/>
                      <a:tailEnd type="none" w="sm" len="sm"/>
                    </a:lnT>
                    <a:lnB w="12700" cap="flat" cmpd="sng">
                      <a:solidFill>
                        <a:srgbClr val="4D7ACF"/>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1">
                          <a:latin typeface="Times New Roman"/>
                          <a:ea typeface="Times New Roman"/>
                          <a:cs typeface="Times New Roman"/>
                          <a:sym typeface="Times New Roman"/>
                        </a:rPr>
                        <a:t>Parveena Firdous</a:t>
                      </a:r>
                      <a:endParaRPr sz="1000" b="1">
                        <a:latin typeface="Times New Roman"/>
                        <a:ea typeface="Times New Roman"/>
                        <a:cs typeface="Times New Roman"/>
                        <a:sym typeface="Times New Roman"/>
                      </a:endParaRPr>
                    </a:p>
                  </a:txBody>
                  <a:tcPr marL="0" marR="0" marT="81925" marB="0">
                    <a:lnL w="12700" cap="flat" cmpd="sng">
                      <a:solidFill>
                        <a:srgbClr val="4D7ACF"/>
                      </a:solidFill>
                      <a:prstDash val="solid"/>
                      <a:round/>
                      <a:headEnd type="none" w="sm" len="sm"/>
                      <a:tailEnd type="none" w="sm" len="sm"/>
                    </a:lnL>
                    <a:lnR w="12700" cap="flat" cmpd="sng">
                      <a:solidFill>
                        <a:srgbClr val="4D7ACF"/>
                      </a:solidFill>
                      <a:prstDash val="solid"/>
                      <a:round/>
                      <a:headEnd type="none" w="sm" len="sm"/>
                      <a:tailEnd type="none" w="sm" len="sm"/>
                    </a:lnR>
                    <a:lnT w="12700" cap="flat" cmpd="sng">
                      <a:solidFill>
                        <a:srgbClr val="4D7ACF"/>
                      </a:solidFill>
                      <a:prstDash val="solid"/>
                      <a:round/>
                      <a:headEnd type="none" w="sm" len="sm"/>
                      <a:tailEnd type="none" w="sm" len="sm"/>
                    </a:lnT>
                    <a:lnB w="12700" cap="flat" cmpd="sng">
                      <a:solidFill>
                        <a:srgbClr val="4D7ACF"/>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a:latin typeface="Times New Roman"/>
                          <a:ea typeface="Times New Roman"/>
                          <a:cs typeface="Times New Roman"/>
                          <a:sym typeface="Times New Roman"/>
                        </a:rPr>
                        <a:t>C- Lecturer</a:t>
                      </a:r>
                      <a:endParaRPr/>
                    </a:p>
                  </a:txBody>
                  <a:tcPr marL="0" marR="0" marT="81925" marB="0">
                    <a:lnL w="12700" cap="flat" cmpd="sng">
                      <a:solidFill>
                        <a:srgbClr val="4D7ACF"/>
                      </a:solidFill>
                      <a:prstDash val="solid"/>
                      <a:round/>
                      <a:headEnd type="none" w="sm" len="sm"/>
                      <a:tailEnd type="none" w="sm" len="sm"/>
                    </a:lnL>
                    <a:lnR w="12700" cap="flat" cmpd="sng">
                      <a:solidFill>
                        <a:srgbClr val="4D7ACF"/>
                      </a:solidFill>
                      <a:prstDash val="solid"/>
                      <a:round/>
                      <a:headEnd type="none" w="sm" len="sm"/>
                      <a:tailEnd type="none" w="sm" len="sm"/>
                    </a:lnR>
                    <a:lnT w="12700" cap="flat" cmpd="sng">
                      <a:solidFill>
                        <a:srgbClr val="4D7ACF"/>
                      </a:solidFill>
                      <a:prstDash val="solid"/>
                      <a:round/>
                      <a:headEnd type="none" w="sm" len="sm"/>
                      <a:tailEnd type="none" w="sm" len="sm"/>
                    </a:lnT>
                    <a:lnB w="12700" cap="flat" cmpd="sng">
                      <a:solidFill>
                        <a:srgbClr val="4D7ACF"/>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a:latin typeface="Times New Roman"/>
                          <a:ea typeface="Times New Roman"/>
                          <a:cs typeface="Times New Roman"/>
                          <a:sym typeface="Times New Roman"/>
                        </a:rPr>
                        <a:t>Higher sec Pulwama</a:t>
                      </a:r>
                      <a:endParaRPr/>
                    </a:p>
                  </a:txBody>
                  <a:tcPr marL="0" marR="0" marT="81925" marB="0">
                    <a:lnL w="12700" cap="flat" cmpd="sng">
                      <a:solidFill>
                        <a:srgbClr val="4D7ACF"/>
                      </a:solidFill>
                      <a:prstDash val="solid"/>
                      <a:round/>
                      <a:headEnd type="none" w="sm" len="sm"/>
                      <a:tailEnd type="none" w="sm" len="sm"/>
                    </a:lnL>
                    <a:lnR w="12700" cap="flat" cmpd="sng">
                      <a:solidFill>
                        <a:srgbClr val="4D7ACF"/>
                      </a:solidFill>
                      <a:prstDash val="solid"/>
                      <a:round/>
                      <a:headEnd type="none" w="sm" len="sm"/>
                      <a:tailEnd type="none" w="sm" len="sm"/>
                    </a:lnR>
                    <a:lnT w="12700" cap="flat" cmpd="sng">
                      <a:solidFill>
                        <a:srgbClr val="4D7ACF"/>
                      </a:solidFill>
                      <a:prstDash val="solid"/>
                      <a:round/>
                      <a:headEnd type="none" w="sm" len="sm"/>
                      <a:tailEnd type="none" w="sm" len="sm"/>
                    </a:lnT>
                    <a:lnB w="12700" cap="flat" cmpd="sng">
                      <a:solidFill>
                        <a:srgbClr val="4D7ACF"/>
                      </a:solidFill>
                      <a:prstDash val="solid"/>
                      <a:round/>
                      <a:headEnd type="none" w="sm" len="sm"/>
                      <a:tailEnd type="none" w="sm" len="sm"/>
                    </a:lnB>
                  </a:tcPr>
                </a:tc>
                <a:tc>
                  <a:txBody>
                    <a:bodyPr/>
                    <a:lstStyle/>
                    <a:p>
                      <a:pPr marL="69215" marR="0" lvl="0" indent="0" algn="ctr" rtl="0">
                        <a:lnSpc>
                          <a:spcPct val="100000"/>
                        </a:lnSpc>
                        <a:spcBef>
                          <a:spcPts val="0"/>
                        </a:spcBef>
                        <a:spcAft>
                          <a:spcPts val="0"/>
                        </a:spcAft>
                        <a:buNone/>
                      </a:pPr>
                      <a:r>
                        <a:rPr lang="en-US" sz="1000">
                          <a:latin typeface="Times New Roman"/>
                          <a:ea typeface="Times New Roman"/>
                          <a:cs typeface="Times New Roman"/>
                          <a:sym typeface="Times New Roman"/>
                        </a:rPr>
                        <a:t>PhD</a:t>
                      </a:r>
                      <a:endParaRPr sz="1000">
                        <a:latin typeface="Times New Roman"/>
                        <a:ea typeface="Times New Roman"/>
                        <a:cs typeface="Times New Roman"/>
                        <a:sym typeface="Times New Roman"/>
                      </a:endParaRPr>
                    </a:p>
                  </a:txBody>
                  <a:tcPr marL="0" marR="0" marT="81925" marB="0">
                    <a:lnL w="12700" cap="flat" cmpd="sng">
                      <a:solidFill>
                        <a:srgbClr val="4D7ACF"/>
                      </a:solidFill>
                      <a:prstDash val="solid"/>
                      <a:round/>
                      <a:headEnd type="none" w="sm" len="sm"/>
                      <a:tailEnd type="none" w="sm" len="sm"/>
                    </a:lnL>
                    <a:lnR w="12700" cap="flat" cmpd="sng">
                      <a:solidFill>
                        <a:srgbClr val="4D7ACF"/>
                      </a:solidFill>
                      <a:prstDash val="solid"/>
                      <a:round/>
                      <a:headEnd type="none" w="sm" len="sm"/>
                      <a:tailEnd type="none" w="sm" len="sm"/>
                    </a:lnR>
                    <a:lnT w="12700" cap="flat" cmpd="sng">
                      <a:solidFill>
                        <a:srgbClr val="4D7ACF"/>
                      </a:solidFill>
                      <a:prstDash val="solid"/>
                      <a:round/>
                      <a:headEnd type="none" w="sm" len="sm"/>
                      <a:tailEnd type="none" w="sm" len="sm"/>
                    </a:lnT>
                    <a:lnB w="12700" cap="flat" cmpd="sng">
                      <a:solidFill>
                        <a:srgbClr val="4D7ACF"/>
                      </a:solidFill>
                      <a:prstDash val="solid"/>
                      <a:round/>
                      <a:headEnd type="none" w="sm" len="sm"/>
                      <a:tailEnd type="none" w="sm" len="sm"/>
                    </a:lnB>
                  </a:tcPr>
                </a:tc>
                <a:tc>
                  <a:txBody>
                    <a:bodyPr/>
                    <a:lstStyle/>
                    <a:p>
                      <a:pPr marL="69850" marR="0" lvl="0" indent="0" algn="ctr" rtl="0">
                        <a:lnSpc>
                          <a:spcPct val="100000"/>
                        </a:lnSpc>
                        <a:spcBef>
                          <a:spcPts val="0"/>
                        </a:spcBef>
                        <a:spcAft>
                          <a:spcPts val="0"/>
                        </a:spcAft>
                        <a:buNone/>
                      </a:pPr>
                      <a:r>
                        <a:rPr lang="en-US" sz="1000">
                          <a:latin typeface="Times New Roman"/>
                          <a:ea typeface="Times New Roman"/>
                          <a:cs typeface="Times New Roman"/>
                          <a:sym typeface="Times New Roman"/>
                        </a:rPr>
                        <a:t>2023</a:t>
                      </a:r>
                      <a:endParaRPr sz="1000">
                        <a:latin typeface="Times New Roman"/>
                        <a:ea typeface="Times New Roman"/>
                        <a:cs typeface="Times New Roman"/>
                        <a:sym typeface="Times New Roman"/>
                      </a:endParaRPr>
                    </a:p>
                  </a:txBody>
                  <a:tcPr marL="0" marR="0" marT="81925" marB="0">
                    <a:lnL w="12700" cap="flat" cmpd="sng">
                      <a:solidFill>
                        <a:srgbClr val="4D7ACF"/>
                      </a:solidFill>
                      <a:prstDash val="solid"/>
                      <a:round/>
                      <a:headEnd type="none" w="sm" len="sm"/>
                      <a:tailEnd type="none" w="sm" len="sm"/>
                    </a:lnL>
                    <a:lnR w="12700" cap="flat" cmpd="sng">
                      <a:solidFill>
                        <a:srgbClr val="4D7ACF"/>
                      </a:solidFill>
                      <a:prstDash val="solid"/>
                      <a:round/>
                      <a:headEnd type="none" w="sm" len="sm"/>
                      <a:tailEnd type="none" w="sm" len="sm"/>
                    </a:lnR>
                    <a:lnT w="12700" cap="flat" cmpd="sng">
                      <a:solidFill>
                        <a:srgbClr val="4D7ACF"/>
                      </a:solidFill>
                      <a:prstDash val="solid"/>
                      <a:round/>
                      <a:headEnd type="none" w="sm" len="sm"/>
                      <a:tailEnd type="none" w="sm" len="sm"/>
                    </a:lnT>
                    <a:lnB w="12700" cap="flat" cmpd="sng">
                      <a:solidFill>
                        <a:srgbClr val="4D7ACF"/>
                      </a:solidFill>
                      <a:prstDash val="solid"/>
                      <a:round/>
                      <a:headEnd type="none" w="sm" len="sm"/>
                      <a:tailEnd type="none" w="sm" len="sm"/>
                    </a:lnB>
                  </a:tcPr>
                </a:tc>
              </a:tr>
              <a:tr h="681375">
                <a:tc>
                  <a:txBody>
                    <a:bodyPr/>
                    <a:lstStyle/>
                    <a:p>
                      <a:pPr marL="0" marR="0" lvl="0" indent="0" algn="ctr" rtl="0">
                        <a:lnSpc>
                          <a:spcPct val="100000"/>
                        </a:lnSpc>
                        <a:spcBef>
                          <a:spcPts val="0"/>
                        </a:spcBef>
                        <a:spcAft>
                          <a:spcPts val="0"/>
                        </a:spcAft>
                        <a:buNone/>
                      </a:pPr>
                      <a:r>
                        <a:rPr lang="en-US" sz="1000">
                          <a:latin typeface="Cambria"/>
                          <a:ea typeface="Cambria"/>
                          <a:cs typeface="Cambria"/>
                          <a:sym typeface="Cambria"/>
                        </a:rPr>
                        <a:t>3.</a:t>
                      </a:r>
                      <a:endParaRPr sz="1000">
                        <a:latin typeface="Cambria"/>
                        <a:ea typeface="Cambria"/>
                        <a:cs typeface="Cambria"/>
                        <a:sym typeface="Cambria"/>
                      </a:endParaRPr>
                    </a:p>
                  </a:txBody>
                  <a:tcPr marL="0" marR="0" marT="74300" marB="0">
                    <a:lnL w="12700" cap="flat" cmpd="sng">
                      <a:solidFill>
                        <a:srgbClr val="4D7ACF"/>
                      </a:solidFill>
                      <a:prstDash val="solid"/>
                      <a:round/>
                      <a:headEnd type="none" w="sm" len="sm"/>
                      <a:tailEnd type="none" w="sm" len="sm"/>
                    </a:lnL>
                    <a:lnR w="12700" cap="flat" cmpd="sng">
                      <a:solidFill>
                        <a:srgbClr val="4D7ACF"/>
                      </a:solidFill>
                      <a:prstDash val="solid"/>
                      <a:round/>
                      <a:headEnd type="none" w="sm" len="sm"/>
                      <a:tailEnd type="none" w="sm" len="sm"/>
                    </a:lnR>
                    <a:lnT w="12700" cap="flat" cmpd="sng">
                      <a:solidFill>
                        <a:srgbClr val="4D7ACF"/>
                      </a:solidFill>
                      <a:prstDash val="solid"/>
                      <a:round/>
                      <a:headEnd type="none" w="sm" len="sm"/>
                      <a:tailEnd type="none" w="sm" len="sm"/>
                    </a:lnT>
                    <a:lnB w="12700" cap="flat" cmpd="sng">
                      <a:solidFill>
                        <a:srgbClr val="4D7ACF"/>
                      </a:solidFill>
                      <a:prstDash val="solid"/>
                      <a:round/>
                      <a:headEnd type="none" w="sm" len="sm"/>
                      <a:tailEnd type="none" w="sm" len="sm"/>
                    </a:lnB>
                    <a:solidFill>
                      <a:srgbClr val="7597D9">
                        <a:alpha val="39607"/>
                      </a:srgbClr>
                    </a:solidFill>
                  </a:tcPr>
                </a:tc>
                <a:tc>
                  <a:txBody>
                    <a:bodyPr/>
                    <a:lstStyle/>
                    <a:p>
                      <a:pPr marL="0" marR="0" lvl="0" indent="0" algn="ctr" rtl="0">
                        <a:spcBef>
                          <a:spcPts val="0"/>
                        </a:spcBef>
                        <a:spcAft>
                          <a:spcPts val="0"/>
                        </a:spcAft>
                        <a:buNone/>
                      </a:pPr>
                      <a:r>
                        <a:rPr lang="en-US" sz="1000" b="1">
                          <a:latin typeface="Times New Roman"/>
                          <a:ea typeface="Times New Roman"/>
                          <a:cs typeface="Times New Roman"/>
                          <a:sym typeface="Times New Roman"/>
                        </a:rPr>
                        <a:t>Jeelani Ah. Dar</a:t>
                      </a:r>
                      <a:endParaRPr sz="1000" b="1">
                        <a:latin typeface="Times New Roman"/>
                        <a:ea typeface="Times New Roman"/>
                        <a:cs typeface="Times New Roman"/>
                        <a:sym typeface="Times New Roman"/>
                      </a:endParaRPr>
                    </a:p>
                  </a:txBody>
                  <a:tcPr marL="0" marR="0" marT="82550" marB="0">
                    <a:lnL w="12700" cap="flat" cmpd="sng">
                      <a:solidFill>
                        <a:srgbClr val="4D7ACF"/>
                      </a:solidFill>
                      <a:prstDash val="solid"/>
                      <a:round/>
                      <a:headEnd type="none" w="sm" len="sm"/>
                      <a:tailEnd type="none" w="sm" len="sm"/>
                    </a:lnL>
                    <a:lnR w="12700" cap="flat" cmpd="sng">
                      <a:solidFill>
                        <a:srgbClr val="4D7ACF"/>
                      </a:solidFill>
                      <a:prstDash val="solid"/>
                      <a:round/>
                      <a:headEnd type="none" w="sm" len="sm"/>
                      <a:tailEnd type="none" w="sm" len="sm"/>
                    </a:lnR>
                    <a:lnT w="12700" cap="flat" cmpd="sng">
                      <a:solidFill>
                        <a:srgbClr val="4D7ACF"/>
                      </a:solidFill>
                      <a:prstDash val="solid"/>
                      <a:round/>
                      <a:headEnd type="none" w="sm" len="sm"/>
                      <a:tailEnd type="none" w="sm" len="sm"/>
                    </a:lnT>
                    <a:lnB w="12700" cap="flat" cmpd="sng">
                      <a:solidFill>
                        <a:srgbClr val="4D7ACF"/>
                      </a:solidFill>
                      <a:prstDash val="solid"/>
                      <a:round/>
                      <a:headEnd type="none" w="sm" len="sm"/>
                      <a:tailEnd type="none" w="sm" len="sm"/>
                    </a:lnB>
                    <a:solidFill>
                      <a:srgbClr val="7597D9">
                        <a:alpha val="39607"/>
                      </a:srgbClr>
                    </a:solidFill>
                  </a:tcPr>
                </a:tc>
                <a:tc>
                  <a:txBody>
                    <a:bodyPr/>
                    <a:lstStyle/>
                    <a:p>
                      <a:pPr marL="0" marR="0" lvl="0" indent="0" algn="ctr" rtl="0">
                        <a:spcBef>
                          <a:spcPts val="0"/>
                        </a:spcBef>
                        <a:spcAft>
                          <a:spcPts val="0"/>
                        </a:spcAft>
                        <a:buNone/>
                      </a:pPr>
                      <a:r>
                        <a:rPr lang="en-US" sz="1000">
                          <a:latin typeface="Times New Roman"/>
                          <a:ea typeface="Times New Roman"/>
                          <a:cs typeface="Times New Roman"/>
                          <a:sym typeface="Times New Roman"/>
                        </a:rPr>
                        <a:t>Teacher</a:t>
                      </a:r>
                      <a:endParaRPr/>
                    </a:p>
                  </a:txBody>
                  <a:tcPr marL="0" marR="0" marT="4450" marB="0">
                    <a:lnL w="12700" cap="flat" cmpd="sng">
                      <a:solidFill>
                        <a:srgbClr val="4D7ACF"/>
                      </a:solidFill>
                      <a:prstDash val="solid"/>
                      <a:round/>
                      <a:headEnd type="none" w="sm" len="sm"/>
                      <a:tailEnd type="none" w="sm" len="sm"/>
                    </a:lnL>
                    <a:lnR w="12700" cap="flat" cmpd="sng">
                      <a:solidFill>
                        <a:srgbClr val="4D7ACF"/>
                      </a:solidFill>
                      <a:prstDash val="solid"/>
                      <a:round/>
                      <a:headEnd type="none" w="sm" len="sm"/>
                      <a:tailEnd type="none" w="sm" len="sm"/>
                    </a:lnR>
                    <a:lnT w="12700" cap="flat" cmpd="sng">
                      <a:solidFill>
                        <a:srgbClr val="4D7ACF"/>
                      </a:solidFill>
                      <a:prstDash val="solid"/>
                      <a:round/>
                      <a:headEnd type="none" w="sm" len="sm"/>
                      <a:tailEnd type="none" w="sm" len="sm"/>
                    </a:lnT>
                    <a:lnB w="12700" cap="flat" cmpd="sng">
                      <a:solidFill>
                        <a:srgbClr val="4D7ACF"/>
                      </a:solidFill>
                      <a:prstDash val="solid"/>
                      <a:round/>
                      <a:headEnd type="none" w="sm" len="sm"/>
                      <a:tailEnd type="none" w="sm" len="sm"/>
                    </a:lnB>
                    <a:solidFill>
                      <a:srgbClr val="7597D9">
                        <a:alpha val="39607"/>
                      </a:srgbClr>
                    </a:solidFill>
                  </a:tcPr>
                </a:tc>
                <a:tc>
                  <a:txBody>
                    <a:bodyPr/>
                    <a:lstStyle/>
                    <a:p>
                      <a:pPr marL="0" marR="0" lvl="0" indent="0" algn="ctr" rtl="0">
                        <a:spcBef>
                          <a:spcPts val="0"/>
                        </a:spcBef>
                        <a:spcAft>
                          <a:spcPts val="0"/>
                        </a:spcAft>
                        <a:buNone/>
                      </a:pPr>
                      <a:endParaRPr sz="1000">
                        <a:latin typeface="Times New Roman"/>
                        <a:ea typeface="Times New Roman"/>
                        <a:cs typeface="Times New Roman"/>
                        <a:sym typeface="Times New Roman"/>
                      </a:endParaRPr>
                    </a:p>
                  </a:txBody>
                  <a:tcPr marL="0" marR="0" marT="82550" marB="0">
                    <a:lnL w="12700" cap="flat" cmpd="sng">
                      <a:solidFill>
                        <a:srgbClr val="4D7ACF"/>
                      </a:solidFill>
                      <a:prstDash val="solid"/>
                      <a:round/>
                      <a:headEnd type="none" w="sm" len="sm"/>
                      <a:tailEnd type="none" w="sm" len="sm"/>
                    </a:lnL>
                    <a:lnR w="12700" cap="flat" cmpd="sng">
                      <a:solidFill>
                        <a:srgbClr val="4D7ACF"/>
                      </a:solidFill>
                      <a:prstDash val="solid"/>
                      <a:round/>
                      <a:headEnd type="none" w="sm" len="sm"/>
                      <a:tailEnd type="none" w="sm" len="sm"/>
                    </a:lnR>
                    <a:lnT w="12700" cap="flat" cmpd="sng">
                      <a:solidFill>
                        <a:srgbClr val="4D7ACF"/>
                      </a:solidFill>
                      <a:prstDash val="solid"/>
                      <a:round/>
                      <a:headEnd type="none" w="sm" len="sm"/>
                      <a:tailEnd type="none" w="sm" len="sm"/>
                    </a:lnT>
                    <a:lnB w="12700" cap="flat" cmpd="sng">
                      <a:solidFill>
                        <a:srgbClr val="4D7ACF"/>
                      </a:solidFill>
                      <a:prstDash val="solid"/>
                      <a:round/>
                      <a:headEnd type="none" w="sm" len="sm"/>
                      <a:tailEnd type="none" w="sm" len="sm"/>
                    </a:lnB>
                    <a:solidFill>
                      <a:srgbClr val="7597D9">
                        <a:alpha val="39607"/>
                      </a:srgbClr>
                    </a:solidFill>
                  </a:tcPr>
                </a:tc>
                <a:tc>
                  <a:txBody>
                    <a:bodyPr/>
                    <a:lstStyle/>
                    <a:p>
                      <a:pPr marL="69215" marR="0" lvl="0" indent="0" algn="ctr" rtl="0">
                        <a:lnSpc>
                          <a:spcPct val="100000"/>
                        </a:lnSpc>
                        <a:spcBef>
                          <a:spcPts val="0"/>
                        </a:spcBef>
                        <a:spcAft>
                          <a:spcPts val="0"/>
                        </a:spcAft>
                        <a:buNone/>
                      </a:pPr>
                      <a:r>
                        <a:rPr lang="en-US" sz="1000">
                          <a:latin typeface="Times New Roman"/>
                          <a:ea typeface="Times New Roman"/>
                          <a:cs typeface="Times New Roman"/>
                          <a:sym typeface="Times New Roman"/>
                        </a:rPr>
                        <a:t>PhD</a:t>
                      </a:r>
                      <a:endParaRPr sz="1000">
                        <a:latin typeface="Times New Roman"/>
                        <a:ea typeface="Times New Roman"/>
                        <a:cs typeface="Times New Roman"/>
                        <a:sym typeface="Times New Roman"/>
                      </a:endParaRPr>
                    </a:p>
                  </a:txBody>
                  <a:tcPr marL="0" marR="0" marT="82550" marB="0">
                    <a:lnL w="12700" cap="flat" cmpd="sng">
                      <a:solidFill>
                        <a:srgbClr val="4D7ACF"/>
                      </a:solidFill>
                      <a:prstDash val="solid"/>
                      <a:round/>
                      <a:headEnd type="none" w="sm" len="sm"/>
                      <a:tailEnd type="none" w="sm" len="sm"/>
                    </a:lnL>
                    <a:lnR w="12700" cap="flat" cmpd="sng">
                      <a:solidFill>
                        <a:srgbClr val="4D7ACF"/>
                      </a:solidFill>
                      <a:prstDash val="solid"/>
                      <a:round/>
                      <a:headEnd type="none" w="sm" len="sm"/>
                      <a:tailEnd type="none" w="sm" len="sm"/>
                    </a:lnR>
                    <a:lnT w="12700" cap="flat" cmpd="sng">
                      <a:solidFill>
                        <a:srgbClr val="4D7ACF"/>
                      </a:solidFill>
                      <a:prstDash val="solid"/>
                      <a:round/>
                      <a:headEnd type="none" w="sm" len="sm"/>
                      <a:tailEnd type="none" w="sm" len="sm"/>
                    </a:lnT>
                    <a:lnB w="12700" cap="flat" cmpd="sng">
                      <a:solidFill>
                        <a:srgbClr val="4D7ACF"/>
                      </a:solidFill>
                      <a:prstDash val="solid"/>
                      <a:round/>
                      <a:headEnd type="none" w="sm" len="sm"/>
                      <a:tailEnd type="none" w="sm" len="sm"/>
                    </a:lnB>
                    <a:solidFill>
                      <a:srgbClr val="7597D9">
                        <a:alpha val="39607"/>
                      </a:srgbClr>
                    </a:solidFill>
                  </a:tcPr>
                </a:tc>
                <a:tc>
                  <a:txBody>
                    <a:bodyPr/>
                    <a:lstStyle/>
                    <a:p>
                      <a:pPr marL="69850" marR="0" lvl="0" indent="0" algn="ctr" rtl="0">
                        <a:lnSpc>
                          <a:spcPct val="100000"/>
                        </a:lnSpc>
                        <a:spcBef>
                          <a:spcPts val="0"/>
                        </a:spcBef>
                        <a:spcAft>
                          <a:spcPts val="0"/>
                        </a:spcAft>
                        <a:buNone/>
                      </a:pPr>
                      <a:r>
                        <a:rPr lang="en-US" sz="1000" dirty="0" smtClean="0">
                          <a:latin typeface="Times New Roman"/>
                          <a:ea typeface="Times New Roman"/>
                          <a:cs typeface="Times New Roman"/>
                          <a:sym typeface="Times New Roman"/>
                        </a:rPr>
                        <a:t>2024</a:t>
                      </a:r>
                      <a:endParaRPr sz="1000">
                        <a:latin typeface="Times New Roman"/>
                        <a:ea typeface="Times New Roman"/>
                        <a:cs typeface="Times New Roman"/>
                        <a:sym typeface="Times New Roman"/>
                      </a:endParaRPr>
                    </a:p>
                  </a:txBody>
                  <a:tcPr marL="0" marR="0" marT="82550" marB="0">
                    <a:lnL w="12700" cap="flat" cmpd="sng">
                      <a:solidFill>
                        <a:srgbClr val="4D7ACF"/>
                      </a:solidFill>
                      <a:prstDash val="solid"/>
                      <a:round/>
                      <a:headEnd type="none" w="sm" len="sm"/>
                      <a:tailEnd type="none" w="sm" len="sm"/>
                    </a:lnL>
                    <a:lnR w="12700" cap="flat" cmpd="sng">
                      <a:solidFill>
                        <a:srgbClr val="4D7ACF"/>
                      </a:solidFill>
                      <a:prstDash val="solid"/>
                      <a:round/>
                      <a:headEnd type="none" w="sm" len="sm"/>
                      <a:tailEnd type="none" w="sm" len="sm"/>
                    </a:lnR>
                    <a:lnT w="12700" cap="flat" cmpd="sng">
                      <a:solidFill>
                        <a:srgbClr val="4D7ACF"/>
                      </a:solidFill>
                      <a:prstDash val="solid"/>
                      <a:round/>
                      <a:headEnd type="none" w="sm" len="sm"/>
                      <a:tailEnd type="none" w="sm" len="sm"/>
                    </a:lnT>
                    <a:lnB w="12700" cap="flat" cmpd="sng">
                      <a:solidFill>
                        <a:srgbClr val="4D7ACF"/>
                      </a:solidFill>
                      <a:prstDash val="solid"/>
                      <a:round/>
                      <a:headEnd type="none" w="sm" len="sm"/>
                      <a:tailEnd type="none" w="sm" len="sm"/>
                    </a:lnB>
                    <a:solidFill>
                      <a:srgbClr val="7597D9">
                        <a:alpha val="39607"/>
                      </a:srgbClr>
                    </a:solidFill>
                  </a:tcPr>
                </a:tc>
              </a:tr>
              <a:tr h="652950">
                <a:tc>
                  <a:txBody>
                    <a:bodyPr/>
                    <a:lstStyle/>
                    <a:p>
                      <a:pPr marL="0" marR="0" lvl="0" indent="0" algn="l" rtl="0">
                        <a:lnSpc>
                          <a:spcPct val="100000"/>
                        </a:lnSpc>
                        <a:spcBef>
                          <a:spcPts val="0"/>
                        </a:spcBef>
                        <a:spcAft>
                          <a:spcPts val="0"/>
                        </a:spcAft>
                        <a:buNone/>
                      </a:pPr>
                      <a:endParaRPr sz="1000">
                        <a:latin typeface="Times New Roman"/>
                        <a:ea typeface="Times New Roman"/>
                        <a:cs typeface="Times New Roman"/>
                        <a:sym typeface="Times New Roman"/>
                      </a:endParaRPr>
                    </a:p>
                    <a:p>
                      <a:pPr marL="0" marR="0" lvl="0" indent="0" algn="ctr" rtl="0">
                        <a:lnSpc>
                          <a:spcPct val="100000"/>
                        </a:lnSpc>
                        <a:spcBef>
                          <a:spcPts val="0"/>
                        </a:spcBef>
                        <a:spcAft>
                          <a:spcPts val="0"/>
                        </a:spcAft>
                        <a:buNone/>
                      </a:pPr>
                      <a:r>
                        <a:rPr lang="en-US" sz="1000">
                          <a:latin typeface="Cambria"/>
                          <a:ea typeface="Cambria"/>
                          <a:cs typeface="Cambria"/>
                          <a:sym typeface="Cambria"/>
                        </a:rPr>
                        <a:t>4.</a:t>
                      </a:r>
                      <a:endParaRPr sz="1000">
                        <a:latin typeface="Cambria"/>
                        <a:ea typeface="Cambria"/>
                        <a:cs typeface="Cambria"/>
                        <a:sym typeface="Cambria"/>
                      </a:endParaRPr>
                    </a:p>
                  </a:txBody>
                  <a:tcPr marL="0" marR="0" marT="83825" marB="0">
                    <a:lnL w="12700" cap="flat" cmpd="sng">
                      <a:solidFill>
                        <a:srgbClr val="4D7ACF"/>
                      </a:solidFill>
                      <a:prstDash val="solid"/>
                      <a:round/>
                      <a:headEnd type="none" w="sm" len="sm"/>
                      <a:tailEnd type="none" w="sm" len="sm"/>
                    </a:lnL>
                    <a:lnR w="12700" cap="flat" cmpd="sng">
                      <a:solidFill>
                        <a:srgbClr val="4D7ACF"/>
                      </a:solidFill>
                      <a:prstDash val="solid"/>
                      <a:round/>
                      <a:headEnd type="none" w="sm" len="sm"/>
                      <a:tailEnd type="none" w="sm" len="sm"/>
                    </a:lnR>
                    <a:lnT w="12700" cap="flat" cmpd="sng">
                      <a:solidFill>
                        <a:srgbClr val="4D7ACF"/>
                      </a:solidFill>
                      <a:prstDash val="solid"/>
                      <a:round/>
                      <a:headEnd type="none" w="sm" len="sm"/>
                      <a:tailEnd type="none" w="sm" len="sm"/>
                    </a:lnT>
                    <a:lnB w="12700" cap="flat" cmpd="sng">
                      <a:solidFill>
                        <a:srgbClr val="4D7ACF"/>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1">
                          <a:latin typeface="Times New Roman"/>
                          <a:ea typeface="Times New Roman"/>
                          <a:cs typeface="Times New Roman"/>
                          <a:sym typeface="Times New Roman"/>
                        </a:rPr>
                        <a:t>Raies Raja</a:t>
                      </a:r>
                      <a:endParaRPr/>
                    </a:p>
                  </a:txBody>
                  <a:tcPr marL="0" marR="0" marT="106675" marB="0">
                    <a:lnL w="12700" cap="flat" cmpd="sng">
                      <a:solidFill>
                        <a:srgbClr val="4D7ACF"/>
                      </a:solidFill>
                      <a:prstDash val="solid"/>
                      <a:round/>
                      <a:headEnd type="none" w="sm" len="sm"/>
                      <a:tailEnd type="none" w="sm" len="sm"/>
                    </a:lnL>
                    <a:lnR w="12700" cap="flat" cmpd="sng">
                      <a:solidFill>
                        <a:srgbClr val="4D7ACF"/>
                      </a:solidFill>
                      <a:prstDash val="solid"/>
                      <a:round/>
                      <a:headEnd type="none" w="sm" len="sm"/>
                      <a:tailEnd type="none" w="sm" len="sm"/>
                    </a:lnR>
                    <a:lnT w="12700" cap="flat" cmpd="sng">
                      <a:solidFill>
                        <a:srgbClr val="4D7ACF"/>
                      </a:solidFill>
                      <a:prstDash val="solid"/>
                      <a:round/>
                      <a:headEnd type="none" w="sm" len="sm"/>
                      <a:tailEnd type="none" w="sm" len="sm"/>
                    </a:lnT>
                    <a:lnB w="12700" cap="flat" cmpd="sng">
                      <a:solidFill>
                        <a:srgbClr val="4D7ACF"/>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a:latin typeface="Times New Roman"/>
                          <a:ea typeface="Times New Roman"/>
                          <a:cs typeface="Times New Roman"/>
                          <a:sym typeface="Times New Roman"/>
                        </a:rPr>
                        <a:t>Teacher</a:t>
                      </a:r>
                      <a:endParaRPr/>
                    </a:p>
                  </a:txBody>
                  <a:tcPr marL="0" marR="0" marT="8250" marB="0">
                    <a:lnL w="12700" cap="flat" cmpd="sng">
                      <a:solidFill>
                        <a:srgbClr val="4D7ACF"/>
                      </a:solidFill>
                      <a:prstDash val="solid"/>
                      <a:round/>
                      <a:headEnd type="none" w="sm" len="sm"/>
                      <a:tailEnd type="none" w="sm" len="sm"/>
                    </a:lnL>
                    <a:lnR w="12700" cap="flat" cmpd="sng">
                      <a:solidFill>
                        <a:srgbClr val="4D7ACF"/>
                      </a:solidFill>
                      <a:prstDash val="solid"/>
                      <a:round/>
                      <a:headEnd type="none" w="sm" len="sm"/>
                      <a:tailEnd type="none" w="sm" len="sm"/>
                    </a:lnR>
                    <a:lnT w="12700" cap="flat" cmpd="sng">
                      <a:solidFill>
                        <a:srgbClr val="4D7ACF"/>
                      </a:solidFill>
                      <a:prstDash val="solid"/>
                      <a:round/>
                      <a:headEnd type="none" w="sm" len="sm"/>
                      <a:tailEnd type="none" w="sm" len="sm"/>
                    </a:lnT>
                    <a:lnB w="12700" cap="flat" cmpd="sng">
                      <a:solidFill>
                        <a:srgbClr val="4D7ACF"/>
                      </a:solidFill>
                      <a:prstDash val="solid"/>
                      <a:round/>
                      <a:headEnd type="none" w="sm" len="sm"/>
                      <a:tailEnd type="none" w="sm" len="sm"/>
                    </a:lnB>
                  </a:tcPr>
                </a:tc>
                <a:tc>
                  <a:txBody>
                    <a:bodyPr/>
                    <a:lstStyle/>
                    <a:p>
                      <a:pPr marL="0" marR="0" lvl="0" indent="0" algn="ctr" rtl="0">
                        <a:spcBef>
                          <a:spcPts val="0"/>
                        </a:spcBef>
                        <a:spcAft>
                          <a:spcPts val="0"/>
                        </a:spcAft>
                        <a:buNone/>
                      </a:pPr>
                      <a:endParaRPr sz="1000">
                        <a:latin typeface="Times New Roman"/>
                        <a:ea typeface="Times New Roman"/>
                        <a:cs typeface="Times New Roman"/>
                        <a:sym typeface="Times New Roman"/>
                      </a:endParaRPr>
                    </a:p>
                  </a:txBody>
                  <a:tcPr marL="0" marR="0" marT="106675" marB="0">
                    <a:lnL w="12700" cap="flat" cmpd="sng">
                      <a:solidFill>
                        <a:srgbClr val="4D7ACF"/>
                      </a:solidFill>
                      <a:prstDash val="solid"/>
                      <a:round/>
                      <a:headEnd type="none" w="sm" len="sm"/>
                      <a:tailEnd type="none" w="sm" len="sm"/>
                    </a:lnL>
                    <a:lnR w="12700" cap="flat" cmpd="sng">
                      <a:solidFill>
                        <a:srgbClr val="4D7ACF"/>
                      </a:solidFill>
                      <a:prstDash val="solid"/>
                      <a:round/>
                      <a:headEnd type="none" w="sm" len="sm"/>
                      <a:tailEnd type="none" w="sm" len="sm"/>
                    </a:lnR>
                    <a:lnT w="12700" cap="flat" cmpd="sng">
                      <a:solidFill>
                        <a:srgbClr val="4D7ACF"/>
                      </a:solidFill>
                      <a:prstDash val="solid"/>
                      <a:round/>
                      <a:headEnd type="none" w="sm" len="sm"/>
                      <a:tailEnd type="none" w="sm" len="sm"/>
                    </a:lnT>
                    <a:lnB w="12700" cap="flat" cmpd="sng">
                      <a:solidFill>
                        <a:srgbClr val="4D7AC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endParaRPr sz="1000">
                        <a:latin typeface="Times New Roman"/>
                        <a:ea typeface="Times New Roman"/>
                        <a:cs typeface="Times New Roman"/>
                        <a:sym typeface="Times New Roman"/>
                      </a:endParaRPr>
                    </a:p>
                    <a:p>
                      <a:pPr marL="69215" marR="0" lvl="0" indent="0" algn="ctr" rtl="0">
                        <a:lnSpc>
                          <a:spcPct val="100000"/>
                        </a:lnSpc>
                        <a:spcBef>
                          <a:spcPts val="0"/>
                        </a:spcBef>
                        <a:spcAft>
                          <a:spcPts val="0"/>
                        </a:spcAft>
                        <a:buNone/>
                      </a:pPr>
                      <a:r>
                        <a:rPr lang="en-US" sz="1000">
                          <a:latin typeface="Times New Roman"/>
                          <a:ea typeface="Times New Roman"/>
                          <a:cs typeface="Times New Roman"/>
                          <a:sym typeface="Times New Roman"/>
                        </a:rPr>
                        <a:t>PhD</a:t>
                      </a:r>
                      <a:endParaRPr sz="1000">
                        <a:latin typeface="Times New Roman"/>
                        <a:ea typeface="Times New Roman"/>
                        <a:cs typeface="Times New Roman"/>
                        <a:sym typeface="Times New Roman"/>
                      </a:endParaRPr>
                    </a:p>
                  </a:txBody>
                  <a:tcPr marL="0" marR="0" marT="106675" marB="0">
                    <a:lnL w="12700" cap="flat" cmpd="sng">
                      <a:solidFill>
                        <a:srgbClr val="4D7ACF"/>
                      </a:solidFill>
                      <a:prstDash val="solid"/>
                      <a:round/>
                      <a:headEnd type="none" w="sm" len="sm"/>
                      <a:tailEnd type="none" w="sm" len="sm"/>
                    </a:lnL>
                    <a:lnR w="12700" cap="flat" cmpd="sng">
                      <a:solidFill>
                        <a:srgbClr val="4D7ACF"/>
                      </a:solidFill>
                      <a:prstDash val="solid"/>
                      <a:round/>
                      <a:headEnd type="none" w="sm" len="sm"/>
                      <a:tailEnd type="none" w="sm" len="sm"/>
                    </a:lnR>
                    <a:lnT w="12700" cap="flat" cmpd="sng">
                      <a:solidFill>
                        <a:srgbClr val="4D7ACF"/>
                      </a:solidFill>
                      <a:prstDash val="solid"/>
                      <a:round/>
                      <a:headEnd type="none" w="sm" len="sm"/>
                      <a:tailEnd type="none" w="sm" len="sm"/>
                    </a:lnT>
                    <a:lnB w="12700" cap="flat" cmpd="sng">
                      <a:solidFill>
                        <a:srgbClr val="4D7AC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endParaRPr sz="1000">
                        <a:latin typeface="Times New Roman"/>
                        <a:ea typeface="Times New Roman"/>
                        <a:cs typeface="Times New Roman"/>
                        <a:sym typeface="Times New Roman"/>
                      </a:endParaRPr>
                    </a:p>
                    <a:p>
                      <a:pPr marL="69850" marR="0" lvl="0" indent="0" algn="ctr" rtl="0">
                        <a:lnSpc>
                          <a:spcPct val="100000"/>
                        </a:lnSpc>
                        <a:spcBef>
                          <a:spcPts val="0"/>
                        </a:spcBef>
                        <a:spcAft>
                          <a:spcPts val="0"/>
                        </a:spcAft>
                        <a:buNone/>
                      </a:pPr>
                      <a:r>
                        <a:rPr lang="en-US" sz="1000" dirty="0" smtClean="0">
                          <a:latin typeface="Times New Roman"/>
                          <a:ea typeface="Times New Roman"/>
                          <a:cs typeface="Times New Roman"/>
                          <a:sym typeface="Times New Roman"/>
                        </a:rPr>
                        <a:t>2023</a:t>
                      </a:r>
                      <a:endParaRPr sz="1000">
                        <a:latin typeface="Times New Roman"/>
                        <a:ea typeface="Times New Roman"/>
                        <a:cs typeface="Times New Roman"/>
                        <a:sym typeface="Times New Roman"/>
                      </a:endParaRPr>
                    </a:p>
                  </a:txBody>
                  <a:tcPr marL="0" marR="0" marT="106675" marB="0">
                    <a:lnL w="12700" cap="flat" cmpd="sng">
                      <a:solidFill>
                        <a:srgbClr val="4D7ACF"/>
                      </a:solidFill>
                      <a:prstDash val="solid"/>
                      <a:round/>
                      <a:headEnd type="none" w="sm" len="sm"/>
                      <a:tailEnd type="none" w="sm" len="sm"/>
                    </a:lnL>
                    <a:lnR w="12700" cap="flat" cmpd="sng">
                      <a:solidFill>
                        <a:srgbClr val="4D7ACF"/>
                      </a:solidFill>
                      <a:prstDash val="solid"/>
                      <a:round/>
                      <a:headEnd type="none" w="sm" len="sm"/>
                      <a:tailEnd type="none" w="sm" len="sm"/>
                    </a:lnR>
                    <a:lnT w="12700" cap="flat" cmpd="sng">
                      <a:solidFill>
                        <a:srgbClr val="4D7ACF"/>
                      </a:solidFill>
                      <a:prstDash val="solid"/>
                      <a:round/>
                      <a:headEnd type="none" w="sm" len="sm"/>
                      <a:tailEnd type="none" w="sm" len="sm"/>
                    </a:lnT>
                    <a:lnB w="12700" cap="flat" cmpd="sng">
                      <a:solidFill>
                        <a:srgbClr val="4D7ACF"/>
                      </a:solidFill>
                      <a:prstDash val="solid"/>
                      <a:round/>
                      <a:headEnd type="none" w="sm" len="sm"/>
                      <a:tailEnd type="none" w="sm" len="sm"/>
                    </a:lnB>
                  </a:tcPr>
                </a:tc>
              </a:tr>
              <a:tr h="486150">
                <a:tc>
                  <a:txBody>
                    <a:bodyPr/>
                    <a:lstStyle/>
                    <a:p>
                      <a:pPr marL="0" marR="0" lvl="0" indent="0" algn="ctr" rtl="0">
                        <a:lnSpc>
                          <a:spcPct val="100000"/>
                        </a:lnSpc>
                        <a:spcBef>
                          <a:spcPts val="0"/>
                        </a:spcBef>
                        <a:spcAft>
                          <a:spcPts val="0"/>
                        </a:spcAft>
                        <a:buNone/>
                      </a:pPr>
                      <a:r>
                        <a:rPr lang="en-US" sz="1000">
                          <a:latin typeface="Cambria"/>
                          <a:ea typeface="Cambria"/>
                          <a:cs typeface="Cambria"/>
                          <a:sym typeface="Cambria"/>
                        </a:rPr>
                        <a:t>5.</a:t>
                      </a:r>
                      <a:endParaRPr sz="1000">
                        <a:latin typeface="Cambria"/>
                        <a:ea typeface="Cambria"/>
                        <a:cs typeface="Cambria"/>
                        <a:sym typeface="Cambria"/>
                      </a:endParaRPr>
                    </a:p>
                  </a:txBody>
                  <a:tcPr marL="0" marR="0" marT="74300" marB="0">
                    <a:lnL w="12700" cap="flat" cmpd="sng">
                      <a:solidFill>
                        <a:srgbClr val="4D7ACF"/>
                      </a:solidFill>
                      <a:prstDash val="solid"/>
                      <a:round/>
                      <a:headEnd type="none" w="sm" len="sm"/>
                      <a:tailEnd type="none" w="sm" len="sm"/>
                    </a:lnL>
                    <a:lnR w="12700" cap="flat" cmpd="sng">
                      <a:solidFill>
                        <a:srgbClr val="4D7ACF"/>
                      </a:solidFill>
                      <a:prstDash val="solid"/>
                      <a:round/>
                      <a:headEnd type="none" w="sm" len="sm"/>
                      <a:tailEnd type="none" w="sm" len="sm"/>
                    </a:lnR>
                    <a:lnT w="12700" cap="flat" cmpd="sng">
                      <a:solidFill>
                        <a:srgbClr val="4D7ACF"/>
                      </a:solidFill>
                      <a:prstDash val="solid"/>
                      <a:round/>
                      <a:headEnd type="none" w="sm" len="sm"/>
                      <a:tailEnd type="none" w="sm" len="sm"/>
                    </a:lnT>
                    <a:lnB w="12700" cap="flat" cmpd="sng">
                      <a:solidFill>
                        <a:srgbClr val="4D7ACF"/>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1">
                          <a:latin typeface="Times New Roman"/>
                          <a:ea typeface="Times New Roman"/>
                          <a:cs typeface="Times New Roman"/>
                          <a:sym typeface="Times New Roman"/>
                        </a:rPr>
                        <a:t>Sabiha Rahman</a:t>
                      </a:r>
                      <a:endParaRPr/>
                    </a:p>
                  </a:txBody>
                  <a:tcPr marL="0" marR="0" marT="82550" marB="0">
                    <a:lnL w="12700" cap="flat" cmpd="sng">
                      <a:solidFill>
                        <a:srgbClr val="4D7ACF"/>
                      </a:solidFill>
                      <a:prstDash val="solid"/>
                      <a:round/>
                      <a:headEnd type="none" w="sm" len="sm"/>
                      <a:tailEnd type="none" w="sm" len="sm"/>
                    </a:lnL>
                    <a:lnR w="12700" cap="flat" cmpd="sng">
                      <a:solidFill>
                        <a:srgbClr val="4D7ACF"/>
                      </a:solidFill>
                      <a:prstDash val="solid"/>
                      <a:round/>
                      <a:headEnd type="none" w="sm" len="sm"/>
                      <a:tailEnd type="none" w="sm" len="sm"/>
                    </a:lnR>
                    <a:lnT w="12700" cap="flat" cmpd="sng">
                      <a:solidFill>
                        <a:srgbClr val="4D7ACF"/>
                      </a:solidFill>
                      <a:prstDash val="solid"/>
                      <a:round/>
                      <a:headEnd type="none" w="sm" len="sm"/>
                      <a:tailEnd type="none" w="sm" len="sm"/>
                    </a:lnT>
                    <a:lnB w="12700" cap="flat" cmpd="sng">
                      <a:solidFill>
                        <a:srgbClr val="4D7ACF"/>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a:latin typeface="Times New Roman"/>
                          <a:ea typeface="Times New Roman"/>
                          <a:cs typeface="Times New Roman"/>
                          <a:sym typeface="Times New Roman"/>
                        </a:rPr>
                        <a:t>Guest-Lecturer </a:t>
                      </a:r>
                      <a:endParaRPr sz="1000">
                        <a:latin typeface="Times New Roman"/>
                        <a:ea typeface="Times New Roman"/>
                        <a:cs typeface="Times New Roman"/>
                        <a:sym typeface="Times New Roman"/>
                      </a:endParaRPr>
                    </a:p>
                  </a:txBody>
                  <a:tcPr marL="0" marR="0" marT="82550" marB="0">
                    <a:lnL w="12700" cap="flat" cmpd="sng">
                      <a:solidFill>
                        <a:srgbClr val="4D7ACF"/>
                      </a:solidFill>
                      <a:prstDash val="solid"/>
                      <a:round/>
                      <a:headEnd type="none" w="sm" len="sm"/>
                      <a:tailEnd type="none" w="sm" len="sm"/>
                    </a:lnL>
                    <a:lnR w="12700" cap="flat" cmpd="sng">
                      <a:solidFill>
                        <a:srgbClr val="4D7ACF"/>
                      </a:solidFill>
                      <a:prstDash val="solid"/>
                      <a:round/>
                      <a:headEnd type="none" w="sm" len="sm"/>
                      <a:tailEnd type="none" w="sm" len="sm"/>
                    </a:lnR>
                    <a:lnT w="12700" cap="flat" cmpd="sng">
                      <a:solidFill>
                        <a:srgbClr val="4D7ACF"/>
                      </a:solidFill>
                      <a:prstDash val="solid"/>
                      <a:round/>
                      <a:headEnd type="none" w="sm" len="sm"/>
                      <a:tailEnd type="none" w="sm" len="sm"/>
                    </a:lnT>
                    <a:lnB w="12700" cap="flat" cmpd="sng">
                      <a:solidFill>
                        <a:srgbClr val="4D7ACF"/>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a:latin typeface="Times New Roman"/>
                          <a:ea typeface="Times New Roman"/>
                          <a:cs typeface="Times New Roman"/>
                          <a:sym typeface="Times New Roman"/>
                        </a:rPr>
                        <a:t>North campus UoK</a:t>
                      </a:r>
                      <a:endParaRPr/>
                    </a:p>
                  </a:txBody>
                  <a:tcPr marL="0" marR="0" marT="82550" marB="0">
                    <a:lnL w="12700" cap="flat" cmpd="sng">
                      <a:solidFill>
                        <a:srgbClr val="4D7ACF"/>
                      </a:solidFill>
                      <a:prstDash val="solid"/>
                      <a:round/>
                      <a:headEnd type="none" w="sm" len="sm"/>
                      <a:tailEnd type="none" w="sm" len="sm"/>
                    </a:lnL>
                    <a:lnR w="12700" cap="flat" cmpd="sng">
                      <a:solidFill>
                        <a:srgbClr val="4D7ACF"/>
                      </a:solidFill>
                      <a:prstDash val="solid"/>
                      <a:round/>
                      <a:headEnd type="none" w="sm" len="sm"/>
                      <a:tailEnd type="none" w="sm" len="sm"/>
                    </a:lnR>
                    <a:lnT w="12700" cap="flat" cmpd="sng">
                      <a:solidFill>
                        <a:srgbClr val="4D7ACF"/>
                      </a:solidFill>
                      <a:prstDash val="solid"/>
                      <a:round/>
                      <a:headEnd type="none" w="sm" len="sm"/>
                      <a:tailEnd type="none" w="sm" len="sm"/>
                    </a:lnT>
                    <a:lnB w="12700" cap="flat" cmpd="sng">
                      <a:solidFill>
                        <a:srgbClr val="4D7ACF"/>
                      </a:solidFill>
                      <a:prstDash val="solid"/>
                      <a:round/>
                      <a:headEnd type="none" w="sm" len="sm"/>
                      <a:tailEnd type="none" w="sm" len="sm"/>
                    </a:lnB>
                  </a:tcPr>
                </a:tc>
                <a:tc>
                  <a:txBody>
                    <a:bodyPr/>
                    <a:lstStyle/>
                    <a:p>
                      <a:pPr marL="69215" marR="0" lvl="0" indent="0" algn="ctr" rtl="0">
                        <a:lnSpc>
                          <a:spcPct val="100000"/>
                        </a:lnSpc>
                        <a:spcBef>
                          <a:spcPts val="0"/>
                        </a:spcBef>
                        <a:spcAft>
                          <a:spcPts val="0"/>
                        </a:spcAft>
                        <a:buNone/>
                      </a:pPr>
                      <a:r>
                        <a:rPr lang="en-US" sz="1000">
                          <a:latin typeface="Times New Roman"/>
                          <a:ea typeface="Times New Roman"/>
                          <a:cs typeface="Times New Roman"/>
                          <a:sym typeface="Times New Roman"/>
                        </a:rPr>
                        <a:t>PhD</a:t>
                      </a:r>
                      <a:endParaRPr sz="1000">
                        <a:latin typeface="Times New Roman"/>
                        <a:ea typeface="Times New Roman"/>
                        <a:cs typeface="Times New Roman"/>
                        <a:sym typeface="Times New Roman"/>
                      </a:endParaRPr>
                    </a:p>
                  </a:txBody>
                  <a:tcPr marL="0" marR="0" marT="82550" marB="0">
                    <a:lnL w="12700" cap="flat" cmpd="sng">
                      <a:solidFill>
                        <a:srgbClr val="4D7ACF"/>
                      </a:solidFill>
                      <a:prstDash val="solid"/>
                      <a:round/>
                      <a:headEnd type="none" w="sm" len="sm"/>
                      <a:tailEnd type="none" w="sm" len="sm"/>
                    </a:lnL>
                    <a:lnR w="12700" cap="flat" cmpd="sng">
                      <a:solidFill>
                        <a:srgbClr val="4D7ACF"/>
                      </a:solidFill>
                      <a:prstDash val="solid"/>
                      <a:round/>
                      <a:headEnd type="none" w="sm" len="sm"/>
                      <a:tailEnd type="none" w="sm" len="sm"/>
                    </a:lnR>
                    <a:lnT w="12700" cap="flat" cmpd="sng">
                      <a:solidFill>
                        <a:srgbClr val="4D7ACF"/>
                      </a:solidFill>
                      <a:prstDash val="solid"/>
                      <a:round/>
                      <a:headEnd type="none" w="sm" len="sm"/>
                      <a:tailEnd type="none" w="sm" len="sm"/>
                    </a:lnT>
                    <a:lnB w="12700" cap="flat" cmpd="sng">
                      <a:solidFill>
                        <a:srgbClr val="4D7ACF"/>
                      </a:solidFill>
                      <a:prstDash val="solid"/>
                      <a:round/>
                      <a:headEnd type="none" w="sm" len="sm"/>
                      <a:tailEnd type="none" w="sm" len="sm"/>
                    </a:lnB>
                  </a:tcPr>
                </a:tc>
                <a:tc>
                  <a:txBody>
                    <a:bodyPr/>
                    <a:lstStyle/>
                    <a:p>
                      <a:pPr marL="69850" marR="0" lvl="0" indent="0" algn="ctr" rtl="0">
                        <a:lnSpc>
                          <a:spcPct val="100000"/>
                        </a:lnSpc>
                        <a:spcBef>
                          <a:spcPts val="0"/>
                        </a:spcBef>
                        <a:spcAft>
                          <a:spcPts val="0"/>
                        </a:spcAft>
                        <a:buNone/>
                      </a:pPr>
                      <a:r>
                        <a:rPr lang="en-US" sz="1000">
                          <a:latin typeface="Times New Roman"/>
                          <a:ea typeface="Times New Roman"/>
                          <a:cs typeface="Times New Roman"/>
                          <a:sym typeface="Times New Roman"/>
                        </a:rPr>
                        <a:t>2023</a:t>
                      </a:r>
                      <a:endParaRPr sz="1000">
                        <a:latin typeface="Times New Roman"/>
                        <a:ea typeface="Times New Roman"/>
                        <a:cs typeface="Times New Roman"/>
                        <a:sym typeface="Times New Roman"/>
                      </a:endParaRPr>
                    </a:p>
                  </a:txBody>
                  <a:tcPr marL="0" marR="0" marT="81925" marB="0">
                    <a:lnL w="12700" cap="flat" cmpd="sng">
                      <a:solidFill>
                        <a:srgbClr val="4D7ACF"/>
                      </a:solidFill>
                      <a:prstDash val="solid"/>
                      <a:round/>
                      <a:headEnd type="none" w="sm" len="sm"/>
                      <a:tailEnd type="none" w="sm" len="sm"/>
                    </a:lnL>
                    <a:lnR w="12700" cap="flat" cmpd="sng">
                      <a:solidFill>
                        <a:srgbClr val="4D7ACF"/>
                      </a:solidFill>
                      <a:prstDash val="solid"/>
                      <a:round/>
                      <a:headEnd type="none" w="sm" len="sm"/>
                      <a:tailEnd type="none" w="sm" len="sm"/>
                    </a:lnR>
                    <a:lnT w="12700" cap="flat" cmpd="sng">
                      <a:solidFill>
                        <a:srgbClr val="4D7ACF"/>
                      </a:solidFill>
                      <a:prstDash val="solid"/>
                      <a:round/>
                      <a:headEnd type="none" w="sm" len="sm"/>
                      <a:tailEnd type="none" w="sm" len="sm"/>
                    </a:lnT>
                    <a:lnB w="12700" cap="flat" cmpd="sng">
                      <a:solidFill>
                        <a:srgbClr val="4D7ACF"/>
                      </a:solidFill>
                      <a:prstDash val="solid"/>
                      <a:round/>
                      <a:headEnd type="none" w="sm" len="sm"/>
                      <a:tailEnd type="none" w="sm" len="sm"/>
                    </a:lnB>
                  </a:tcPr>
                </a:tc>
              </a:tr>
              <a:tr h="535225">
                <a:tc>
                  <a:txBody>
                    <a:bodyPr/>
                    <a:lstStyle/>
                    <a:p>
                      <a:pPr marL="0" marR="0" lvl="0" indent="0" algn="ctr" rtl="0">
                        <a:lnSpc>
                          <a:spcPct val="100000"/>
                        </a:lnSpc>
                        <a:spcBef>
                          <a:spcPts val="0"/>
                        </a:spcBef>
                        <a:spcAft>
                          <a:spcPts val="0"/>
                        </a:spcAft>
                        <a:buNone/>
                      </a:pPr>
                      <a:r>
                        <a:rPr lang="en-US" sz="1000">
                          <a:latin typeface="Cambria"/>
                          <a:ea typeface="Cambria"/>
                          <a:cs typeface="Cambria"/>
                          <a:sym typeface="Cambria"/>
                        </a:rPr>
                        <a:t>6.</a:t>
                      </a:r>
                      <a:endParaRPr sz="1000">
                        <a:latin typeface="Cambria"/>
                        <a:ea typeface="Cambria"/>
                        <a:cs typeface="Cambria"/>
                        <a:sym typeface="Cambria"/>
                      </a:endParaRPr>
                    </a:p>
                  </a:txBody>
                  <a:tcPr marL="0" marR="0" marT="74925" marB="0">
                    <a:lnL w="12700" cap="flat" cmpd="sng">
                      <a:solidFill>
                        <a:srgbClr val="4D7ACF"/>
                      </a:solidFill>
                      <a:prstDash val="solid"/>
                      <a:round/>
                      <a:headEnd type="none" w="sm" len="sm"/>
                      <a:tailEnd type="none" w="sm" len="sm"/>
                    </a:lnL>
                    <a:lnR w="12700" cap="flat" cmpd="sng">
                      <a:solidFill>
                        <a:srgbClr val="4D7ACF"/>
                      </a:solidFill>
                      <a:prstDash val="solid"/>
                      <a:round/>
                      <a:headEnd type="none" w="sm" len="sm"/>
                      <a:tailEnd type="none" w="sm" len="sm"/>
                    </a:lnR>
                    <a:lnT w="12700" cap="flat" cmpd="sng">
                      <a:solidFill>
                        <a:srgbClr val="4D7ACF"/>
                      </a:solidFill>
                      <a:prstDash val="solid"/>
                      <a:round/>
                      <a:headEnd type="none" w="sm" len="sm"/>
                      <a:tailEnd type="none" w="sm" len="sm"/>
                    </a:lnT>
                    <a:lnB w="12700" cap="flat" cmpd="sng">
                      <a:solidFill>
                        <a:srgbClr val="4D7ACF"/>
                      </a:solidFill>
                      <a:prstDash val="solid"/>
                      <a:round/>
                      <a:headEnd type="none" w="sm" len="sm"/>
                      <a:tailEnd type="none" w="sm" len="sm"/>
                    </a:lnB>
                    <a:solidFill>
                      <a:srgbClr val="7597D9">
                        <a:alpha val="39607"/>
                      </a:srgbClr>
                    </a:solidFill>
                  </a:tcPr>
                </a:tc>
                <a:tc>
                  <a:txBody>
                    <a:bodyPr/>
                    <a:lstStyle/>
                    <a:p>
                      <a:pPr marL="0" marR="0" lvl="0" indent="0" algn="ctr" rtl="0">
                        <a:spcBef>
                          <a:spcPts val="0"/>
                        </a:spcBef>
                        <a:spcAft>
                          <a:spcPts val="0"/>
                        </a:spcAft>
                        <a:buNone/>
                      </a:pPr>
                      <a:r>
                        <a:rPr lang="en-US" sz="1000" b="1">
                          <a:latin typeface="Times New Roman"/>
                          <a:ea typeface="Times New Roman"/>
                          <a:cs typeface="Times New Roman"/>
                          <a:sym typeface="Times New Roman"/>
                        </a:rPr>
                        <a:t>Jahageer Ah. Lone</a:t>
                      </a:r>
                      <a:endParaRPr sz="1000" b="1">
                        <a:latin typeface="Times New Roman"/>
                        <a:ea typeface="Times New Roman"/>
                        <a:cs typeface="Times New Roman"/>
                        <a:sym typeface="Times New Roman"/>
                      </a:endParaRPr>
                    </a:p>
                  </a:txBody>
                  <a:tcPr marL="0" marR="0" marT="83175" marB="0">
                    <a:lnL w="12700" cap="flat" cmpd="sng">
                      <a:solidFill>
                        <a:srgbClr val="4D7ACF"/>
                      </a:solidFill>
                      <a:prstDash val="solid"/>
                      <a:round/>
                      <a:headEnd type="none" w="sm" len="sm"/>
                      <a:tailEnd type="none" w="sm" len="sm"/>
                    </a:lnL>
                    <a:lnR w="12700" cap="flat" cmpd="sng">
                      <a:solidFill>
                        <a:srgbClr val="4D7ACF"/>
                      </a:solidFill>
                      <a:prstDash val="solid"/>
                      <a:round/>
                      <a:headEnd type="none" w="sm" len="sm"/>
                      <a:tailEnd type="none" w="sm" len="sm"/>
                    </a:lnR>
                    <a:lnT w="12700" cap="flat" cmpd="sng">
                      <a:solidFill>
                        <a:srgbClr val="4D7ACF"/>
                      </a:solidFill>
                      <a:prstDash val="solid"/>
                      <a:round/>
                      <a:headEnd type="none" w="sm" len="sm"/>
                      <a:tailEnd type="none" w="sm" len="sm"/>
                    </a:lnT>
                    <a:lnB w="12700" cap="flat" cmpd="sng">
                      <a:solidFill>
                        <a:srgbClr val="4D7ACF"/>
                      </a:solidFill>
                      <a:prstDash val="solid"/>
                      <a:round/>
                      <a:headEnd type="none" w="sm" len="sm"/>
                      <a:tailEnd type="none" w="sm" len="sm"/>
                    </a:lnB>
                    <a:solidFill>
                      <a:srgbClr val="7597D9">
                        <a:alpha val="39607"/>
                      </a:srgbClr>
                    </a:solidFill>
                  </a:tcPr>
                </a:tc>
                <a:tc>
                  <a:txBody>
                    <a:bodyPr/>
                    <a:lstStyle/>
                    <a:p>
                      <a:pPr marL="0" marR="0" lvl="0" indent="0" algn="ctr" rtl="0">
                        <a:spcBef>
                          <a:spcPts val="0"/>
                        </a:spcBef>
                        <a:spcAft>
                          <a:spcPts val="0"/>
                        </a:spcAft>
                        <a:buNone/>
                      </a:pPr>
                      <a:r>
                        <a:rPr lang="en-US" sz="1000">
                          <a:latin typeface="Times New Roman"/>
                          <a:ea typeface="Times New Roman"/>
                          <a:cs typeface="Times New Roman"/>
                          <a:sym typeface="Times New Roman"/>
                        </a:rPr>
                        <a:t>Sub- Inspector</a:t>
                      </a:r>
                      <a:endParaRPr/>
                    </a:p>
                  </a:txBody>
                  <a:tcPr marL="0" marR="0" marT="83175" marB="0">
                    <a:lnL w="12700" cap="flat" cmpd="sng">
                      <a:solidFill>
                        <a:srgbClr val="4D7ACF"/>
                      </a:solidFill>
                      <a:prstDash val="solid"/>
                      <a:round/>
                      <a:headEnd type="none" w="sm" len="sm"/>
                      <a:tailEnd type="none" w="sm" len="sm"/>
                    </a:lnL>
                    <a:lnR w="12700" cap="flat" cmpd="sng">
                      <a:solidFill>
                        <a:srgbClr val="4D7ACF"/>
                      </a:solidFill>
                      <a:prstDash val="solid"/>
                      <a:round/>
                      <a:headEnd type="none" w="sm" len="sm"/>
                      <a:tailEnd type="none" w="sm" len="sm"/>
                    </a:lnR>
                    <a:lnT w="12700" cap="flat" cmpd="sng">
                      <a:solidFill>
                        <a:srgbClr val="4D7ACF"/>
                      </a:solidFill>
                      <a:prstDash val="solid"/>
                      <a:round/>
                      <a:headEnd type="none" w="sm" len="sm"/>
                      <a:tailEnd type="none" w="sm" len="sm"/>
                    </a:lnT>
                    <a:lnB w="12700" cap="flat" cmpd="sng">
                      <a:solidFill>
                        <a:srgbClr val="4D7ACF"/>
                      </a:solidFill>
                      <a:prstDash val="solid"/>
                      <a:round/>
                      <a:headEnd type="none" w="sm" len="sm"/>
                      <a:tailEnd type="none" w="sm" len="sm"/>
                    </a:lnB>
                    <a:solidFill>
                      <a:srgbClr val="7597D9">
                        <a:alpha val="39607"/>
                      </a:srgbClr>
                    </a:solidFill>
                  </a:tcPr>
                </a:tc>
                <a:tc>
                  <a:txBody>
                    <a:bodyPr/>
                    <a:lstStyle/>
                    <a:p>
                      <a:pPr marL="0" marR="0" lvl="0" indent="0" algn="ctr" rtl="0">
                        <a:spcBef>
                          <a:spcPts val="0"/>
                        </a:spcBef>
                        <a:spcAft>
                          <a:spcPts val="0"/>
                        </a:spcAft>
                        <a:buNone/>
                      </a:pPr>
                      <a:r>
                        <a:rPr lang="en-US" sz="1000">
                          <a:latin typeface="Times New Roman"/>
                          <a:ea typeface="Times New Roman"/>
                          <a:cs typeface="Times New Roman"/>
                          <a:sym typeface="Times New Roman"/>
                        </a:rPr>
                        <a:t>Shadipora</a:t>
                      </a:r>
                      <a:endParaRPr/>
                    </a:p>
                  </a:txBody>
                  <a:tcPr marL="0" marR="0" marT="9525" marB="0">
                    <a:lnL w="12700" cap="flat" cmpd="sng">
                      <a:solidFill>
                        <a:srgbClr val="4D7ACF"/>
                      </a:solidFill>
                      <a:prstDash val="solid"/>
                      <a:round/>
                      <a:headEnd type="none" w="sm" len="sm"/>
                      <a:tailEnd type="none" w="sm" len="sm"/>
                    </a:lnL>
                    <a:lnR w="12700" cap="flat" cmpd="sng">
                      <a:solidFill>
                        <a:srgbClr val="4D7ACF"/>
                      </a:solidFill>
                      <a:prstDash val="solid"/>
                      <a:round/>
                      <a:headEnd type="none" w="sm" len="sm"/>
                      <a:tailEnd type="none" w="sm" len="sm"/>
                    </a:lnR>
                    <a:lnT w="12700" cap="flat" cmpd="sng">
                      <a:solidFill>
                        <a:srgbClr val="4D7ACF"/>
                      </a:solidFill>
                      <a:prstDash val="solid"/>
                      <a:round/>
                      <a:headEnd type="none" w="sm" len="sm"/>
                      <a:tailEnd type="none" w="sm" len="sm"/>
                    </a:lnT>
                    <a:lnB w="12700" cap="flat" cmpd="sng">
                      <a:solidFill>
                        <a:srgbClr val="4D7ACF"/>
                      </a:solidFill>
                      <a:prstDash val="solid"/>
                      <a:round/>
                      <a:headEnd type="none" w="sm" len="sm"/>
                      <a:tailEnd type="none" w="sm" len="sm"/>
                    </a:lnB>
                    <a:solidFill>
                      <a:srgbClr val="7597D9">
                        <a:alpha val="39607"/>
                      </a:srgbClr>
                    </a:solidFill>
                  </a:tcPr>
                </a:tc>
                <a:tc>
                  <a:txBody>
                    <a:bodyPr/>
                    <a:lstStyle/>
                    <a:p>
                      <a:pPr marL="69215" marR="0" lvl="0" indent="0" algn="ctr" rtl="0">
                        <a:lnSpc>
                          <a:spcPct val="100000"/>
                        </a:lnSpc>
                        <a:spcBef>
                          <a:spcPts val="0"/>
                        </a:spcBef>
                        <a:spcAft>
                          <a:spcPts val="0"/>
                        </a:spcAft>
                        <a:buNone/>
                      </a:pPr>
                      <a:r>
                        <a:rPr lang="en-US" sz="1000">
                          <a:latin typeface="Times New Roman"/>
                          <a:ea typeface="Times New Roman"/>
                          <a:cs typeface="Times New Roman"/>
                          <a:sym typeface="Times New Roman"/>
                        </a:rPr>
                        <a:t>M.Sc</a:t>
                      </a:r>
                      <a:endParaRPr sz="1000">
                        <a:latin typeface="Times New Roman"/>
                        <a:ea typeface="Times New Roman"/>
                        <a:cs typeface="Times New Roman"/>
                        <a:sym typeface="Times New Roman"/>
                      </a:endParaRPr>
                    </a:p>
                  </a:txBody>
                  <a:tcPr marL="0" marR="0" marT="83175" marB="0">
                    <a:lnL w="12700" cap="flat" cmpd="sng">
                      <a:solidFill>
                        <a:srgbClr val="4D7ACF"/>
                      </a:solidFill>
                      <a:prstDash val="solid"/>
                      <a:round/>
                      <a:headEnd type="none" w="sm" len="sm"/>
                      <a:tailEnd type="none" w="sm" len="sm"/>
                    </a:lnL>
                    <a:lnR w="12700" cap="flat" cmpd="sng">
                      <a:solidFill>
                        <a:srgbClr val="4D7ACF"/>
                      </a:solidFill>
                      <a:prstDash val="solid"/>
                      <a:round/>
                      <a:headEnd type="none" w="sm" len="sm"/>
                      <a:tailEnd type="none" w="sm" len="sm"/>
                    </a:lnR>
                    <a:lnT w="12700" cap="flat" cmpd="sng">
                      <a:solidFill>
                        <a:srgbClr val="4D7ACF"/>
                      </a:solidFill>
                      <a:prstDash val="solid"/>
                      <a:round/>
                      <a:headEnd type="none" w="sm" len="sm"/>
                      <a:tailEnd type="none" w="sm" len="sm"/>
                    </a:lnT>
                    <a:lnB w="12700" cap="flat" cmpd="sng">
                      <a:solidFill>
                        <a:srgbClr val="4D7ACF"/>
                      </a:solidFill>
                      <a:prstDash val="solid"/>
                      <a:round/>
                      <a:headEnd type="none" w="sm" len="sm"/>
                      <a:tailEnd type="none" w="sm" len="sm"/>
                    </a:lnB>
                    <a:solidFill>
                      <a:srgbClr val="7597D9">
                        <a:alpha val="39607"/>
                      </a:srgbClr>
                    </a:solidFill>
                  </a:tcPr>
                </a:tc>
                <a:tc>
                  <a:txBody>
                    <a:bodyPr/>
                    <a:lstStyle/>
                    <a:p>
                      <a:pPr marL="69850" marR="0" lvl="0" indent="0" algn="ctr" rtl="0">
                        <a:lnSpc>
                          <a:spcPct val="100000"/>
                        </a:lnSpc>
                        <a:spcBef>
                          <a:spcPts val="0"/>
                        </a:spcBef>
                        <a:spcAft>
                          <a:spcPts val="0"/>
                        </a:spcAft>
                        <a:buNone/>
                      </a:pPr>
                      <a:r>
                        <a:rPr lang="en-US" sz="1000">
                          <a:latin typeface="Times New Roman"/>
                          <a:ea typeface="Times New Roman"/>
                          <a:cs typeface="Times New Roman"/>
                          <a:sym typeface="Times New Roman"/>
                        </a:rPr>
                        <a:t>2022</a:t>
                      </a:r>
                      <a:endParaRPr sz="1000">
                        <a:latin typeface="Times New Roman"/>
                        <a:ea typeface="Times New Roman"/>
                        <a:cs typeface="Times New Roman"/>
                        <a:sym typeface="Times New Roman"/>
                      </a:endParaRPr>
                    </a:p>
                  </a:txBody>
                  <a:tcPr marL="0" marR="0" marT="83175" marB="0">
                    <a:lnL w="12700" cap="flat" cmpd="sng">
                      <a:solidFill>
                        <a:srgbClr val="4D7ACF"/>
                      </a:solidFill>
                      <a:prstDash val="solid"/>
                      <a:round/>
                      <a:headEnd type="none" w="sm" len="sm"/>
                      <a:tailEnd type="none" w="sm" len="sm"/>
                    </a:lnL>
                    <a:lnR w="12700" cap="flat" cmpd="sng">
                      <a:solidFill>
                        <a:srgbClr val="4D7ACF"/>
                      </a:solidFill>
                      <a:prstDash val="solid"/>
                      <a:round/>
                      <a:headEnd type="none" w="sm" len="sm"/>
                      <a:tailEnd type="none" w="sm" len="sm"/>
                    </a:lnR>
                    <a:lnT w="12700" cap="flat" cmpd="sng">
                      <a:solidFill>
                        <a:srgbClr val="4D7ACF"/>
                      </a:solidFill>
                      <a:prstDash val="solid"/>
                      <a:round/>
                      <a:headEnd type="none" w="sm" len="sm"/>
                      <a:tailEnd type="none" w="sm" len="sm"/>
                    </a:lnT>
                    <a:lnB w="12700" cap="flat" cmpd="sng">
                      <a:solidFill>
                        <a:srgbClr val="4D7ACF"/>
                      </a:solidFill>
                      <a:prstDash val="solid"/>
                      <a:round/>
                      <a:headEnd type="none" w="sm" len="sm"/>
                      <a:tailEnd type="none" w="sm" len="sm"/>
                    </a:lnB>
                    <a:solidFill>
                      <a:srgbClr val="7597D9">
                        <a:alpha val="39607"/>
                      </a:srgbClr>
                    </a:solidFill>
                  </a:tcPr>
                </a:tc>
              </a:tr>
              <a:tr h="600125">
                <a:tc>
                  <a:txBody>
                    <a:bodyPr/>
                    <a:lstStyle/>
                    <a:p>
                      <a:pPr marL="0" marR="0" lvl="0" indent="0" algn="ctr" rtl="0">
                        <a:lnSpc>
                          <a:spcPct val="118499"/>
                        </a:lnSpc>
                        <a:spcBef>
                          <a:spcPts val="0"/>
                        </a:spcBef>
                        <a:spcAft>
                          <a:spcPts val="0"/>
                        </a:spcAft>
                        <a:buNone/>
                      </a:pPr>
                      <a:r>
                        <a:rPr lang="en-US" sz="1000">
                          <a:latin typeface="Cambria"/>
                          <a:ea typeface="Cambria"/>
                          <a:cs typeface="Cambria"/>
                          <a:sym typeface="Cambria"/>
                        </a:rPr>
                        <a:t>7.</a:t>
                      </a:r>
                      <a:endParaRPr sz="1000">
                        <a:latin typeface="Cambria"/>
                        <a:ea typeface="Cambria"/>
                        <a:cs typeface="Cambria"/>
                        <a:sym typeface="Cambria"/>
                      </a:endParaRPr>
                    </a:p>
                  </a:txBody>
                  <a:tcPr marL="0" marR="0" marT="625" marB="0">
                    <a:lnL w="12700" cap="flat" cmpd="sng">
                      <a:solidFill>
                        <a:srgbClr val="4D7ACF"/>
                      </a:solidFill>
                      <a:prstDash val="solid"/>
                      <a:round/>
                      <a:headEnd type="none" w="sm" len="sm"/>
                      <a:tailEnd type="none" w="sm" len="sm"/>
                    </a:lnL>
                    <a:lnR w="12700" cap="flat" cmpd="sng">
                      <a:solidFill>
                        <a:srgbClr val="4D7ACF"/>
                      </a:solidFill>
                      <a:prstDash val="solid"/>
                      <a:round/>
                      <a:headEnd type="none" w="sm" len="sm"/>
                      <a:tailEnd type="none" w="sm" len="sm"/>
                    </a:lnR>
                    <a:lnT w="12700" cap="flat" cmpd="sng">
                      <a:solidFill>
                        <a:srgbClr val="4D7ACF"/>
                      </a:solidFill>
                      <a:prstDash val="solid"/>
                      <a:round/>
                      <a:headEnd type="none" w="sm" len="sm"/>
                      <a:tailEnd type="none" w="sm" len="sm"/>
                    </a:lnT>
                    <a:lnB w="12700" cap="flat" cmpd="sng">
                      <a:solidFill>
                        <a:srgbClr val="4D7ACF"/>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1">
                          <a:latin typeface="Times New Roman"/>
                          <a:ea typeface="Times New Roman"/>
                          <a:cs typeface="Times New Roman"/>
                          <a:sym typeface="Times New Roman"/>
                        </a:rPr>
                        <a:t>Saleem Farooq</a:t>
                      </a:r>
                      <a:endParaRPr/>
                    </a:p>
                  </a:txBody>
                  <a:tcPr marL="0" marR="0" marT="8250" marB="0">
                    <a:lnL w="12700" cap="flat" cmpd="sng">
                      <a:solidFill>
                        <a:srgbClr val="4D7ACF"/>
                      </a:solidFill>
                      <a:prstDash val="solid"/>
                      <a:round/>
                      <a:headEnd type="none" w="sm" len="sm"/>
                      <a:tailEnd type="none" w="sm" len="sm"/>
                    </a:lnL>
                    <a:lnR w="12700" cap="flat" cmpd="sng">
                      <a:solidFill>
                        <a:srgbClr val="4D7ACF"/>
                      </a:solidFill>
                      <a:prstDash val="solid"/>
                      <a:round/>
                      <a:headEnd type="none" w="sm" len="sm"/>
                      <a:tailEnd type="none" w="sm" len="sm"/>
                    </a:lnR>
                    <a:lnT w="12700" cap="flat" cmpd="sng">
                      <a:solidFill>
                        <a:srgbClr val="4D7ACF"/>
                      </a:solidFill>
                      <a:prstDash val="solid"/>
                      <a:round/>
                      <a:headEnd type="none" w="sm" len="sm"/>
                      <a:tailEnd type="none" w="sm" len="sm"/>
                    </a:lnT>
                    <a:lnB w="12700" cap="flat" cmpd="sng">
                      <a:solidFill>
                        <a:srgbClr val="4D7ACF"/>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a:latin typeface="Times New Roman"/>
                          <a:ea typeface="Times New Roman"/>
                          <a:cs typeface="Times New Roman"/>
                          <a:sym typeface="Times New Roman"/>
                        </a:rPr>
                        <a:t>Guest-Lecturer </a:t>
                      </a:r>
                      <a:endParaRPr sz="1000">
                        <a:latin typeface="Times New Roman"/>
                        <a:ea typeface="Times New Roman"/>
                        <a:cs typeface="Times New Roman"/>
                        <a:sym typeface="Times New Roman"/>
                      </a:endParaRPr>
                    </a:p>
                  </a:txBody>
                  <a:tcPr marL="0" marR="0" marT="8250" marB="0">
                    <a:lnL w="12700" cap="flat" cmpd="sng">
                      <a:solidFill>
                        <a:srgbClr val="4D7ACF"/>
                      </a:solidFill>
                      <a:prstDash val="solid"/>
                      <a:round/>
                      <a:headEnd type="none" w="sm" len="sm"/>
                      <a:tailEnd type="none" w="sm" len="sm"/>
                    </a:lnL>
                    <a:lnR w="12700" cap="flat" cmpd="sng">
                      <a:solidFill>
                        <a:srgbClr val="4D7ACF"/>
                      </a:solidFill>
                      <a:prstDash val="solid"/>
                      <a:round/>
                      <a:headEnd type="none" w="sm" len="sm"/>
                      <a:tailEnd type="none" w="sm" len="sm"/>
                    </a:lnR>
                    <a:lnT w="12700" cap="flat" cmpd="sng">
                      <a:solidFill>
                        <a:srgbClr val="4D7ACF"/>
                      </a:solidFill>
                      <a:prstDash val="solid"/>
                      <a:round/>
                      <a:headEnd type="none" w="sm" len="sm"/>
                      <a:tailEnd type="none" w="sm" len="sm"/>
                    </a:lnT>
                    <a:lnB w="12700" cap="flat" cmpd="sng">
                      <a:solidFill>
                        <a:srgbClr val="4D7ACF"/>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a:latin typeface="Times New Roman"/>
                          <a:ea typeface="Times New Roman"/>
                          <a:cs typeface="Times New Roman"/>
                          <a:sym typeface="Times New Roman"/>
                        </a:rPr>
                        <a:t>S.P, Srinagar</a:t>
                      </a:r>
                      <a:endParaRPr sz="1000">
                        <a:latin typeface="Times New Roman"/>
                        <a:ea typeface="Times New Roman"/>
                        <a:cs typeface="Times New Roman"/>
                        <a:sym typeface="Times New Roman"/>
                      </a:endParaRPr>
                    </a:p>
                  </a:txBody>
                  <a:tcPr marL="0" marR="0" marT="8250" marB="0">
                    <a:lnL w="12700" cap="flat" cmpd="sng">
                      <a:solidFill>
                        <a:srgbClr val="4D7ACF"/>
                      </a:solidFill>
                      <a:prstDash val="solid"/>
                      <a:round/>
                      <a:headEnd type="none" w="sm" len="sm"/>
                      <a:tailEnd type="none" w="sm" len="sm"/>
                    </a:lnL>
                    <a:lnR w="12700" cap="flat" cmpd="sng">
                      <a:solidFill>
                        <a:srgbClr val="4D7ACF"/>
                      </a:solidFill>
                      <a:prstDash val="solid"/>
                      <a:round/>
                      <a:headEnd type="none" w="sm" len="sm"/>
                      <a:tailEnd type="none" w="sm" len="sm"/>
                    </a:lnR>
                    <a:lnT w="12700" cap="flat" cmpd="sng">
                      <a:solidFill>
                        <a:srgbClr val="4D7ACF"/>
                      </a:solidFill>
                      <a:prstDash val="solid"/>
                      <a:round/>
                      <a:headEnd type="none" w="sm" len="sm"/>
                      <a:tailEnd type="none" w="sm" len="sm"/>
                    </a:lnT>
                    <a:lnB w="12700" cap="flat" cmpd="sng">
                      <a:solidFill>
                        <a:srgbClr val="4D7ACF"/>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a:latin typeface="Times New Roman"/>
                          <a:ea typeface="Times New Roman"/>
                          <a:cs typeface="Times New Roman"/>
                          <a:sym typeface="Times New Roman"/>
                        </a:rPr>
                        <a:t>P h.D </a:t>
                      </a:r>
                      <a:endParaRPr sz="1000">
                        <a:latin typeface="Times New Roman"/>
                        <a:ea typeface="Times New Roman"/>
                        <a:cs typeface="Times New Roman"/>
                        <a:sym typeface="Times New Roman"/>
                      </a:endParaRPr>
                    </a:p>
                  </a:txBody>
                  <a:tcPr marL="0" marR="0" marT="8250" marB="0">
                    <a:lnL w="12700" cap="flat" cmpd="sng">
                      <a:solidFill>
                        <a:srgbClr val="4D7ACF"/>
                      </a:solidFill>
                      <a:prstDash val="solid"/>
                      <a:round/>
                      <a:headEnd type="none" w="sm" len="sm"/>
                      <a:tailEnd type="none" w="sm" len="sm"/>
                    </a:lnL>
                    <a:lnR w="12700" cap="flat" cmpd="sng">
                      <a:solidFill>
                        <a:srgbClr val="4D7ACF"/>
                      </a:solidFill>
                      <a:prstDash val="solid"/>
                      <a:round/>
                      <a:headEnd type="none" w="sm" len="sm"/>
                      <a:tailEnd type="none" w="sm" len="sm"/>
                    </a:lnR>
                    <a:lnT w="12700" cap="flat" cmpd="sng">
                      <a:solidFill>
                        <a:srgbClr val="4D7ACF"/>
                      </a:solidFill>
                      <a:prstDash val="solid"/>
                      <a:round/>
                      <a:headEnd type="none" w="sm" len="sm"/>
                      <a:tailEnd type="none" w="sm" len="sm"/>
                    </a:lnT>
                    <a:lnB w="12700" cap="flat" cmpd="sng">
                      <a:solidFill>
                        <a:srgbClr val="4D7ACF"/>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a:latin typeface="Times New Roman"/>
                          <a:ea typeface="Times New Roman"/>
                          <a:cs typeface="Times New Roman"/>
                          <a:sym typeface="Times New Roman"/>
                        </a:rPr>
                        <a:t>2021</a:t>
                      </a:r>
                      <a:endParaRPr/>
                    </a:p>
                  </a:txBody>
                  <a:tcPr marL="0" marR="0" marT="8250" marB="0">
                    <a:lnL w="12700" cap="flat" cmpd="sng">
                      <a:solidFill>
                        <a:srgbClr val="4D7ACF"/>
                      </a:solidFill>
                      <a:prstDash val="solid"/>
                      <a:round/>
                      <a:headEnd type="none" w="sm" len="sm"/>
                      <a:tailEnd type="none" w="sm" len="sm"/>
                    </a:lnL>
                    <a:lnR w="12700" cap="flat" cmpd="sng">
                      <a:solidFill>
                        <a:srgbClr val="4D7ACF"/>
                      </a:solidFill>
                      <a:prstDash val="solid"/>
                      <a:round/>
                      <a:headEnd type="none" w="sm" len="sm"/>
                      <a:tailEnd type="none" w="sm" len="sm"/>
                    </a:lnR>
                    <a:lnT w="12700" cap="flat" cmpd="sng">
                      <a:solidFill>
                        <a:srgbClr val="4D7ACF"/>
                      </a:solidFill>
                      <a:prstDash val="solid"/>
                      <a:round/>
                      <a:headEnd type="none" w="sm" len="sm"/>
                      <a:tailEnd type="none" w="sm" len="sm"/>
                    </a:lnT>
                    <a:lnB w="12700" cap="flat" cmpd="sng">
                      <a:solidFill>
                        <a:srgbClr val="4D7ACF"/>
                      </a:solidFill>
                      <a:prstDash val="solid"/>
                      <a:round/>
                      <a:headEnd type="none" w="sm" len="sm"/>
                      <a:tailEnd type="none" w="sm" len="sm"/>
                    </a:lnB>
                  </a:tcPr>
                </a:tc>
              </a:tr>
              <a:tr h="486150">
                <a:tc>
                  <a:txBody>
                    <a:bodyPr/>
                    <a:lstStyle/>
                    <a:p>
                      <a:pPr marL="0" marR="0" lvl="0" indent="0" algn="ctr" rtl="0">
                        <a:lnSpc>
                          <a:spcPct val="100000"/>
                        </a:lnSpc>
                        <a:spcBef>
                          <a:spcPts val="0"/>
                        </a:spcBef>
                        <a:spcAft>
                          <a:spcPts val="0"/>
                        </a:spcAft>
                        <a:buNone/>
                      </a:pPr>
                      <a:r>
                        <a:rPr lang="en-US" sz="1000">
                          <a:latin typeface="Cambria"/>
                          <a:ea typeface="Cambria"/>
                          <a:cs typeface="Cambria"/>
                          <a:sym typeface="Cambria"/>
                        </a:rPr>
                        <a:t>8.</a:t>
                      </a:r>
                      <a:endParaRPr sz="1000">
                        <a:latin typeface="Cambria"/>
                        <a:ea typeface="Cambria"/>
                        <a:cs typeface="Cambria"/>
                        <a:sym typeface="Cambria"/>
                      </a:endParaRPr>
                    </a:p>
                  </a:txBody>
                  <a:tcPr marL="0" marR="0" marT="74300" marB="0">
                    <a:lnL w="12700" cap="flat" cmpd="sng">
                      <a:solidFill>
                        <a:srgbClr val="4D7ACF"/>
                      </a:solidFill>
                      <a:prstDash val="solid"/>
                      <a:round/>
                      <a:headEnd type="none" w="sm" len="sm"/>
                      <a:tailEnd type="none" w="sm" len="sm"/>
                    </a:lnL>
                    <a:lnR w="12700" cap="flat" cmpd="sng">
                      <a:solidFill>
                        <a:srgbClr val="4D7ACF"/>
                      </a:solidFill>
                      <a:prstDash val="solid"/>
                      <a:round/>
                      <a:headEnd type="none" w="sm" len="sm"/>
                      <a:tailEnd type="none" w="sm" len="sm"/>
                    </a:lnR>
                    <a:lnT w="12700" cap="flat" cmpd="sng">
                      <a:solidFill>
                        <a:srgbClr val="4D7ACF"/>
                      </a:solidFill>
                      <a:prstDash val="solid"/>
                      <a:round/>
                      <a:headEnd type="none" w="sm" len="sm"/>
                      <a:tailEnd type="none" w="sm" len="sm"/>
                    </a:lnT>
                    <a:lnB w="12700" cap="flat" cmpd="sng">
                      <a:solidFill>
                        <a:srgbClr val="4D7ACF"/>
                      </a:solidFill>
                      <a:prstDash val="solid"/>
                      <a:round/>
                      <a:headEnd type="none" w="sm" len="sm"/>
                      <a:tailEnd type="none" w="sm" len="sm"/>
                    </a:lnB>
                    <a:solidFill>
                      <a:srgbClr val="7597D9">
                        <a:alpha val="39607"/>
                      </a:srgbClr>
                    </a:solidFill>
                  </a:tcPr>
                </a:tc>
                <a:tc>
                  <a:txBody>
                    <a:bodyPr/>
                    <a:lstStyle/>
                    <a:p>
                      <a:pPr marL="0" marR="0" lvl="0" indent="0" algn="ctr" rtl="0">
                        <a:spcBef>
                          <a:spcPts val="0"/>
                        </a:spcBef>
                        <a:spcAft>
                          <a:spcPts val="0"/>
                        </a:spcAft>
                        <a:buNone/>
                      </a:pPr>
                      <a:r>
                        <a:rPr lang="en-US" sz="1000" b="1">
                          <a:latin typeface="Times New Roman"/>
                          <a:ea typeface="Times New Roman"/>
                          <a:cs typeface="Times New Roman"/>
                          <a:sym typeface="Times New Roman"/>
                        </a:rPr>
                        <a:t>Neesa Majid</a:t>
                      </a:r>
                      <a:endParaRPr sz="1000" b="1">
                        <a:latin typeface="Times New Roman"/>
                        <a:ea typeface="Times New Roman"/>
                        <a:cs typeface="Times New Roman"/>
                        <a:sym typeface="Times New Roman"/>
                      </a:endParaRPr>
                    </a:p>
                  </a:txBody>
                  <a:tcPr marL="0" marR="0" marT="82550" marB="0">
                    <a:lnL w="12700" cap="flat" cmpd="sng">
                      <a:solidFill>
                        <a:srgbClr val="4D7ACF"/>
                      </a:solidFill>
                      <a:prstDash val="solid"/>
                      <a:round/>
                      <a:headEnd type="none" w="sm" len="sm"/>
                      <a:tailEnd type="none" w="sm" len="sm"/>
                    </a:lnL>
                    <a:lnR w="12700" cap="flat" cmpd="sng">
                      <a:solidFill>
                        <a:srgbClr val="4D7ACF"/>
                      </a:solidFill>
                      <a:prstDash val="solid"/>
                      <a:round/>
                      <a:headEnd type="none" w="sm" len="sm"/>
                      <a:tailEnd type="none" w="sm" len="sm"/>
                    </a:lnR>
                    <a:lnT w="12700" cap="flat" cmpd="sng">
                      <a:solidFill>
                        <a:srgbClr val="4D7ACF"/>
                      </a:solidFill>
                      <a:prstDash val="solid"/>
                      <a:round/>
                      <a:headEnd type="none" w="sm" len="sm"/>
                      <a:tailEnd type="none" w="sm" len="sm"/>
                    </a:lnT>
                    <a:lnB w="12700" cap="flat" cmpd="sng">
                      <a:solidFill>
                        <a:srgbClr val="4D7ACF"/>
                      </a:solidFill>
                      <a:prstDash val="solid"/>
                      <a:round/>
                      <a:headEnd type="none" w="sm" len="sm"/>
                      <a:tailEnd type="none" w="sm" len="sm"/>
                    </a:lnB>
                    <a:solidFill>
                      <a:srgbClr val="7597D9">
                        <a:alpha val="39607"/>
                      </a:srgbClr>
                    </a:solidFill>
                  </a:tcPr>
                </a:tc>
                <a:tc>
                  <a:txBody>
                    <a:bodyPr/>
                    <a:lstStyle/>
                    <a:p>
                      <a:pPr marL="0" marR="0" lvl="0" indent="0" algn="ctr" rtl="0">
                        <a:spcBef>
                          <a:spcPts val="0"/>
                        </a:spcBef>
                        <a:spcAft>
                          <a:spcPts val="0"/>
                        </a:spcAft>
                        <a:buNone/>
                      </a:pPr>
                      <a:r>
                        <a:rPr lang="en-US" sz="1000">
                          <a:latin typeface="Times New Roman"/>
                          <a:ea typeface="Times New Roman"/>
                          <a:cs typeface="Times New Roman"/>
                          <a:sym typeface="Times New Roman"/>
                        </a:rPr>
                        <a:t>Research Assistant</a:t>
                      </a:r>
                      <a:endParaRPr sz="1000">
                        <a:latin typeface="Times New Roman"/>
                        <a:ea typeface="Times New Roman"/>
                        <a:cs typeface="Times New Roman"/>
                        <a:sym typeface="Times New Roman"/>
                      </a:endParaRPr>
                    </a:p>
                  </a:txBody>
                  <a:tcPr marL="0" marR="0" marT="82550" marB="0">
                    <a:lnL w="12700" cap="flat" cmpd="sng">
                      <a:solidFill>
                        <a:srgbClr val="4D7ACF"/>
                      </a:solidFill>
                      <a:prstDash val="solid"/>
                      <a:round/>
                      <a:headEnd type="none" w="sm" len="sm"/>
                      <a:tailEnd type="none" w="sm" len="sm"/>
                    </a:lnL>
                    <a:lnR w="12700" cap="flat" cmpd="sng">
                      <a:solidFill>
                        <a:srgbClr val="4D7ACF"/>
                      </a:solidFill>
                      <a:prstDash val="solid"/>
                      <a:round/>
                      <a:headEnd type="none" w="sm" len="sm"/>
                      <a:tailEnd type="none" w="sm" len="sm"/>
                    </a:lnR>
                    <a:lnT w="12700" cap="flat" cmpd="sng">
                      <a:solidFill>
                        <a:srgbClr val="4D7ACF"/>
                      </a:solidFill>
                      <a:prstDash val="solid"/>
                      <a:round/>
                      <a:headEnd type="none" w="sm" len="sm"/>
                      <a:tailEnd type="none" w="sm" len="sm"/>
                    </a:lnT>
                    <a:lnB w="12700" cap="flat" cmpd="sng">
                      <a:solidFill>
                        <a:srgbClr val="4D7ACF"/>
                      </a:solidFill>
                      <a:prstDash val="solid"/>
                      <a:round/>
                      <a:headEnd type="none" w="sm" len="sm"/>
                      <a:tailEnd type="none" w="sm" len="sm"/>
                    </a:lnB>
                    <a:solidFill>
                      <a:srgbClr val="7597D9">
                        <a:alpha val="39607"/>
                      </a:srgbClr>
                    </a:solidFill>
                  </a:tcPr>
                </a:tc>
                <a:tc>
                  <a:txBody>
                    <a:bodyPr/>
                    <a:lstStyle/>
                    <a:p>
                      <a:pPr marL="0" marR="0" lvl="0" indent="0" algn="ctr" rtl="0">
                        <a:spcBef>
                          <a:spcPts val="0"/>
                        </a:spcBef>
                        <a:spcAft>
                          <a:spcPts val="0"/>
                        </a:spcAft>
                        <a:buNone/>
                      </a:pPr>
                      <a:r>
                        <a:rPr lang="en-US" sz="1000">
                          <a:latin typeface="Times New Roman"/>
                          <a:ea typeface="Times New Roman"/>
                          <a:cs typeface="Times New Roman"/>
                          <a:sym typeface="Times New Roman"/>
                        </a:rPr>
                        <a:t>VRDL, Baramulla</a:t>
                      </a:r>
                      <a:endParaRPr/>
                    </a:p>
                  </a:txBody>
                  <a:tcPr marL="0" marR="0" marT="4450" marB="0">
                    <a:lnL w="12700" cap="flat" cmpd="sng">
                      <a:solidFill>
                        <a:srgbClr val="4D7ACF"/>
                      </a:solidFill>
                      <a:prstDash val="solid"/>
                      <a:round/>
                      <a:headEnd type="none" w="sm" len="sm"/>
                      <a:tailEnd type="none" w="sm" len="sm"/>
                    </a:lnL>
                    <a:lnR w="12700" cap="flat" cmpd="sng">
                      <a:solidFill>
                        <a:srgbClr val="4D7ACF"/>
                      </a:solidFill>
                      <a:prstDash val="solid"/>
                      <a:round/>
                      <a:headEnd type="none" w="sm" len="sm"/>
                      <a:tailEnd type="none" w="sm" len="sm"/>
                    </a:lnR>
                    <a:lnT w="12700" cap="flat" cmpd="sng">
                      <a:solidFill>
                        <a:srgbClr val="4D7ACF"/>
                      </a:solidFill>
                      <a:prstDash val="solid"/>
                      <a:round/>
                      <a:headEnd type="none" w="sm" len="sm"/>
                      <a:tailEnd type="none" w="sm" len="sm"/>
                    </a:lnT>
                    <a:lnB w="12700" cap="flat" cmpd="sng">
                      <a:solidFill>
                        <a:srgbClr val="4D7ACF"/>
                      </a:solidFill>
                      <a:prstDash val="solid"/>
                      <a:round/>
                      <a:headEnd type="none" w="sm" len="sm"/>
                      <a:tailEnd type="none" w="sm" len="sm"/>
                    </a:lnB>
                    <a:solidFill>
                      <a:srgbClr val="7597D9">
                        <a:alpha val="39607"/>
                      </a:srgbClr>
                    </a:solidFill>
                  </a:tcPr>
                </a:tc>
                <a:tc>
                  <a:txBody>
                    <a:bodyPr/>
                    <a:lstStyle/>
                    <a:p>
                      <a:pPr marL="0" marR="0" lvl="0" indent="0" algn="ctr" rtl="0">
                        <a:spcBef>
                          <a:spcPts val="0"/>
                        </a:spcBef>
                        <a:spcAft>
                          <a:spcPts val="0"/>
                        </a:spcAft>
                        <a:buNone/>
                      </a:pPr>
                      <a:r>
                        <a:rPr lang="en-US" sz="1000">
                          <a:latin typeface="Times New Roman"/>
                          <a:ea typeface="Times New Roman"/>
                          <a:cs typeface="Times New Roman"/>
                          <a:sym typeface="Times New Roman"/>
                        </a:rPr>
                        <a:t>M.Sc</a:t>
                      </a:r>
                      <a:endParaRPr sz="1000">
                        <a:latin typeface="Times New Roman"/>
                        <a:ea typeface="Times New Roman"/>
                        <a:cs typeface="Times New Roman"/>
                        <a:sym typeface="Times New Roman"/>
                      </a:endParaRPr>
                    </a:p>
                  </a:txBody>
                  <a:tcPr marL="0" marR="0" marT="82550" marB="0">
                    <a:lnL w="12700" cap="flat" cmpd="sng">
                      <a:solidFill>
                        <a:srgbClr val="4D7ACF"/>
                      </a:solidFill>
                      <a:prstDash val="solid"/>
                      <a:round/>
                      <a:headEnd type="none" w="sm" len="sm"/>
                      <a:tailEnd type="none" w="sm" len="sm"/>
                    </a:lnL>
                    <a:lnR w="12700" cap="flat" cmpd="sng">
                      <a:solidFill>
                        <a:srgbClr val="4D7ACF"/>
                      </a:solidFill>
                      <a:prstDash val="solid"/>
                      <a:round/>
                      <a:headEnd type="none" w="sm" len="sm"/>
                      <a:tailEnd type="none" w="sm" len="sm"/>
                    </a:lnR>
                    <a:lnT w="12700" cap="flat" cmpd="sng">
                      <a:solidFill>
                        <a:srgbClr val="4D7ACF"/>
                      </a:solidFill>
                      <a:prstDash val="solid"/>
                      <a:round/>
                      <a:headEnd type="none" w="sm" len="sm"/>
                      <a:tailEnd type="none" w="sm" len="sm"/>
                    </a:lnT>
                    <a:lnB w="12700" cap="flat" cmpd="sng">
                      <a:solidFill>
                        <a:srgbClr val="4D7ACF"/>
                      </a:solidFill>
                      <a:prstDash val="solid"/>
                      <a:round/>
                      <a:headEnd type="none" w="sm" len="sm"/>
                      <a:tailEnd type="none" w="sm" len="sm"/>
                    </a:lnB>
                    <a:solidFill>
                      <a:srgbClr val="7597D9">
                        <a:alpha val="39607"/>
                      </a:srgbClr>
                    </a:solidFill>
                  </a:tcPr>
                </a:tc>
                <a:tc>
                  <a:txBody>
                    <a:bodyPr/>
                    <a:lstStyle/>
                    <a:p>
                      <a:pPr marL="0" marR="0" lvl="0" indent="0" algn="ctr" rtl="0">
                        <a:spcBef>
                          <a:spcPts val="0"/>
                        </a:spcBef>
                        <a:spcAft>
                          <a:spcPts val="0"/>
                        </a:spcAft>
                        <a:buNone/>
                      </a:pPr>
                      <a:r>
                        <a:rPr lang="en-US" sz="1000">
                          <a:latin typeface="Times New Roman"/>
                          <a:ea typeface="Times New Roman"/>
                          <a:cs typeface="Times New Roman"/>
                          <a:sym typeface="Times New Roman"/>
                        </a:rPr>
                        <a:t>2022</a:t>
                      </a:r>
                      <a:endParaRPr/>
                    </a:p>
                  </a:txBody>
                  <a:tcPr marL="0" marR="0" marT="82550" marB="0">
                    <a:lnL w="12700" cap="flat" cmpd="sng">
                      <a:solidFill>
                        <a:srgbClr val="4D7ACF"/>
                      </a:solidFill>
                      <a:prstDash val="solid"/>
                      <a:round/>
                      <a:headEnd type="none" w="sm" len="sm"/>
                      <a:tailEnd type="none" w="sm" len="sm"/>
                    </a:lnL>
                    <a:lnR w="12700" cap="flat" cmpd="sng">
                      <a:solidFill>
                        <a:srgbClr val="4D7ACF"/>
                      </a:solidFill>
                      <a:prstDash val="solid"/>
                      <a:round/>
                      <a:headEnd type="none" w="sm" len="sm"/>
                      <a:tailEnd type="none" w="sm" len="sm"/>
                    </a:lnR>
                    <a:lnT w="12700" cap="flat" cmpd="sng">
                      <a:solidFill>
                        <a:srgbClr val="4D7ACF"/>
                      </a:solidFill>
                      <a:prstDash val="solid"/>
                      <a:round/>
                      <a:headEnd type="none" w="sm" len="sm"/>
                      <a:tailEnd type="none" w="sm" len="sm"/>
                    </a:lnT>
                    <a:lnB w="12700" cap="flat" cmpd="sng">
                      <a:solidFill>
                        <a:srgbClr val="4D7ACF"/>
                      </a:solidFill>
                      <a:prstDash val="solid"/>
                      <a:round/>
                      <a:headEnd type="none" w="sm" len="sm"/>
                      <a:tailEnd type="none" w="sm" len="sm"/>
                    </a:lnB>
                    <a:solidFill>
                      <a:srgbClr val="7597D9">
                        <a:alpha val="39607"/>
                      </a:srgbClr>
                    </a:solidFill>
                  </a:tcPr>
                </a:tc>
              </a:tr>
            </a:tbl>
          </a:graphicData>
        </a:graphic>
      </p:graphicFrame>
      <p:grpSp>
        <p:nvGrpSpPr>
          <p:cNvPr id="641" name="Google Shape;641;p28"/>
          <p:cNvGrpSpPr/>
          <p:nvPr/>
        </p:nvGrpSpPr>
        <p:grpSpPr>
          <a:xfrm>
            <a:off x="1858518" y="144017"/>
            <a:ext cx="4494403" cy="584200"/>
            <a:chOff x="1858518" y="144017"/>
            <a:chExt cx="4494403" cy="584200"/>
          </a:xfrm>
        </p:grpSpPr>
        <p:sp>
          <p:nvSpPr>
            <p:cNvPr id="642" name="Google Shape;642;p28"/>
            <p:cNvSpPr/>
            <p:nvPr/>
          </p:nvSpPr>
          <p:spPr>
            <a:xfrm>
              <a:off x="1858518" y="144017"/>
              <a:ext cx="292100" cy="584200"/>
            </a:xfrm>
            <a:custGeom>
              <a:avLst/>
              <a:gdLst/>
              <a:ahLst/>
              <a:cxnLst/>
              <a:rect l="l" t="t" r="r" b="b"/>
              <a:pathLst>
                <a:path w="292100" h="584200" extrusionOk="0">
                  <a:moveTo>
                    <a:pt x="291845" y="0"/>
                  </a:moveTo>
                  <a:lnTo>
                    <a:pt x="244511" y="3820"/>
                  </a:lnTo>
                  <a:lnTo>
                    <a:pt x="199607" y="14880"/>
                  </a:lnTo>
                  <a:lnTo>
                    <a:pt x="157734" y="32578"/>
                  </a:lnTo>
                  <a:lnTo>
                    <a:pt x="119493" y="56314"/>
                  </a:lnTo>
                  <a:lnTo>
                    <a:pt x="85486" y="85486"/>
                  </a:lnTo>
                  <a:lnTo>
                    <a:pt x="56314" y="119493"/>
                  </a:lnTo>
                  <a:lnTo>
                    <a:pt x="32578" y="157734"/>
                  </a:lnTo>
                  <a:lnTo>
                    <a:pt x="14880" y="199607"/>
                  </a:lnTo>
                  <a:lnTo>
                    <a:pt x="3820" y="244511"/>
                  </a:lnTo>
                  <a:lnTo>
                    <a:pt x="0" y="291845"/>
                  </a:lnTo>
                  <a:lnTo>
                    <a:pt x="3820" y="339180"/>
                  </a:lnTo>
                  <a:lnTo>
                    <a:pt x="14880" y="384084"/>
                  </a:lnTo>
                  <a:lnTo>
                    <a:pt x="32578" y="425957"/>
                  </a:lnTo>
                  <a:lnTo>
                    <a:pt x="56314" y="464198"/>
                  </a:lnTo>
                  <a:lnTo>
                    <a:pt x="85486" y="498205"/>
                  </a:lnTo>
                  <a:lnTo>
                    <a:pt x="119493" y="527377"/>
                  </a:lnTo>
                  <a:lnTo>
                    <a:pt x="157734" y="551113"/>
                  </a:lnTo>
                  <a:lnTo>
                    <a:pt x="199607" y="568811"/>
                  </a:lnTo>
                  <a:lnTo>
                    <a:pt x="244511" y="579871"/>
                  </a:lnTo>
                  <a:lnTo>
                    <a:pt x="291845" y="583691"/>
                  </a:lnTo>
                  <a:lnTo>
                    <a:pt x="291845" y="0"/>
                  </a:lnTo>
                  <a:close/>
                </a:path>
              </a:pathLst>
            </a:custGeom>
            <a:solidFill>
              <a:srgbClr val="7597D9"/>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43" name="Google Shape;643;p28"/>
            <p:cNvSpPr/>
            <p:nvPr/>
          </p:nvSpPr>
          <p:spPr>
            <a:xfrm>
              <a:off x="1858518" y="144017"/>
              <a:ext cx="292100" cy="584200"/>
            </a:xfrm>
            <a:custGeom>
              <a:avLst/>
              <a:gdLst/>
              <a:ahLst/>
              <a:cxnLst/>
              <a:rect l="l" t="t" r="r" b="b"/>
              <a:pathLst>
                <a:path w="292100" h="584200" extrusionOk="0">
                  <a:moveTo>
                    <a:pt x="291845" y="583691"/>
                  </a:moveTo>
                  <a:lnTo>
                    <a:pt x="244511" y="579871"/>
                  </a:lnTo>
                  <a:lnTo>
                    <a:pt x="199607" y="568811"/>
                  </a:lnTo>
                  <a:lnTo>
                    <a:pt x="157734" y="551113"/>
                  </a:lnTo>
                  <a:lnTo>
                    <a:pt x="119493" y="527377"/>
                  </a:lnTo>
                  <a:lnTo>
                    <a:pt x="85486" y="498205"/>
                  </a:lnTo>
                  <a:lnTo>
                    <a:pt x="56314" y="464198"/>
                  </a:lnTo>
                  <a:lnTo>
                    <a:pt x="32578" y="425957"/>
                  </a:lnTo>
                  <a:lnTo>
                    <a:pt x="14880" y="384084"/>
                  </a:lnTo>
                  <a:lnTo>
                    <a:pt x="3820" y="339180"/>
                  </a:lnTo>
                  <a:lnTo>
                    <a:pt x="0" y="291845"/>
                  </a:lnTo>
                  <a:lnTo>
                    <a:pt x="3820" y="244511"/>
                  </a:lnTo>
                  <a:lnTo>
                    <a:pt x="14880" y="199607"/>
                  </a:lnTo>
                  <a:lnTo>
                    <a:pt x="32578" y="157734"/>
                  </a:lnTo>
                  <a:lnTo>
                    <a:pt x="56314" y="119493"/>
                  </a:lnTo>
                  <a:lnTo>
                    <a:pt x="85486" y="85486"/>
                  </a:lnTo>
                  <a:lnTo>
                    <a:pt x="119493" y="56314"/>
                  </a:lnTo>
                  <a:lnTo>
                    <a:pt x="157734" y="32578"/>
                  </a:lnTo>
                  <a:lnTo>
                    <a:pt x="199607" y="14880"/>
                  </a:lnTo>
                  <a:lnTo>
                    <a:pt x="244511" y="3820"/>
                  </a:lnTo>
                  <a:lnTo>
                    <a:pt x="291845" y="0"/>
                  </a:lnTo>
                  <a:lnTo>
                    <a:pt x="291845" y="291845"/>
                  </a:lnTo>
                  <a:lnTo>
                    <a:pt x="291845" y="583691"/>
                  </a:lnTo>
                  <a:close/>
                </a:path>
              </a:pathLst>
            </a:custGeom>
            <a:no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44" name="Google Shape;644;p28"/>
            <p:cNvSpPr/>
            <p:nvPr/>
          </p:nvSpPr>
          <p:spPr>
            <a:xfrm>
              <a:off x="2151126" y="144017"/>
              <a:ext cx="4201795" cy="584200"/>
            </a:xfrm>
            <a:custGeom>
              <a:avLst/>
              <a:gdLst/>
              <a:ahLst/>
              <a:cxnLst/>
              <a:rect l="l" t="t" r="r" b="b"/>
              <a:pathLst>
                <a:path w="4201795" h="584200" extrusionOk="0">
                  <a:moveTo>
                    <a:pt x="4201668" y="0"/>
                  </a:moveTo>
                  <a:lnTo>
                    <a:pt x="0" y="0"/>
                  </a:lnTo>
                  <a:lnTo>
                    <a:pt x="0" y="583691"/>
                  </a:lnTo>
                  <a:lnTo>
                    <a:pt x="4201668" y="583691"/>
                  </a:lnTo>
                  <a:lnTo>
                    <a:pt x="4201668" y="0"/>
                  </a:lnTo>
                  <a:close/>
                </a:path>
              </a:pathLst>
            </a:custGeom>
            <a:solidFill>
              <a:srgbClr val="FFFFFF">
                <a:alpha val="89803"/>
              </a:srgbClr>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
        <p:nvSpPr>
          <p:cNvPr id="645" name="Google Shape;645;p28"/>
          <p:cNvSpPr txBox="1">
            <a:spLocks noGrp="1"/>
          </p:cNvSpPr>
          <p:nvPr>
            <p:ph type="title"/>
          </p:nvPr>
        </p:nvSpPr>
        <p:spPr>
          <a:xfrm>
            <a:off x="2151126" y="144018"/>
            <a:ext cx="4201795" cy="584200"/>
          </a:xfrm>
          <a:prstGeom prst="rect">
            <a:avLst/>
          </a:prstGeom>
          <a:noFill/>
          <a:ln w="25900" cap="flat" cmpd="sng">
            <a:solidFill>
              <a:srgbClr val="7597D9"/>
            </a:solidFill>
            <a:prstDash val="solid"/>
            <a:round/>
            <a:headEnd type="none" w="sm" len="sm"/>
            <a:tailEnd type="none" w="sm" len="sm"/>
          </a:ln>
        </p:spPr>
        <p:txBody>
          <a:bodyPr spcFirstLastPara="1" wrap="square" lIns="0" tIns="59675" rIns="0" bIns="0" anchor="ctr" anchorCtr="0">
            <a:spAutoFit/>
          </a:bodyPr>
          <a:lstStyle/>
          <a:p>
            <a:pPr marL="149225" lvl="0" indent="0" algn="ctr" rtl="0">
              <a:lnSpc>
                <a:spcPct val="100000"/>
              </a:lnSpc>
              <a:spcBef>
                <a:spcPts val="0"/>
              </a:spcBef>
              <a:spcAft>
                <a:spcPts val="0"/>
              </a:spcAft>
              <a:buClr>
                <a:schemeClr val="dk1"/>
              </a:buClr>
              <a:buSzPts val="2700"/>
              <a:buFont typeface="Cambria"/>
              <a:buNone/>
            </a:pPr>
            <a:r>
              <a:rPr lang="en-US" sz="2700" i="0">
                <a:latin typeface="Cambria"/>
                <a:ea typeface="Cambria"/>
                <a:cs typeface="Cambria"/>
                <a:sym typeface="Cambria"/>
              </a:rPr>
              <a:t>Distinguished Alumni</a:t>
            </a:r>
            <a:endParaRPr sz="2700">
              <a:latin typeface="Cambria"/>
              <a:ea typeface="Cambria"/>
              <a:cs typeface="Cambria"/>
              <a:sym typeface="Cambria"/>
            </a:endParaRPr>
          </a:p>
        </p:txBody>
      </p:sp>
      <p:sp>
        <p:nvSpPr>
          <p:cNvPr id="646" name="Google Shape;646;p28"/>
          <p:cNvSpPr txBox="1">
            <a:spLocks noGrp="1"/>
          </p:cNvSpPr>
          <p:nvPr>
            <p:ph type="sldNum" idx="12"/>
          </p:nvPr>
        </p:nvSpPr>
        <p:spPr>
          <a:xfrm>
            <a:off x="6553200" y="6356350"/>
            <a:ext cx="2133600" cy="195546"/>
          </a:xfrm>
          <a:prstGeom prst="rect">
            <a:avLst/>
          </a:prstGeom>
          <a:noFill/>
          <a:ln>
            <a:noFill/>
          </a:ln>
        </p:spPr>
        <p:txBody>
          <a:bodyPr spcFirstLastPara="1" wrap="square" lIns="0" tIns="10775" rIns="0" bIns="0" anchor="ctr" anchorCtr="0">
            <a:spAutoFit/>
          </a:bodyPr>
          <a:lstStyle/>
          <a:p>
            <a:pPr marL="38100" lvl="0" indent="0" algn="r" rtl="0">
              <a:lnSpc>
                <a:spcPct val="100000"/>
              </a:lnSpc>
              <a:spcBef>
                <a:spcPts val="0"/>
              </a:spcBef>
              <a:spcAft>
                <a:spcPts val="0"/>
              </a:spcAft>
              <a:buNone/>
            </a:pPr>
            <a:r>
              <a:rPr lang="en-US" dirty="0" smtClean="0"/>
              <a:t>26</a:t>
            </a:r>
            <a:endParaRPr/>
          </a:p>
        </p:txBody>
      </p:sp>
      <p:grpSp>
        <p:nvGrpSpPr>
          <p:cNvPr id="15" name="Google Shape;343;p14"/>
          <p:cNvGrpSpPr/>
          <p:nvPr/>
        </p:nvGrpSpPr>
        <p:grpSpPr>
          <a:xfrm>
            <a:off x="8224412" y="276104"/>
            <a:ext cx="772832" cy="5727545"/>
            <a:chOff x="8145018" y="285749"/>
            <a:chExt cx="571500" cy="5215255"/>
          </a:xfrm>
        </p:grpSpPr>
        <p:sp>
          <p:nvSpPr>
            <p:cNvPr id="16" name="Google Shape;344;p14"/>
            <p:cNvSpPr/>
            <p:nvPr/>
          </p:nvSpPr>
          <p:spPr>
            <a:xfrm>
              <a:off x="8145018" y="285749"/>
              <a:ext cx="571500" cy="5215255"/>
            </a:xfrm>
            <a:custGeom>
              <a:avLst/>
              <a:gdLst/>
              <a:ahLst/>
              <a:cxnLst/>
              <a:rect l="l" t="t" r="r" b="b"/>
              <a:pathLst>
                <a:path w="571500" h="5215255" extrusionOk="0">
                  <a:moveTo>
                    <a:pt x="476250" y="0"/>
                  </a:moveTo>
                  <a:lnTo>
                    <a:pt x="95250" y="0"/>
                  </a:lnTo>
                  <a:lnTo>
                    <a:pt x="58185" y="7489"/>
                  </a:lnTo>
                  <a:lnTo>
                    <a:pt x="27908" y="27908"/>
                  </a:lnTo>
                  <a:lnTo>
                    <a:pt x="7489" y="58185"/>
                  </a:lnTo>
                  <a:lnTo>
                    <a:pt x="0" y="95250"/>
                  </a:lnTo>
                  <a:lnTo>
                    <a:pt x="0" y="5119878"/>
                  </a:lnTo>
                  <a:lnTo>
                    <a:pt x="7489" y="5156942"/>
                  </a:lnTo>
                  <a:lnTo>
                    <a:pt x="27908" y="5187219"/>
                  </a:lnTo>
                  <a:lnTo>
                    <a:pt x="58185" y="5207638"/>
                  </a:lnTo>
                  <a:lnTo>
                    <a:pt x="95250" y="5215128"/>
                  </a:lnTo>
                  <a:lnTo>
                    <a:pt x="476250" y="5215128"/>
                  </a:lnTo>
                  <a:lnTo>
                    <a:pt x="513314" y="5207638"/>
                  </a:lnTo>
                  <a:lnTo>
                    <a:pt x="543591" y="5187219"/>
                  </a:lnTo>
                  <a:lnTo>
                    <a:pt x="564010" y="5156942"/>
                  </a:lnTo>
                  <a:lnTo>
                    <a:pt x="571500" y="5119878"/>
                  </a:lnTo>
                  <a:lnTo>
                    <a:pt x="571500" y="95250"/>
                  </a:lnTo>
                  <a:lnTo>
                    <a:pt x="564010" y="58185"/>
                  </a:lnTo>
                  <a:lnTo>
                    <a:pt x="543591" y="27908"/>
                  </a:lnTo>
                  <a:lnTo>
                    <a:pt x="513314" y="7489"/>
                  </a:lnTo>
                  <a:lnTo>
                    <a:pt x="476250" y="0"/>
                  </a:lnTo>
                  <a:close/>
                </a:path>
              </a:pathLst>
            </a:custGeom>
            <a:solidFill>
              <a:srgbClr val="FFC000"/>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7" name="Google Shape;345;p14"/>
            <p:cNvSpPr/>
            <p:nvPr/>
          </p:nvSpPr>
          <p:spPr>
            <a:xfrm>
              <a:off x="8145018" y="285749"/>
              <a:ext cx="571500" cy="5215255"/>
            </a:xfrm>
            <a:custGeom>
              <a:avLst/>
              <a:gdLst/>
              <a:ahLst/>
              <a:cxnLst/>
              <a:rect l="l" t="t" r="r" b="b"/>
              <a:pathLst>
                <a:path w="571500" h="5215255" extrusionOk="0">
                  <a:moveTo>
                    <a:pt x="476250" y="5215128"/>
                  </a:moveTo>
                  <a:lnTo>
                    <a:pt x="513314" y="5207638"/>
                  </a:lnTo>
                  <a:lnTo>
                    <a:pt x="543591" y="5187219"/>
                  </a:lnTo>
                  <a:lnTo>
                    <a:pt x="564010" y="5156942"/>
                  </a:lnTo>
                  <a:lnTo>
                    <a:pt x="571500" y="5119878"/>
                  </a:lnTo>
                  <a:lnTo>
                    <a:pt x="571500" y="95250"/>
                  </a:lnTo>
                  <a:lnTo>
                    <a:pt x="564010" y="58185"/>
                  </a:lnTo>
                  <a:lnTo>
                    <a:pt x="543591" y="27908"/>
                  </a:lnTo>
                  <a:lnTo>
                    <a:pt x="513314" y="7489"/>
                  </a:lnTo>
                  <a:lnTo>
                    <a:pt x="476250" y="0"/>
                  </a:lnTo>
                  <a:lnTo>
                    <a:pt x="95250" y="0"/>
                  </a:lnTo>
                  <a:lnTo>
                    <a:pt x="58185" y="7489"/>
                  </a:lnTo>
                  <a:lnTo>
                    <a:pt x="27908" y="27908"/>
                  </a:lnTo>
                  <a:lnTo>
                    <a:pt x="7489" y="58185"/>
                  </a:lnTo>
                  <a:lnTo>
                    <a:pt x="0" y="95250"/>
                  </a:lnTo>
                  <a:lnTo>
                    <a:pt x="0" y="5119878"/>
                  </a:lnTo>
                  <a:lnTo>
                    <a:pt x="7489" y="5156942"/>
                  </a:lnTo>
                  <a:lnTo>
                    <a:pt x="27908" y="5187219"/>
                  </a:lnTo>
                  <a:lnTo>
                    <a:pt x="58185" y="5207638"/>
                  </a:lnTo>
                  <a:lnTo>
                    <a:pt x="95250" y="5215128"/>
                  </a:lnTo>
                  <a:lnTo>
                    <a:pt x="476250" y="5215128"/>
                  </a:lnTo>
                  <a:close/>
                </a:path>
              </a:pathLst>
            </a:custGeom>
            <a:solidFill>
              <a:srgbClr val="FFC000"/>
            </a:solid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
        <p:nvSpPr>
          <p:cNvPr id="18" name="Google Shape;362;p14"/>
          <p:cNvSpPr/>
          <p:nvPr/>
        </p:nvSpPr>
        <p:spPr>
          <a:xfrm rot="5400000">
            <a:off x="6680052" y="2623620"/>
            <a:ext cx="3951082" cy="646331"/>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n-US" sz="1800" b="1" dirty="0" smtClean="0">
                <a:latin typeface="Times New Roman"/>
                <a:ea typeface="Times New Roman"/>
                <a:cs typeface="Times New Roman"/>
                <a:sym typeface="Times New Roman"/>
              </a:rPr>
              <a:t>PLACEMENT       </a:t>
            </a:r>
            <a:r>
              <a:rPr lang="en-US" sz="1800" b="1" dirty="0">
                <a:latin typeface="Times New Roman"/>
                <a:ea typeface="Times New Roman"/>
                <a:cs typeface="Times New Roman"/>
                <a:sym typeface="Times New Roman"/>
              </a:rPr>
              <a:t>BROCHURE</a:t>
            </a:r>
            <a:endParaRPr/>
          </a:p>
          <a:p>
            <a:pPr marL="0" lvl="0" indent="0" algn="ctr" rtl="0">
              <a:spcBef>
                <a:spcPts val="0"/>
              </a:spcBef>
              <a:spcAft>
                <a:spcPts val="0"/>
              </a:spcAft>
              <a:buNone/>
            </a:pPr>
            <a:r>
              <a:rPr lang="en-US" sz="1800" b="1" dirty="0">
                <a:latin typeface="Times New Roman"/>
                <a:ea typeface="Times New Roman"/>
                <a:cs typeface="Times New Roman"/>
                <a:sym typeface="Times New Roman"/>
              </a:rPr>
              <a:t>2024 </a:t>
            </a:r>
            <a:endParaRPr sz="18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grpSp>
        <p:nvGrpSpPr>
          <p:cNvPr id="655" name="Google Shape;655;p29"/>
          <p:cNvGrpSpPr/>
          <p:nvPr/>
        </p:nvGrpSpPr>
        <p:grpSpPr>
          <a:xfrm>
            <a:off x="643890" y="144017"/>
            <a:ext cx="7358126" cy="500380"/>
            <a:chOff x="643890" y="144017"/>
            <a:chExt cx="7358126" cy="500380"/>
          </a:xfrm>
        </p:grpSpPr>
        <p:sp>
          <p:nvSpPr>
            <p:cNvPr id="656" name="Google Shape;656;p29"/>
            <p:cNvSpPr/>
            <p:nvPr/>
          </p:nvSpPr>
          <p:spPr>
            <a:xfrm>
              <a:off x="643890" y="144017"/>
              <a:ext cx="250190" cy="500380"/>
            </a:xfrm>
            <a:custGeom>
              <a:avLst/>
              <a:gdLst/>
              <a:ahLst/>
              <a:cxnLst/>
              <a:rect l="l" t="t" r="r" b="b"/>
              <a:pathLst>
                <a:path w="250190" h="500380" extrusionOk="0">
                  <a:moveTo>
                    <a:pt x="249935" y="0"/>
                  </a:moveTo>
                  <a:lnTo>
                    <a:pt x="205009" y="4026"/>
                  </a:lnTo>
                  <a:lnTo>
                    <a:pt x="162725" y="15635"/>
                  </a:lnTo>
                  <a:lnTo>
                    <a:pt x="123788" y="34120"/>
                  </a:lnTo>
                  <a:lnTo>
                    <a:pt x="88905" y="58777"/>
                  </a:lnTo>
                  <a:lnTo>
                    <a:pt x="58781" y="88899"/>
                  </a:lnTo>
                  <a:lnTo>
                    <a:pt x="34123" y="123782"/>
                  </a:lnTo>
                  <a:lnTo>
                    <a:pt x="15636" y="162719"/>
                  </a:lnTo>
                  <a:lnTo>
                    <a:pt x="4026" y="205006"/>
                  </a:lnTo>
                  <a:lnTo>
                    <a:pt x="0" y="249935"/>
                  </a:lnTo>
                  <a:lnTo>
                    <a:pt x="4026" y="294865"/>
                  </a:lnTo>
                  <a:lnTo>
                    <a:pt x="15636" y="337152"/>
                  </a:lnTo>
                  <a:lnTo>
                    <a:pt x="34123" y="376089"/>
                  </a:lnTo>
                  <a:lnTo>
                    <a:pt x="58781" y="410971"/>
                  </a:lnTo>
                  <a:lnTo>
                    <a:pt x="88905" y="441094"/>
                  </a:lnTo>
                  <a:lnTo>
                    <a:pt x="123788" y="465751"/>
                  </a:lnTo>
                  <a:lnTo>
                    <a:pt x="162725" y="484236"/>
                  </a:lnTo>
                  <a:lnTo>
                    <a:pt x="205009" y="495845"/>
                  </a:lnTo>
                  <a:lnTo>
                    <a:pt x="249935" y="499871"/>
                  </a:lnTo>
                  <a:lnTo>
                    <a:pt x="249935" y="0"/>
                  </a:lnTo>
                  <a:close/>
                </a:path>
              </a:pathLst>
            </a:custGeom>
            <a:solidFill>
              <a:srgbClr val="7597D9"/>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57" name="Google Shape;657;p29"/>
            <p:cNvSpPr/>
            <p:nvPr/>
          </p:nvSpPr>
          <p:spPr>
            <a:xfrm>
              <a:off x="643890" y="144017"/>
              <a:ext cx="250190" cy="500380"/>
            </a:xfrm>
            <a:custGeom>
              <a:avLst/>
              <a:gdLst/>
              <a:ahLst/>
              <a:cxnLst/>
              <a:rect l="l" t="t" r="r" b="b"/>
              <a:pathLst>
                <a:path w="250190" h="500380" extrusionOk="0">
                  <a:moveTo>
                    <a:pt x="249935" y="499871"/>
                  </a:moveTo>
                  <a:lnTo>
                    <a:pt x="205009" y="495845"/>
                  </a:lnTo>
                  <a:lnTo>
                    <a:pt x="162725" y="484236"/>
                  </a:lnTo>
                  <a:lnTo>
                    <a:pt x="123788" y="465751"/>
                  </a:lnTo>
                  <a:lnTo>
                    <a:pt x="88905" y="441094"/>
                  </a:lnTo>
                  <a:lnTo>
                    <a:pt x="58781" y="410971"/>
                  </a:lnTo>
                  <a:lnTo>
                    <a:pt x="34123" y="376089"/>
                  </a:lnTo>
                  <a:lnTo>
                    <a:pt x="15636" y="337152"/>
                  </a:lnTo>
                  <a:lnTo>
                    <a:pt x="4026" y="294865"/>
                  </a:lnTo>
                  <a:lnTo>
                    <a:pt x="0" y="249935"/>
                  </a:lnTo>
                  <a:lnTo>
                    <a:pt x="4026" y="205006"/>
                  </a:lnTo>
                  <a:lnTo>
                    <a:pt x="15636" y="162719"/>
                  </a:lnTo>
                  <a:lnTo>
                    <a:pt x="34123" y="123782"/>
                  </a:lnTo>
                  <a:lnTo>
                    <a:pt x="58781" y="88899"/>
                  </a:lnTo>
                  <a:lnTo>
                    <a:pt x="88905" y="58777"/>
                  </a:lnTo>
                  <a:lnTo>
                    <a:pt x="123788" y="34120"/>
                  </a:lnTo>
                  <a:lnTo>
                    <a:pt x="162725" y="15635"/>
                  </a:lnTo>
                  <a:lnTo>
                    <a:pt x="205009" y="4026"/>
                  </a:lnTo>
                  <a:lnTo>
                    <a:pt x="249935" y="0"/>
                  </a:lnTo>
                  <a:lnTo>
                    <a:pt x="249935" y="249935"/>
                  </a:lnTo>
                  <a:lnTo>
                    <a:pt x="249935" y="499871"/>
                  </a:lnTo>
                  <a:close/>
                </a:path>
              </a:pathLst>
            </a:custGeom>
            <a:no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58" name="Google Shape;658;p29"/>
            <p:cNvSpPr/>
            <p:nvPr/>
          </p:nvSpPr>
          <p:spPr>
            <a:xfrm>
              <a:off x="893826" y="144017"/>
              <a:ext cx="7108190" cy="500380"/>
            </a:xfrm>
            <a:custGeom>
              <a:avLst/>
              <a:gdLst/>
              <a:ahLst/>
              <a:cxnLst/>
              <a:rect l="l" t="t" r="r" b="b"/>
              <a:pathLst>
                <a:path w="7108190" h="500380" extrusionOk="0">
                  <a:moveTo>
                    <a:pt x="7107935" y="0"/>
                  </a:moveTo>
                  <a:lnTo>
                    <a:pt x="0" y="0"/>
                  </a:lnTo>
                  <a:lnTo>
                    <a:pt x="0" y="499871"/>
                  </a:lnTo>
                  <a:lnTo>
                    <a:pt x="7107935" y="499871"/>
                  </a:lnTo>
                  <a:lnTo>
                    <a:pt x="7107935" y="0"/>
                  </a:lnTo>
                  <a:close/>
                </a:path>
              </a:pathLst>
            </a:custGeom>
            <a:solidFill>
              <a:srgbClr val="FFFFFF">
                <a:alpha val="89803"/>
              </a:srgbClr>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
        <p:nvSpPr>
          <p:cNvPr id="659" name="Google Shape;659;p29"/>
          <p:cNvSpPr txBox="1">
            <a:spLocks noGrp="1"/>
          </p:cNvSpPr>
          <p:nvPr>
            <p:ph type="title"/>
          </p:nvPr>
        </p:nvSpPr>
        <p:spPr>
          <a:xfrm>
            <a:off x="893825" y="144018"/>
            <a:ext cx="7108190" cy="405870"/>
          </a:xfrm>
          <a:prstGeom prst="rect">
            <a:avLst/>
          </a:prstGeom>
          <a:noFill/>
          <a:ln w="25900" cap="flat" cmpd="sng">
            <a:solidFill>
              <a:srgbClr val="7597D9"/>
            </a:solidFill>
            <a:prstDash val="solid"/>
            <a:round/>
            <a:headEnd type="none" w="sm" len="sm"/>
            <a:tailEnd type="none" w="sm" len="sm"/>
          </a:ln>
        </p:spPr>
        <p:txBody>
          <a:bodyPr spcFirstLastPara="1" wrap="square" lIns="0" tIns="51425" rIns="0" bIns="0" anchor="ctr" anchorCtr="0">
            <a:spAutoFit/>
          </a:bodyPr>
          <a:lstStyle/>
          <a:p>
            <a:pPr marL="1483360" lvl="0" indent="0" algn="ctr" rtl="0">
              <a:lnSpc>
                <a:spcPct val="100000"/>
              </a:lnSpc>
              <a:spcBef>
                <a:spcPts val="0"/>
              </a:spcBef>
              <a:spcAft>
                <a:spcPts val="0"/>
              </a:spcAft>
              <a:buClr>
                <a:schemeClr val="dk1"/>
              </a:buClr>
              <a:buSzPts val="2300"/>
              <a:buFont typeface="Cambria"/>
              <a:buNone/>
            </a:pPr>
            <a:r>
              <a:rPr lang="en-US" sz="2300" i="0" dirty="0" smtClean="0">
                <a:latin typeface="Cambria"/>
                <a:ea typeface="Cambria"/>
                <a:cs typeface="Cambria"/>
                <a:sym typeface="Cambria"/>
              </a:rPr>
              <a:t>M.SC Microbiology Outgoing </a:t>
            </a:r>
            <a:r>
              <a:rPr lang="en-US" sz="2300" i="0" dirty="0">
                <a:latin typeface="Cambria"/>
                <a:ea typeface="Cambria"/>
                <a:cs typeface="Cambria"/>
                <a:sym typeface="Cambria"/>
              </a:rPr>
              <a:t>Batch</a:t>
            </a:r>
            <a:endParaRPr sz="2300">
              <a:latin typeface="Cambria"/>
              <a:ea typeface="Cambria"/>
              <a:cs typeface="Cambria"/>
              <a:sym typeface="Cambria"/>
            </a:endParaRPr>
          </a:p>
        </p:txBody>
      </p:sp>
      <p:sp>
        <p:nvSpPr>
          <p:cNvPr id="660" name="Google Shape;660;p29"/>
          <p:cNvSpPr txBox="1">
            <a:spLocks noGrp="1"/>
          </p:cNvSpPr>
          <p:nvPr>
            <p:ph type="sldNum" idx="12"/>
          </p:nvPr>
        </p:nvSpPr>
        <p:spPr>
          <a:xfrm>
            <a:off x="6553200" y="6356350"/>
            <a:ext cx="2133600" cy="195546"/>
          </a:xfrm>
          <a:prstGeom prst="rect">
            <a:avLst/>
          </a:prstGeom>
          <a:noFill/>
          <a:ln>
            <a:noFill/>
          </a:ln>
        </p:spPr>
        <p:txBody>
          <a:bodyPr spcFirstLastPara="1" wrap="square" lIns="0" tIns="10775" rIns="0" bIns="0" anchor="ctr" anchorCtr="0">
            <a:spAutoFit/>
          </a:bodyPr>
          <a:lstStyle/>
          <a:p>
            <a:pPr marL="38100" lvl="0" indent="0" algn="r" rtl="0">
              <a:lnSpc>
                <a:spcPct val="100000"/>
              </a:lnSpc>
              <a:spcBef>
                <a:spcPts val="0"/>
              </a:spcBef>
              <a:spcAft>
                <a:spcPts val="0"/>
              </a:spcAft>
              <a:buNone/>
            </a:pPr>
            <a:r>
              <a:rPr lang="en-US" dirty="0" smtClean="0"/>
              <a:t>27</a:t>
            </a:r>
            <a:endParaRPr/>
          </a:p>
        </p:txBody>
      </p:sp>
      <p:grpSp>
        <p:nvGrpSpPr>
          <p:cNvPr id="661" name="Google Shape;661;p29"/>
          <p:cNvGrpSpPr/>
          <p:nvPr/>
        </p:nvGrpSpPr>
        <p:grpSpPr>
          <a:xfrm>
            <a:off x="1931161" y="765048"/>
            <a:ext cx="1784350" cy="457200"/>
            <a:chOff x="1931161" y="765048"/>
            <a:chExt cx="1784350" cy="457200"/>
          </a:xfrm>
        </p:grpSpPr>
        <p:pic>
          <p:nvPicPr>
            <p:cNvPr id="662" name="Google Shape;662;p29"/>
            <p:cNvPicPr preferRelativeResize="0"/>
            <p:nvPr/>
          </p:nvPicPr>
          <p:blipFill rotWithShape="1">
            <a:blip r:embed="rId3">
              <a:alphaModFix/>
            </a:blip>
            <a:srcRect/>
            <a:stretch/>
          </p:blipFill>
          <p:spPr>
            <a:xfrm>
              <a:off x="1931161" y="765048"/>
              <a:ext cx="854710" cy="457200"/>
            </a:xfrm>
            <a:prstGeom prst="rect">
              <a:avLst/>
            </a:prstGeom>
            <a:noFill/>
            <a:ln>
              <a:noFill/>
            </a:ln>
          </p:spPr>
        </p:pic>
        <p:pic>
          <p:nvPicPr>
            <p:cNvPr id="663" name="Google Shape;663;p29"/>
            <p:cNvPicPr preferRelativeResize="0"/>
            <p:nvPr/>
          </p:nvPicPr>
          <p:blipFill rotWithShape="1">
            <a:blip r:embed="rId4">
              <a:alphaModFix/>
            </a:blip>
            <a:srcRect/>
            <a:stretch/>
          </p:blipFill>
          <p:spPr>
            <a:xfrm>
              <a:off x="2569463" y="765048"/>
              <a:ext cx="1146048" cy="457200"/>
            </a:xfrm>
            <a:prstGeom prst="rect">
              <a:avLst/>
            </a:prstGeom>
            <a:noFill/>
            <a:ln>
              <a:noFill/>
            </a:ln>
          </p:spPr>
        </p:pic>
      </p:grpSp>
      <p:graphicFrame>
        <p:nvGraphicFramePr>
          <p:cNvPr id="664" name="Google Shape;664;p29"/>
          <p:cNvGraphicFramePr/>
          <p:nvPr/>
        </p:nvGraphicFramePr>
        <p:xfrm>
          <a:off x="207937" y="779398"/>
          <a:ext cx="7858775" cy="3165715"/>
        </p:xfrm>
        <a:graphic>
          <a:graphicData uri="http://schemas.openxmlformats.org/drawingml/2006/table">
            <a:tbl>
              <a:tblPr firstRow="1" bandRow="1">
                <a:noFill/>
                <a:tableStyleId>{38340662-2627-465C-8DBF-8058F453F69C}</a:tableStyleId>
              </a:tblPr>
              <a:tblGrid>
                <a:gridCol w="1717050"/>
                <a:gridCol w="1320800"/>
                <a:gridCol w="4820925"/>
              </a:tblGrid>
              <a:tr h="457775">
                <a:tc>
                  <a:txBody>
                    <a:bodyPr/>
                    <a:lstStyle/>
                    <a:p>
                      <a:pPr marL="0" marR="0" lvl="0" indent="0" algn="l" rtl="0">
                        <a:lnSpc>
                          <a:spcPct val="100000"/>
                        </a:lnSpc>
                        <a:spcBef>
                          <a:spcPts val="0"/>
                        </a:spcBef>
                        <a:spcAft>
                          <a:spcPts val="0"/>
                        </a:spcAft>
                        <a:buNone/>
                      </a:pPr>
                      <a:endParaRPr sz="9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FC000"/>
                    </a:solidFill>
                  </a:tcPr>
                </a:tc>
                <a:tc gridSpan="2">
                  <a:txBody>
                    <a:bodyPr/>
                    <a:lstStyle/>
                    <a:p>
                      <a:pPr marL="91440" marR="0" lvl="0" indent="0" algn="l" rtl="0">
                        <a:lnSpc>
                          <a:spcPct val="100000"/>
                        </a:lnSpc>
                        <a:spcBef>
                          <a:spcPts val="0"/>
                        </a:spcBef>
                        <a:spcAft>
                          <a:spcPts val="0"/>
                        </a:spcAft>
                        <a:buNone/>
                      </a:pPr>
                      <a:r>
                        <a:rPr lang="en-US" sz="1600" b="1" i="1">
                          <a:latin typeface="Times New Roman"/>
                          <a:ea typeface="Times New Roman"/>
                          <a:cs typeface="Times New Roman"/>
                          <a:sym typeface="Times New Roman"/>
                        </a:rPr>
                        <a:t>Sana Zahoor</a:t>
                      </a:r>
                      <a:endParaRPr sz="1600">
                        <a:latin typeface="Times New Roman"/>
                        <a:ea typeface="Times New Roman"/>
                        <a:cs typeface="Times New Roman"/>
                        <a:sym typeface="Times New Roman"/>
                      </a:endParaRPr>
                    </a:p>
                  </a:txBody>
                  <a:tcPr marL="0" marR="0" marT="4255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FC000"/>
                    </a:solidFill>
                  </a:tcPr>
                </a:tc>
                <a:tc hMerge="1">
                  <a:txBody>
                    <a:bodyPr/>
                    <a:lstStyle/>
                    <a:p>
                      <a:endParaRPr lang="en-US"/>
                    </a:p>
                  </a:txBody>
                  <a:tcPr/>
                </a:tc>
              </a:tr>
              <a:tr h="418050">
                <a:tc rowSpan="6">
                  <a:txBody>
                    <a:bodyPr/>
                    <a:lstStyle/>
                    <a:p>
                      <a:pPr marL="0" marR="0" lvl="0" indent="0" algn="l" rtl="0">
                        <a:lnSpc>
                          <a:spcPct val="100000"/>
                        </a:lnSpc>
                        <a:spcBef>
                          <a:spcPts val="0"/>
                        </a:spcBef>
                        <a:spcAft>
                          <a:spcPts val="0"/>
                        </a:spcAft>
                        <a:buNone/>
                      </a:pPr>
                      <a:endParaRPr sz="9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D9CE"/>
                    </a:solidFill>
                  </a:tcPr>
                </a:tc>
                <a:tc>
                  <a:txBody>
                    <a:bodyPr/>
                    <a:lstStyle/>
                    <a:p>
                      <a:pPr marL="68580" marR="0" lvl="0" indent="0" algn="l" rtl="0">
                        <a:lnSpc>
                          <a:spcPct val="100000"/>
                        </a:lnSpc>
                        <a:spcBef>
                          <a:spcPts val="0"/>
                        </a:spcBef>
                        <a:spcAft>
                          <a:spcPts val="0"/>
                        </a:spcAft>
                        <a:buNone/>
                      </a:pPr>
                      <a:r>
                        <a:rPr lang="en-US" sz="1200" b="1">
                          <a:latin typeface="Times New Roman"/>
                          <a:ea typeface="Times New Roman"/>
                          <a:cs typeface="Times New Roman"/>
                          <a:sym typeface="Times New Roman"/>
                        </a:rPr>
                        <a:t>Parentage</a:t>
                      </a:r>
                      <a:endParaRPr sz="1200">
                        <a:latin typeface="Times New Roman"/>
                        <a:ea typeface="Times New Roman"/>
                        <a:cs typeface="Times New Roman"/>
                        <a:sym typeface="Times New Roman"/>
                      </a:endParaRPr>
                    </a:p>
                  </a:txBody>
                  <a:tcPr marL="0" marR="0" marT="819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D9CE"/>
                    </a:solidFill>
                  </a:tcPr>
                </a:tc>
                <a:tc>
                  <a:txBody>
                    <a:bodyPr/>
                    <a:lstStyle/>
                    <a:p>
                      <a:pPr marL="68580" marR="0" lvl="0" indent="0" algn="l" rtl="0">
                        <a:lnSpc>
                          <a:spcPct val="100000"/>
                        </a:lnSpc>
                        <a:spcBef>
                          <a:spcPts val="0"/>
                        </a:spcBef>
                        <a:spcAft>
                          <a:spcPts val="0"/>
                        </a:spcAft>
                        <a:buNone/>
                      </a:pPr>
                      <a:r>
                        <a:rPr lang="en-US" sz="1200">
                          <a:latin typeface="Times New Roman"/>
                          <a:ea typeface="Times New Roman"/>
                          <a:cs typeface="Times New Roman"/>
                          <a:sym typeface="Times New Roman"/>
                        </a:rPr>
                        <a:t>Zahoor Ahmad Baba </a:t>
                      </a:r>
                      <a:endParaRPr sz="1200">
                        <a:latin typeface="Times New Roman"/>
                        <a:ea typeface="Times New Roman"/>
                        <a:cs typeface="Times New Roman"/>
                        <a:sym typeface="Times New Roman"/>
                      </a:endParaRPr>
                    </a:p>
                  </a:txBody>
                  <a:tcPr marL="0" marR="0" marT="819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D9CE"/>
                    </a:solidFill>
                  </a:tcPr>
                </a:tc>
              </a:tr>
              <a:tr h="417250">
                <a:tc vMerge="1">
                  <a:txBody>
                    <a:bodyPr/>
                    <a:lstStyle/>
                    <a:p>
                      <a:endParaRPr lang="en-US"/>
                    </a:p>
                  </a:txBody>
                  <a:tcPr/>
                </a:tc>
                <a:tc>
                  <a:txBody>
                    <a:bodyPr/>
                    <a:lstStyle/>
                    <a:p>
                      <a:pPr marL="68580" marR="0" lvl="0" indent="0" algn="l" rtl="0">
                        <a:lnSpc>
                          <a:spcPct val="100000"/>
                        </a:lnSpc>
                        <a:spcBef>
                          <a:spcPts val="0"/>
                        </a:spcBef>
                        <a:spcAft>
                          <a:spcPts val="0"/>
                        </a:spcAft>
                        <a:buNone/>
                      </a:pPr>
                      <a:r>
                        <a:rPr lang="en-US" sz="1200" b="1">
                          <a:latin typeface="Times New Roman"/>
                          <a:ea typeface="Times New Roman"/>
                          <a:cs typeface="Times New Roman"/>
                          <a:sym typeface="Times New Roman"/>
                        </a:rPr>
                        <a:t>Residence</a:t>
                      </a:r>
                      <a:endParaRPr sz="1200">
                        <a:latin typeface="Times New Roman"/>
                        <a:ea typeface="Times New Roman"/>
                        <a:cs typeface="Times New Roman"/>
                        <a:sym typeface="Times New Roman"/>
                      </a:endParaRPr>
                    </a:p>
                  </a:txBody>
                  <a:tcPr marL="0" marR="0" marT="978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CE8"/>
                    </a:solidFill>
                  </a:tcPr>
                </a:tc>
                <a:tc>
                  <a:txBody>
                    <a:bodyPr/>
                    <a:lstStyle/>
                    <a:p>
                      <a:pPr marL="68580" marR="0" lvl="0" indent="0" algn="l" rtl="0">
                        <a:lnSpc>
                          <a:spcPct val="100000"/>
                        </a:lnSpc>
                        <a:spcBef>
                          <a:spcPts val="0"/>
                        </a:spcBef>
                        <a:spcAft>
                          <a:spcPts val="0"/>
                        </a:spcAft>
                        <a:buNone/>
                      </a:pPr>
                      <a:r>
                        <a:rPr lang="en-US" sz="1200">
                          <a:latin typeface="Times New Roman"/>
                          <a:ea typeface="Times New Roman"/>
                          <a:cs typeface="Times New Roman"/>
                          <a:sym typeface="Times New Roman"/>
                        </a:rPr>
                        <a:t>Kokerbagh, Zoonimar, Soura, Srinagar</a:t>
                      </a:r>
                      <a:endParaRPr sz="1200">
                        <a:latin typeface="Times New Roman"/>
                        <a:ea typeface="Times New Roman"/>
                        <a:cs typeface="Times New Roman"/>
                        <a:sym typeface="Times New Roman"/>
                      </a:endParaRPr>
                    </a:p>
                  </a:txBody>
                  <a:tcPr marL="0" marR="0" marT="978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CE8"/>
                    </a:solidFill>
                  </a:tcPr>
                </a:tc>
              </a:tr>
              <a:tr h="602425">
                <a:tc vMerge="1">
                  <a:txBody>
                    <a:bodyPr/>
                    <a:lstStyle/>
                    <a:p>
                      <a:endParaRPr lang="en-US"/>
                    </a:p>
                  </a:txBody>
                  <a:tcPr/>
                </a:tc>
                <a:tc>
                  <a:txBody>
                    <a:bodyPr/>
                    <a:lstStyle/>
                    <a:p>
                      <a:pPr marL="68580" marR="0" lvl="0" indent="0" algn="l" rtl="0">
                        <a:lnSpc>
                          <a:spcPct val="100000"/>
                        </a:lnSpc>
                        <a:spcBef>
                          <a:spcPts val="0"/>
                        </a:spcBef>
                        <a:spcAft>
                          <a:spcPts val="0"/>
                        </a:spcAft>
                        <a:buNone/>
                      </a:pPr>
                      <a:r>
                        <a:rPr lang="en-US" sz="1200" b="1">
                          <a:latin typeface="Times New Roman"/>
                          <a:ea typeface="Times New Roman"/>
                          <a:cs typeface="Times New Roman"/>
                          <a:sym typeface="Times New Roman"/>
                        </a:rPr>
                        <a:t>Phone no</a:t>
                      </a:r>
                      <a:endParaRPr sz="1200">
                        <a:latin typeface="Times New Roman"/>
                        <a:ea typeface="Times New Roman"/>
                        <a:cs typeface="Times New Roman"/>
                        <a:sym typeface="Times New Roman"/>
                      </a:endParaRPr>
                    </a:p>
                  </a:txBody>
                  <a:tcPr marL="0" marR="0" marT="978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D9CE"/>
                    </a:solidFill>
                  </a:tcPr>
                </a:tc>
                <a:tc>
                  <a:txBody>
                    <a:bodyPr/>
                    <a:lstStyle/>
                    <a:p>
                      <a:pPr marL="68580" marR="0" lvl="0" indent="0" algn="l" rtl="0">
                        <a:lnSpc>
                          <a:spcPct val="100000"/>
                        </a:lnSpc>
                        <a:spcBef>
                          <a:spcPts val="0"/>
                        </a:spcBef>
                        <a:spcAft>
                          <a:spcPts val="0"/>
                        </a:spcAft>
                        <a:buNone/>
                      </a:pPr>
                      <a:r>
                        <a:rPr lang="en-US" sz="1200">
                          <a:latin typeface="Times New Roman"/>
                          <a:ea typeface="Times New Roman"/>
                          <a:cs typeface="Times New Roman"/>
                          <a:sym typeface="Times New Roman"/>
                        </a:rPr>
                        <a:t>9419403222</a:t>
                      </a:r>
                      <a:endParaRPr/>
                    </a:p>
                    <a:p>
                      <a:pPr marL="68580" marR="0" lvl="0" indent="0" algn="l" rtl="0">
                        <a:lnSpc>
                          <a:spcPct val="100000"/>
                        </a:lnSpc>
                        <a:spcBef>
                          <a:spcPts val="150"/>
                        </a:spcBef>
                        <a:spcAft>
                          <a:spcPts val="0"/>
                        </a:spcAft>
                        <a:buNone/>
                      </a:pPr>
                      <a:endParaRPr sz="1200">
                        <a:latin typeface="Times New Roman"/>
                        <a:ea typeface="Times New Roman"/>
                        <a:cs typeface="Times New Roman"/>
                        <a:sym typeface="Times New Roman"/>
                      </a:endParaRPr>
                    </a:p>
                    <a:p>
                      <a:pPr marL="68580" marR="0" lvl="0" indent="0" algn="l" rtl="0">
                        <a:lnSpc>
                          <a:spcPct val="100000"/>
                        </a:lnSpc>
                        <a:spcBef>
                          <a:spcPts val="155"/>
                        </a:spcBef>
                        <a:spcAft>
                          <a:spcPts val="0"/>
                        </a:spcAft>
                        <a:buNone/>
                      </a:pPr>
                      <a:endParaRPr sz="1200">
                        <a:latin typeface="Times New Roman"/>
                        <a:ea typeface="Times New Roman"/>
                        <a:cs typeface="Times New Roman"/>
                        <a:sym typeface="Times New Roman"/>
                      </a:endParaRPr>
                    </a:p>
                  </a:txBody>
                  <a:tcPr marL="0" marR="0" marT="1905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D9CE"/>
                    </a:solidFill>
                  </a:tcPr>
                </a:tc>
              </a:tr>
              <a:tr h="418050">
                <a:tc vMerge="1">
                  <a:txBody>
                    <a:bodyPr/>
                    <a:lstStyle/>
                    <a:p>
                      <a:endParaRPr lang="en-US"/>
                    </a:p>
                  </a:txBody>
                  <a:tcPr/>
                </a:tc>
                <a:tc>
                  <a:txBody>
                    <a:bodyPr/>
                    <a:lstStyle/>
                    <a:p>
                      <a:pPr marL="68580" marR="0" lvl="0" indent="0" algn="l" rtl="0">
                        <a:lnSpc>
                          <a:spcPct val="100000"/>
                        </a:lnSpc>
                        <a:spcBef>
                          <a:spcPts val="0"/>
                        </a:spcBef>
                        <a:spcAft>
                          <a:spcPts val="0"/>
                        </a:spcAft>
                        <a:buNone/>
                      </a:pPr>
                      <a:r>
                        <a:rPr lang="en-US" sz="1200" b="1">
                          <a:latin typeface="Times New Roman"/>
                          <a:ea typeface="Times New Roman"/>
                          <a:cs typeface="Times New Roman"/>
                          <a:sym typeface="Times New Roman"/>
                        </a:rPr>
                        <a:t>E mail </a:t>
                      </a:r>
                      <a:endParaRPr sz="1200">
                        <a:latin typeface="Times New Roman"/>
                        <a:ea typeface="Times New Roman"/>
                        <a:cs typeface="Times New Roman"/>
                        <a:sym typeface="Times New Roman"/>
                      </a:endParaRPr>
                    </a:p>
                  </a:txBody>
                  <a:tcPr marL="0" marR="0" marT="978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CE8"/>
                    </a:solidFill>
                  </a:tcPr>
                </a:tc>
                <a:tc>
                  <a:txBody>
                    <a:bodyPr/>
                    <a:lstStyle/>
                    <a:p>
                      <a:pPr marL="68580" marR="0" lvl="0" indent="0" algn="l" rtl="0">
                        <a:lnSpc>
                          <a:spcPct val="100000"/>
                        </a:lnSpc>
                        <a:spcBef>
                          <a:spcPts val="0"/>
                        </a:spcBef>
                        <a:spcAft>
                          <a:spcPts val="0"/>
                        </a:spcAft>
                        <a:buNone/>
                      </a:pPr>
                      <a:r>
                        <a:rPr lang="en-US" sz="1200">
                          <a:solidFill>
                            <a:schemeClr val="dk1"/>
                          </a:solidFill>
                          <a:latin typeface="Times New Roman"/>
                          <a:ea typeface="Times New Roman"/>
                          <a:cs typeface="Times New Roman"/>
                          <a:sym typeface="Times New Roman"/>
                        </a:rPr>
                        <a:t>sanazahoorbaba</a:t>
                      </a:r>
                      <a:r>
                        <a:rPr lang="en-US" sz="1200" u="sng">
                          <a:solidFill>
                            <a:schemeClr val="dk1"/>
                          </a:solidFill>
                          <a:latin typeface="Times New Roman"/>
                          <a:ea typeface="Times New Roman"/>
                          <a:cs typeface="Times New Roman"/>
                          <a:sym typeface="Times New Roman"/>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@gmail.com</a:t>
                      </a:r>
                      <a:endParaRPr sz="1200">
                        <a:solidFill>
                          <a:schemeClr val="dk1"/>
                        </a:solidFill>
                        <a:latin typeface="Times New Roman"/>
                        <a:ea typeface="Times New Roman"/>
                        <a:cs typeface="Times New Roman"/>
                        <a:sym typeface="Times New Roman"/>
                      </a:endParaRPr>
                    </a:p>
                  </a:txBody>
                  <a:tcPr marL="0" marR="0" marT="978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CE8"/>
                    </a:solidFill>
                  </a:tcPr>
                </a:tc>
              </a:tr>
              <a:tr h="418050">
                <a:tc vMerge="1">
                  <a:txBody>
                    <a:bodyPr/>
                    <a:lstStyle/>
                    <a:p>
                      <a:endParaRPr lang="en-US"/>
                    </a:p>
                  </a:txBody>
                  <a:tcPr/>
                </a:tc>
                <a:tc>
                  <a:txBody>
                    <a:bodyPr/>
                    <a:lstStyle/>
                    <a:p>
                      <a:pPr marL="68580" marR="224155" lvl="0" indent="0" algn="l" rtl="0">
                        <a:lnSpc>
                          <a:spcPct val="103333"/>
                        </a:lnSpc>
                        <a:spcBef>
                          <a:spcPts val="0"/>
                        </a:spcBef>
                        <a:spcAft>
                          <a:spcPts val="0"/>
                        </a:spcAft>
                        <a:buNone/>
                      </a:pPr>
                      <a:r>
                        <a:rPr lang="en-US" sz="1200" b="1">
                          <a:latin typeface="Times New Roman"/>
                          <a:ea typeface="Times New Roman"/>
                          <a:cs typeface="Times New Roman"/>
                          <a:sym typeface="Times New Roman"/>
                        </a:rPr>
                        <a:t>PG Research Project Title</a:t>
                      </a:r>
                      <a:endParaRPr sz="1200">
                        <a:latin typeface="Times New Roman"/>
                        <a:ea typeface="Times New Roman"/>
                        <a:cs typeface="Times New Roman"/>
                        <a:sym typeface="Times New Roman"/>
                      </a:endParaRPr>
                    </a:p>
                  </a:txBody>
                  <a:tcPr marL="0" marR="0" marT="635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D9CE"/>
                    </a:solidFill>
                  </a:tcPr>
                </a:tc>
                <a:tc>
                  <a:txBody>
                    <a:bodyPr/>
                    <a:lstStyle/>
                    <a:p>
                      <a:pPr marL="68580" marR="387985" lvl="0" indent="0" algn="l" rtl="0">
                        <a:lnSpc>
                          <a:spcPct val="103333"/>
                        </a:lnSpc>
                        <a:spcBef>
                          <a:spcPts val="0"/>
                        </a:spcBef>
                        <a:spcAft>
                          <a:spcPts val="0"/>
                        </a:spcAft>
                        <a:buNone/>
                      </a:pPr>
                      <a:r>
                        <a:rPr lang="en-US" sz="1200">
                          <a:latin typeface="Times New Roman"/>
                          <a:ea typeface="Times New Roman"/>
                          <a:cs typeface="Times New Roman"/>
                          <a:sym typeface="Times New Roman"/>
                        </a:rPr>
                        <a:t>Dissecting the role of histone methyl transferase in Saccharomyces cerevisiae</a:t>
                      </a:r>
                      <a:endParaRPr sz="1200">
                        <a:latin typeface="Times New Roman"/>
                        <a:ea typeface="Times New Roman"/>
                        <a:cs typeface="Times New Roman"/>
                        <a:sym typeface="Times New Roman"/>
                      </a:endParaRPr>
                    </a:p>
                  </a:txBody>
                  <a:tcPr marL="0" marR="0" marT="635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D9CE"/>
                    </a:solidFill>
                  </a:tcPr>
                </a:tc>
              </a:tr>
              <a:tr h="418050">
                <a:tc vMerge="1">
                  <a:txBody>
                    <a:bodyPr/>
                    <a:lstStyle/>
                    <a:p>
                      <a:endParaRPr lang="en-US"/>
                    </a:p>
                  </a:txBody>
                  <a:tcPr/>
                </a:tc>
                <a:tc>
                  <a:txBody>
                    <a:bodyPr/>
                    <a:lstStyle/>
                    <a:p>
                      <a:pPr marL="68580" marR="0" lvl="0" indent="0" algn="l" rtl="0">
                        <a:lnSpc>
                          <a:spcPct val="100000"/>
                        </a:lnSpc>
                        <a:spcBef>
                          <a:spcPts val="0"/>
                        </a:spcBef>
                        <a:spcAft>
                          <a:spcPts val="0"/>
                        </a:spcAft>
                        <a:buNone/>
                      </a:pPr>
                      <a:r>
                        <a:rPr lang="en-US" sz="1200" b="1">
                          <a:latin typeface="Times New Roman"/>
                          <a:ea typeface="Times New Roman"/>
                          <a:cs typeface="Times New Roman"/>
                          <a:sym typeface="Times New Roman"/>
                        </a:rPr>
                        <a:t>Area of interest</a:t>
                      </a:r>
                      <a:endParaRPr sz="1200">
                        <a:latin typeface="Times New Roman"/>
                        <a:ea typeface="Times New Roman"/>
                        <a:cs typeface="Times New Roman"/>
                        <a:sym typeface="Times New Roman"/>
                      </a:endParaRPr>
                    </a:p>
                  </a:txBody>
                  <a:tcPr marL="0" marR="0" marT="984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CE8"/>
                    </a:solidFill>
                  </a:tcPr>
                </a:tc>
                <a:tc>
                  <a:txBody>
                    <a:bodyPr/>
                    <a:lstStyle/>
                    <a:p>
                      <a:pPr marL="68580" marR="342900" lvl="0" indent="0" algn="l" rtl="0">
                        <a:lnSpc>
                          <a:spcPct val="103333"/>
                        </a:lnSpc>
                        <a:spcBef>
                          <a:spcPts val="0"/>
                        </a:spcBef>
                        <a:spcAft>
                          <a:spcPts val="0"/>
                        </a:spcAft>
                        <a:buNone/>
                      </a:pPr>
                      <a:r>
                        <a:rPr lang="en-US" sz="1200">
                          <a:latin typeface="Times New Roman"/>
                          <a:ea typeface="Times New Roman"/>
                          <a:cs typeface="Times New Roman"/>
                          <a:sym typeface="Times New Roman"/>
                        </a:rPr>
                        <a:t>Molecular Biology</a:t>
                      </a:r>
                      <a:endParaRPr sz="1200">
                        <a:latin typeface="Times New Roman"/>
                        <a:ea typeface="Times New Roman"/>
                        <a:cs typeface="Times New Roman"/>
                        <a:sym typeface="Times New Roman"/>
                      </a:endParaRPr>
                    </a:p>
                  </a:txBody>
                  <a:tcPr marL="0" marR="0" marT="635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CE8"/>
                    </a:solidFill>
                  </a:tcPr>
                </a:tc>
              </a:tr>
            </a:tbl>
          </a:graphicData>
        </a:graphic>
      </p:graphicFrame>
      <p:grpSp>
        <p:nvGrpSpPr>
          <p:cNvPr id="665" name="Google Shape;665;p29"/>
          <p:cNvGrpSpPr/>
          <p:nvPr/>
        </p:nvGrpSpPr>
        <p:grpSpPr>
          <a:xfrm>
            <a:off x="1916938" y="4050791"/>
            <a:ext cx="1551686" cy="457200"/>
            <a:chOff x="1916938" y="4050791"/>
            <a:chExt cx="1551686" cy="457200"/>
          </a:xfrm>
        </p:grpSpPr>
        <p:pic>
          <p:nvPicPr>
            <p:cNvPr id="666" name="Google Shape;666;p29"/>
            <p:cNvPicPr preferRelativeResize="0"/>
            <p:nvPr/>
          </p:nvPicPr>
          <p:blipFill rotWithShape="1">
            <a:blip r:embed="rId6">
              <a:alphaModFix/>
            </a:blip>
            <a:srcRect/>
            <a:stretch/>
          </p:blipFill>
          <p:spPr>
            <a:xfrm>
              <a:off x="1916938" y="4050791"/>
              <a:ext cx="856742" cy="457200"/>
            </a:xfrm>
            <a:prstGeom prst="rect">
              <a:avLst/>
            </a:prstGeom>
            <a:noFill/>
            <a:ln>
              <a:noFill/>
            </a:ln>
          </p:spPr>
        </p:pic>
        <p:pic>
          <p:nvPicPr>
            <p:cNvPr id="667" name="Google Shape;667;p29"/>
            <p:cNvPicPr preferRelativeResize="0"/>
            <p:nvPr/>
          </p:nvPicPr>
          <p:blipFill rotWithShape="1">
            <a:blip r:embed="rId7">
              <a:alphaModFix/>
            </a:blip>
            <a:srcRect/>
            <a:stretch/>
          </p:blipFill>
          <p:spPr>
            <a:xfrm>
              <a:off x="2561844" y="4050791"/>
              <a:ext cx="906780" cy="457200"/>
            </a:xfrm>
            <a:prstGeom prst="rect">
              <a:avLst/>
            </a:prstGeom>
            <a:noFill/>
            <a:ln>
              <a:noFill/>
            </a:ln>
          </p:spPr>
        </p:pic>
      </p:grpSp>
      <p:graphicFrame>
        <p:nvGraphicFramePr>
          <p:cNvPr id="668" name="Google Shape;668;p29"/>
          <p:cNvGraphicFramePr/>
          <p:nvPr/>
        </p:nvGraphicFramePr>
        <p:xfrm>
          <a:off x="207937" y="4065651"/>
          <a:ext cx="7857475" cy="2854919"/>
        </p:xfrm>
        <a:graphic>
          <a:graphicData uri="http://schemas.openxmlformats.org/drawingml/2006/table">
            <a:tbl>
              <a:tblPr firstRow="1" bandRow="1">
                <a:noFill/>
                <a:tableStyleId>{38340662-2627-465C-8DBF-8058F453F69C}</a:tableStyleId>
              </a:tblPr>
              <a:tblGrid>
                <a:gridCol w="1702425"/>
                <a:gridCol w="1309375"/>
                <a:gridCol w="4845675"/>
              </a:tblGrid>
              <a:tr h="415725">
                <a:tc>
                  <a:txBody>
                    <a:bodyPr/>
                    <a:lstStyle/>
                    <a:p>
                      <a:pPr marL="0" marR="0" lvl="0" indent="0" algn="l" rtl="0">
                        <a:lnSpc>
                          <a:spcPct val="100000"/>
                        </a:lnSpc>
                        <a:spcBef>
                          <a:spcPts val="0"/>
                        </a:spcBef>
                        <a:spcAft>
                          <a:spcPts val="0"/>
                        </a:spcAft>
                        <a:buNone/>
                      </a:pPr>
                      <a:endParaRPr sz="9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FC000"/>
                    </a:solidFill>
                  </a:tcPr>
                </a:tc>
                <a:tc gridSpan="2">
                  <a:txBody>
                    <a:bodyPr/>
                    <a:lstStyle/>
                    <a:p>
                      <a:pPr marL="91440" marR="0" lvl="0" indent="0" algn="l" rtl="0">
                        <a:lnSpc>
                          <a:spcPct val="100000"/>
                        </a:lnSpc>
                        <a:spcBef>
                          <a:spcPts val="0"/>
                        </a:spcBef>
                        <a:spcAft>
                          <a:spcPts val="0"/>
                        </a:spcAft>
                        <a:buNone/>
                      </a:pPr>
                      <a:r>
                        <a:rPr lang="en-US" sz="1600" b="1" i="1">
                          <a:latin typeface="Times New Roman"/>
                          <a:ea typeface="Times New Roman"/>
                          <a:cs typeface="Times New Roman"/>
                          <a:sym typeface="Times New Roman"/>
                        </a:rPr>
                        <a:t>Aneeka Rizwan</a:t>
                      </a:r>
                      <a:endParaRPr sz="1600" b="1">
                        <a:latin typeface="Times New Roman"/>
                        <a:ea typeface="Times New Roman"/>
                        <a:cs typeface="Times New Roman"/>
                        <a:sym typeface="Times New Roman"/>
                      </a:endParaRPr>
                    </a:p>
                  </a:txBody>
                  <a:tcPr marL="0" marR="0" marT="4255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FC000"/>
                    </a:solidFill>
                  </a:tcPr>
                </a:tc>
                <a:tc hMerge="1">
                  <a:txBody>
                    <a:bodyPr/>
                    <a:lstStyle/>
                    <a:p>
                      <a:endParaRPr lang="en-US"/>
                    </a:p>
                  </a:txBody>
                  <a:tcPr/>
                </a:tc>
              </a:tr>
              <a:tr h="357975">
                <a:tc rowSpan="6">
                  <a:txBody>
                    <a:bodyPr/>
                    <a:lstStyle/>
                    <a:p>
                      <a:pPr marL="0" marR="0" lvl="0" indent="0" algn="l" rtl="0">
                        <a:lnSpc>
                          <a:spcPct val="100000"/>
                        </a:lnSpc>
                        <a:spcBef>
                          <a:spcPts val="0"/>
                        </a:spcBef>
                        <a:spcAft>
                          <a:spcPts val="0"/>
                        </a:spcAft>
                        <a:buNone/>
                      </a:pPr>
                      <a:endParaRPr sz="9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D9CE"/>
                    </a:solidFill>
                  </a:tcPr>
                </a:tc>
                <a:tc>
                  <a:txBody>
                    <a:bodyPr/>
                    <a:lstStyle/>
                    <a:p>
                      <a:pPr marL="68580" marR="0" lvl="0" indent="0" algn="l" rtl="0">
                        <a:lnSpc>
                          <a:spcPct val="100000"/>
                        </a:lnSpc>
                        <a:spcBef>
                          <a:spcPts val="0"/>
                        </a:spcBef>
                        <a:spcAft>
                          <a:spcPts val="0"/>
                        </a:spcAft>
                        <a:buNone/>
                      </a:pPr>
                      <a:r>
                        <a:rPr lang="en-US" sz="1200" b="1">
                          <a:latin typeface="Times New Roman"/>
                          <a:ea typeface="Times New Roman"/>
                          <a:cs typeface="Times New Roman"/>
                          <a:sym typeface="Times New Roman"/>
                        </a:rPr>
                        <a:t>Parentage</a:t>
                      </a:r>
                      <a:endParaRPr sz="1200">
                        <a:latin typeface="Times New Roman"/>
                        <a:ea typeface="Times New Roman"/>
                        <a:cs typeface="Times New Roman"/>
                        <a:sym typeface="Times New Roman"/>
                      </a:endParaRPr>
                    </a:p>
                  </a:txBody>
                  <a:tcPr marL="0" marR="0" marT="908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D9CE"/>
                    </a:solidFill>
                  </a:tcPr>
                </a:tc>
                <a:tc>
                  <a:txBody>
                    <a:bodyPr/>
                    <a:lstStyle/>
                    <a:p>
                      <a:pPr marL="68580" marR="0" lvl="0" indent="0" algn="l" rtl="0">
                        <a:lnSpc>
                          <a:spcPct val="100000"/>
                        </a:lnSpc>
                        <a:spcBef>
                          <a:spcPts val="0"/>
                        </a:spcBef>
                        <a:spcAft>
                          <a:spcPts val="0"/>
                        </a:spcAft>
                        <a:buNone/>
                      </a:pPr>
                      <a:r>
                        <a:rPr lang="en-US" sz="1200">
                          <a:latin typeface="Times New Roman"/>
                          <a:ea typeface="Times New Roman"/>
                          <a:cs typeface="Times New Roman"/>
                          <a:sym typeface="Times New Roman"/>
                        </a:rPr>
                        <a:t>Habib Ullah Hajam</a:t>
                      </a:r>
                      <a:endParaRPr sz="1200">
                        <a:latin typeface="Times New Roman"/>
                        <a:ea typeface="Times New Roman"/>
                        <a:cs typeface="Times New Roman"/>
                        <a:sym typeface="Times New Roman"/>
                      </a:endParaRPr>
                    </a:p>
                  </a:txBody>
                  <a:tcPr marL="0" marR="0" marT="908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D9CE"/>
                    </a:solidFill>
                  </a:tcPr>
                </a:tc>
              </a:tr>
              <a:tr h="357975">
                <a:tc vMerge="1">
                  <a:txBody>
                    <a:bodyPr/>
                    <a:lstStyle/>
                    <a:p>
                      <a:endParaRPr lang="en-US"/>
                    </a:p>
                  </a:txBody>
                  <a:tcPr/>
                </a:tc>
                <a:tc>
                  <a:txBody>
                    <a:bodyPr/>
                    <a:lstStyle/>
                    <a:p>
                      <a:pPr marL="68580" marR="0" lvl="0" indent="0" algn="l" rtl="0">
                        <a:lnSpc>
                          <a:spcPct val="100000"/>
                        </a:lnSpc>
                        <a:spcBef>
                          <a:spcPts val="0"/>
                        </a:spcBef>
                        <a:spcAft>
                          <a:spcPts val="0"/>
                        </a:spcAft>
                        <a:buNone/>
                      </a:pPr>
                      <a:r>
                        <a:rPr lang="en-US" sz="1200" b="1">
                          <a:latin typeface="Times New Roman"/>
                          <a:ea typeface="Times New Roman"/>
                          <a:cs typeface="Times New Roman"/>
                          <a:sym typeface="Times New Roman"/>
                        </a:rPr>
                        <a:t>Residence</a:t>
                      </a:r>
                      <a:endParaRPr sz="1200">
                        <a:latin typeface="Times New Roman"/>
                        <a:ea typeface="Times New Roman"/>
                        <a:cs typeface="Times New Roman"/>
                        <a:sym typeface="Times New Roman"/>
                      </a:endParaRPr>
                    </a:p>
                  </a:txBody>
                  <a:tcPr marL="0" marR="0" marT="908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CE8"/>
                    </a:solidFill>
                  </a:tcPr>
                </a:tc>
                <a:tc>
                  <a:txBody>
                    <a:bodyPr/>
                    <a:lstStyle/>
                    <a:p>
                      <a:pPr marL="68580" marR="0" lvl="0" indent="0" algn="l" rtl="0">
                        <a:lnSpc>
                          <a:spcPct val="100000"/>
                        </a:lnSpc>
                        <a:spcBef>
                          <a:spcPts val="0"/>
                        </a:spcBef>
                        <a:spcAft>
                          <a:spcPts val="0"/>
                        </a:spcAft>
                        <a:buNone/>
                      </a:pPr>
                      <a:r>
                        <a:rPr lang="en-US" sz="1200">
                          <a:latin typeface="Times New Roman"/>
                          <a:ea typeface="Times New Roman"/>
                          <a:cs typeface="Times New Roman"/>
                          <a:sym typeface="Times New Roman"/>
                        </a:rPr>
                        <a:t>Kupwara</a:t>
                      </a:r>
                      <a:endParaRPr sz="1200">
                        <a:latin typeface="Times New Roman"/>
                        <a:ea typeface="Times New Roman"/>
                        <a:cs typeface="Times New Roman"/>
                        <a:sym typeface="Times New Roman"/>
                      </a:endParaRPr>
                    </a:p>
                  </a:txBody>
                  <a:tcPr marL="0" marR="0" marT="908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CE8"/>
                    </a:solidFill>
                  </a:tcPr>
                </a:tc>
              </a:tr>
              <a:tr h="358700">
                <a:tc vMerge="1">
                  <a:txBody>
                    <a:bodyPr/>
                    <a:lstStyle/>
                    <a:p>
                      <a:endParaRPr lang="en-US"/>
                    </a:p>
                  </a:txBody>
                  <a:tcPr/>
                </a:tc>
                <a:tc>
                  <a:txBody>
                    <a:bodyPr/>
                    <a:lstStyle/>
                    <a:p>
                      <a:pPr marL="68580" marR="0" lvl="0" indent="0" algn="l" rtl="0">
                        <a:lnSpc>
                          <a:spcPct val="100000"/>
                        </a:lnSpc>
                        <a:spcBef>
                          <a:spcPts val="0"/>
                        </a:spcBef>
                        <a:spcAft>
                          <a:spcPts val="0"/>
                        </a:spcAft>
                        <a:buNone/>
                      </a:pPr>
                      <a:r>
                        <a:rPr lang="en-US" sz="1200" b="1">
                          <a:latin typeface="Times New Roman"/>
                          <a:ea typeface="Times New Roman"/>
                          <a:cs typeface="Times New Roman"/>
                          <a:sym typeface="Times New Roman"/>
                        </a:rPr>
                        <a:t>Phone no</a:t>
                      </a:r>
                      <a:endParaRPr sz="1200">
                        <a:latin typeface="Times New Roman"/>
                        <a:ea typeface="Times New Roman"/>
                        <a:cs typeface="Times New Roman"/>
                        <a:sym typeface="Times New Roman"/>
                      </a:endParaRPr>
                    </a:p>
                  </a:txBody>
                  <a:tcPr marL="0" marR="0" marT="908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D9CE"/>
                    </a:solidFill>
                  </a:tcPr>
                </a:tc>
                <a:tc>
                  <a:txBody>
                    <a:bodyPr/>
                    <a:lstStyle/>
                    <a:p>
                      <a:pPr marL="68580" marR="0" lvl="0" indent="0" algn="l" rtl="0">
                        <a:lnSpc>
                          <a:spcPct val="100000"/>
                        </a:lnSpc>
                        <a:spcBef>
                          <a:spcPts val="0"/>
                        </a:spcBef>
                        <a:spcAft>
                          <a:spcPts val="0"/>
                        </a:spcAft>
                        <a:buNone/>
                      </a:pPr>
                      <a:r>
                        <a:rPr lang="en-US" sz="1200">
                          <a:latin typeface="Times New Roman"/>
                          <a:ea typeface="Times New Roman"/>
                          <a:cs typeface="Times New Roman"/>
                          <a:sym typeface="Times New Roman"/>
                        </a:rPr>
                        <a:t>780919910</a:t>
                      </a:r>
                      <a:endParaRPr sz="1200">
                        <a:latin typeface="Times New Roman"/>
                        <a:ea typeface="Times New Roman"/>
                        <a:cs typeface="Times New Roman"/>
                        <a:sym typeface="Times New Roman"/>
                      </a:endParaRPr>
                    </a:p>
                  </a:txBody>
                  <a:tcPr marL="0" marR="0" marT="908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D9CE"/>
                    </a:solidFill>
                  </a:tcPr>
                </a:tc>
              </a:tr>
              <a:tr h="277150">
                <a:tc vMerge="1">
                  <a:txBody>
                    <a:bodyPr/>
                    <a:lstStyle/>
                    <a:p>
                      <a:endParaRPr lang="en-US"/>
                    </a:p>
                  </a:txBody>
                  <a:tcPr/>
                </a:tc>
                <a:tc>
                  <a:txBody>
                    <a:bodyPr/>
                    <a:lstStyle/>
                    <a:p>
                      <a:pPr marL="68580" marR="0" lvl="0" indent="0" algn="l" rtl="0">
                        <a:lnSpc>
                          <a:spcPct val="100000"/>
                        </a:lnSpc>
                        <a:spcBef>
                          <a:spcPts val="0"/>
                        </a:spcBef>
                        <a:spcAft>
                          <a:spcPts val="0"/>
                        </a:spcAft>
                        <a:buNone/>
                      </a:pPr>
                      <a:r>
                        <a:rPr lang="en-US" sz="1200" b="1">
                          <a:latin typeface="Times New Roman"/>
                          <a:ea typeface="Times New Roman"/>
                          <a:cs typeface="Times New Roman"/>
                          <a:sym typeface="Times New Roman"/>
                        </a:rPr>
                        <a:t>Email</a:t>
                      </a:r>
                      <a:endParaRPr sz="1200">
                        <a:latin typeface="Times New Roman"/>
                        <a:ea typeface="Times New Roman"/>
                        <a:cs typeface="Times New Roman"/>
                        <a:sym typeface="Times New Roman"/>
                      </a:endParaRPr>
                    </a:p>
                  </a:txBody>
                  <a:tcPr marL="0" marR="0" marT="5525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CE8"/>
                    </a:solidFill>
                  </a:tcPr>
                </a:tc>
                <a:tc>
                  <a:txBody>
                    <a:bodyPr/>
                    <a:lstStyle/>
                    <a:p>
                      <a:pPr marL="68580" marR="0" lvl="0" indent="0" algn="l" rtl="0">
                        <a:lnSpc>
                          <a:spcPct val="100000"/>
                        </a:lnSpc>
                        <a:spcBef>
                          <a:spcPts val="0"/>
                        </a:spcBef>
                        <a:spcAft>
                          <a:spcPts val="0"/>
                        </a:spcAft>
                        <a:buNone/>
                      </a:pPr>
                      <a:r>
                        <a:rPr lang="en-US" sz="1200">
                          <a:latin typeface="Times New Roman"/>
                          <a:ea typeface="Times New Roman"/>
                          <a:cs typeface="Times New Roman"/>
                          <a:sym typeface="Times New Roman"/>
                        </a:rPr>
                        <a:t>aneekarizwan@gmail.com</a:t>
                      </a:r>
                      <a:endParaRPr sz="1200">
                        <a:latin typeface="Times New Roman"/>
                        <a:ea typeface="Times New Roman"/>
                        <a:cs typeface="Times New Roman"/>
                        <a:sym typeface="Times New Roman"/>
                      </a:endParaRPr>
                    </a:p>
                  </a:txBody>
                  <a:tcPr marL="0" marR="0" marT="5525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CE8"/>
                    </a:solidFill>
                  </a:tcPr>
                </a:tc>
              </a:tr>
              <a:tr h="358700">
                <a:tc vMerge="1">
                  <a:txBody>
                    <a:bodyPr/>
                    <a:lstStyle/>
                    <a:p>
                      <a:endParaRPr lang="en-US"/>
                    </a:p>
                  </a:txBody>
                  <a:tcPr/>
                </a:tc>
                <a:tc>
                  <a:txBody>
                    <a:bodyPr/>
                    <a:lstStyle/>
                    <a:p>
                      <a:pPr marL="68580" marR="0" lvl="0" indent="0" algn="l" rtl="0">
                        <a:lnSpc>
                          <a:spcPct val="100000"/>
                        </a:lnSpc>
                        <a:spcBef>
                          <a:spcPts val="0"/>
                        </a:spcBef>
                        <a:spcAft>
                          <a:spcPts val="0"/>
                        </a:spcAft>
                        <a:buNone/>
                      </a:pPr>
                      <a:r>
                        <a:rPr lang="en-US" sz="1200" b="1">
                          <a:latin typeface="Times New Roman"/>
                          <a:ea typeface="Times New Roman"/>
                          <a:cs typeface="Times New Roman"/>
                          <a:sym typeface="Times New Roman"/>
                        </a:rPr>
                        <a:t>PG Research Project</a:t>
                      </a:r>
                      <a:endParaRPr sz="1200">
                        <a:latin typeface="Times New Roman"/>
                        <a:ea typeface="Times New Roman"/>
                        <a:cs typeface="Times New Roman"/>
                        <a:sym typeface="Times New Roman"/>
                      </a:endParaRPr>
                    </a:p>
                    <a:p>
                      <a:pPr marL="68580" marR="0" lvl="0" indent="0" algn="l" rtl="0">
                        <a:lnSpc>
                          <a:spcPct val="87916"/>
                        </a:lnSpc>
                        <a:spcBef>
                          <a:spcPts val="155"/>
                        </a:spcBef>
                        <a:spcAft>
                          <a:spcPts val="0"/>
                        </a:spcAft>
                        <a:buNone/>
                      </a:pPr>
                      <a:r>
                        <a:rPr lang="en-US" sz="1200" b="1">
                          <a:latin typeface="Times New Roman"/>
                          <a:ea typeface="Times New Roman"/>
                          <a:cs typeface="Times New Roman"/>
                          <a:sym typeface="Times New Roman"/>
                        </a:rPr>
                        <a:t>Title</a:t>
                      </a:r>
                      <a:endParaRPr sz="1200">
                        <a:latin typeface="Times New Roman"/>
                        <a:ea typeface="Times New Roman"/>
                        <a:cs typeface="Times New Roman"/>
                        <a:sym typeface="Times New Roman"/>
                      </a:endParaRPr>
                    </a:p>
                  </a:txBody>
                  <a:tcPr marL="0" marR="0" marT="1207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D9CE"/>
                    </a:solidFill>
                  </a:tcPr>
                </a:tc>
                <a:tc>
                  <a:txBody>
                    <a:bodyPr/>
                    <a:lstStyle/>
                    <a:p>
                      <a:pPr marL="68580" marR="0" lvl="0" indent="0" algn="l" rtl="0">
                        <a:lnSpc>
                          <a:spcPct val="100000"/>
                        </a:lnSpc>
                        <a:spcBef>
                          <a:spcPts val="0"/>
                        </a:spcBef>
                        <a:spcAft>
                          <a:spcPts val="0"/>
                        </a:spcAft>
                        <a:buNone/>
                      </a:pPr>
                      <a:r>
                        <a:rPr lang="en-US" sz="1200">
                          <a:latin typeface="Times New Roman"/>
                          <a:ea typeface="Times New Roman"/>
                          <a:cs typeface="Times New Roman"/>
                          <a:sym typeface="Times New Roman"/>
                        </a:rPr>
                        <a:t>ANTIBIOTIC SENSITIVITY ON THE CULTIVABLE GUT BACTERIA FROM INDIAN MEDICINAL LEECH (Hirudinaria medicinalis)</a:t>
                      </a:r>
                      <a:endParaRPr sz="1200">
                        <a:latin typeface="Times New Roman"/>
                        <a:ea typeface="Times New Roman"/>
                        <a:cs typeface="Times New Roman"/>
                        <a:sym typeface="Times New Roman"/>
                      </a:endParaRPr>
                    </a:p>
                  </a:txBody>
                  <a:tcPr marL="0" marR="0" marT="1207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D9CE"/>
                    </a:solidFill>
                  </a:tcPr>
                </a:tc>
              </a:tr>
              <a:tr h="523250">
                <a:tc vMerge="1">
                  <a:txBody>
                    <a:bodyPr/>
                    <a:lstStyle/>
                    <a:p>
                      <a:endParaRPr lang="en-US"/>
                    </a:p>
                  </a:txBody>
                  <a:tcPr/>
                </a:tc>
                <a:tc>
                  <a:txBody>
                    <a:bodyPr/>
                    <a:lstStyle/>
                    <a:p>
                      <a:pPr marL="0" marR="0" lvl="0" indent="0" algn="l" rtl="0">
                        <a:lnSpc>
                          <a:spcPct val="100000"/>
                        </a:lnSpc>
                        <a:spcBef>
                          <a:spcPts val="0"/>
                        </a:spcBef>
                        <a:spcAft>
                          <a:spcPts val="0"/>
                        </a:spcAft>
                        <a:buNone/>
                      </a:pPr>
                      <a:endParaRPr sz="1200">
                        <a:latin typeface="Times New Roman"/>
                        <a:ea typeface="Times New Roman"/>
                        <a:cs typeface="Times New Roman"/>
                        <a:sym typeface="Times New Roman"/>
                      </a:endParaRPr>
                    </a:p>
                    <a:p>
                      <a:pPr marL="68580" marR="0" lvl="0" indent="0" algn="l" rtl="0">
                        <a:lnSpc>
                          <a:spcPct val="100000"/>
                        </a:lnSpc>
                        <a:spcBef>
                          <a:spcPts val="5"/>
                        </a:spcBef>
                        <a:spcAft>
                          <a:spcPts val="0"/>
                        </a:spcAft>
                        <a:buNone/>
                      </a:pPr>
                      <a:r>
                        <a:rPr lang="en-US" sz="1200" b="1">
                          <a:latin typeface="Times New Roman"/>
                          <a:ea typeface="Times New Roman"/>
                          <a:cs typeface="Times New Roman"/>
                          <a:sym typeface="Times New Roman"/>
                        </a:rPr>
                        <a:t>Area of Interest</a:t>
                      </a:r>
                      <a:endParaRPr sz="1200">
                        <a:latin typeface="Times New Roman"/>
                        <a:ea typeface="Times New Roman"/>
                        <a:cs typeface="Times New Roman"/>
                        <a:sym typeface="Times New Roman"/>
                      </a:endParaRPr>
                    </a:p>
                  </a:txBody>
                  <a:tcPr marL="0" marR="0" marT="3175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CE8"/>
                    </a:solidFill>
                  </a:tcPr>
                </a:tc>
                <a:tc>
                  <a:txBody>
                    <a:bodyPr/>
                    <a:lstStyle/>
                    <a:p>
                      <a:pPr marL="68580" marR="0" lvl="0" indent="0" algn="l" rtl="0">
                        <a:lnSpc>
                          <a:spcPct val="100000"/>
                        </a:lnSpc>
                        <a:spcBef>
                          <a:spcPts val="0"/>
                        </a:spcBef>
                        <a:spcAft>
                          <a:spcPts val="0"/>
                        </a:spcAft>
                        <a:buNone/>
                      </a:pPr>
                      <a:endParaRPr sz="1200">
                        <a:latin typeface="Times New Roman"/>
                        <a:ea typeface="Times New Roman"/>
                        <a:cs typeface="Times New Roman"/>
                        <a:sym typeface="Times New Roman"/>
                      </a:endParaRPr>
                    </a:p>
                    <a:p>
                      <a:pPr marL="68580" marR="0" lvl="0" indent="0" algn="l" rtl="0">
                        <a:lnSpc>
                          <a:spcPct val="100000"/>
                        </a:lnSpc>
                        <a:spcBef>
                          <a:spcPts val="45"/>
                        </a:spcBef>
                        <a:spcAft>
                          <a:spcPts val="0"/>
                        </a:spcAft>
                        <a:buNone/>
                      </a:pPr>
                      <a:r>
                        <a:rPr lang="en-US" sz="1200">
                          <a:latin typeface="Times New Roman"/>
                          <a:ea typeface="Times New Roman"/>
                          <a:cs typeface="Times New Roman"/>
                          <a:sym typeface="Times New Roman"/>
                        </a:rPr>
                        <a:t>Antibiotic Resistance </a:t>
                      </a:r>
                      <a:endParaRPr sz="1200">
                        <a:latin typeface="Times New Roman"/>
                        <a:ea typeface="Times New Roman"/>
                        <a:cs typeface="Times New Roman"/>
                        <a:sym typeface="Times New Roman"/>
                      </a:endParaRPr>
                    </a:p>
                  </a:txBody>
                  <a:tcPr marL="0" marR="0" marT="57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CE8"/>
                    </a:solidFill>
                  </a:tcPr>
                </a:tc>
              </a:tr>
            </a:tbl>
          </a:graphicData>
        </a:graphic>
      </p:graphicFrame>
      <p:pic>
        <p:nvPicPr>
          <p:cNvPr id="673" name="Google Shape;673;p29"/>
          <p:cNvPicPr preferRelativeResize="0"/>
          <p:nvPr/>
        </p:nvPicPr>
        <p:blipFill rotWithShape="1">
          <a:blip r:embed="rId8">
            <a:alphaModFix/>
          </a:blip>
          <a:srcRect l="176" t="113" r="52"/>
          <a:stretch/>
        </p:blipFill>
        <p:spPr>
          <a:xfrm>
            <a:off x="285720" y="1285860"/>
            <a:ext cx="1571636" cy="1852285"/>
          </a:xfrm>
          <a:prstGeom prst="rect">
            <a:avLst/>
          </a:prstGeom>
          <a:noFill/>
          <a:ln>
            <a:noFill/>
          </a:ln>
        </p:spPr>
      </p:pic>
      <p:pic>
        <p:nvPicPr>
          <p:cNvPr id="674" name="Google Shape;674;p29"/>
          <p:cNvPicPr preferRelativeResize="0"/>
          <p:nvPr/>
        </p:nvPicPr>
        <p:blipFill rotWithShape="1">
          <a:blip r:embed="rId9">
            <a:alphaModFix/>
          </a:blip>
          <a:srcRect/>
          <a:stretch/>
        </p:blipFill>
        <p:spPr>
          <a:xfrm>
            <a:off x="285720" y="4572008"/>
            <a:ext cx="1463284" cy="1664372"/>
          </a:xfrm>
          <a:prstGeom prst="rect">
            <a:avLst/>
          </a:prstGeom>
          <a:noFill/>
          <a:ln>
            <a:noFill/>
          </a:ln>
        </p:spPr>
      </p:pic>
      <p:grpSp>
        <p:nvGrpSpPr>
          <p:cNvPr id="22" name="Google Shape;343;p14"/>
          <p:cNvGrpSpPr/>
          <p:nvPr/>
        </p:nvGrpSpPr>
        <p:grpSpPr>
          <a:xfrm>
            <a:off x="8224412" y="276104"/>
            <a:ext cx="772832" cy="5727545"/>
            <a:chOff x="8145018" y="285749"/>
            <a:chExt cx="571500" cy="5215255"/>
          </a:xfrm>
        </p:grpSpPr>
        <p:sp>
          <p:nvSpPr>
            <p:cNvPr id="23" name="Google Shape;344;p14"/>
            <p:cNvSpPr/>
            <p:nvPr/>
          </p:nvSpPr>
          <p:spPr>
            <a:xfrm>
              <a:off x="8145018" y="285749"/>
              <a:ext cx="571500" cy="5215255"/>
            </a:xfrm>
            <a:custGeom>
              <a:avLst/>
              <a:gdLst/>
              <a:ahLst/>
              <a:cxnLst/>
              <a:rect l="l" t="t" r="r" b="b"/>
              <a:pathLst>
                <a:path w="571500" h="5215255" extrusionOk="0">
                  <a:moveTo>
                    <a:pt x="476250" y="0"/>
                  </a:moveTo>
                  <a:lnTo>
                    <a:pt x="95250" y="0"/>
                  </a:lnTo>
                  <a:lnTo>
                    <a:pt x="58185" y="7489"/>
                  </a:lnTo>
                  <a:lnTo>
                    <a:pt x="27908" y="27908"/>
                  </a:lnTo>
                  <a:lnTo>
                    <a:pt x="7489" y="58185"/>
                  </a:lnTo>
                  <a:lnTo>
                    <a:pt x="0" y="95250"/>
                  </a:lnTo>
                  <a:lnTo>
                    <a:pt x="0" y="5119878"/>
                  </a:lnTo>
                  <a:lnTo>
                    <a:pt x="7489" y="5156942"/>
                  </a:lnTo>
                  <a:lnTo>
                    <a:pt x="27908" y="5187219"/>
                  </a:lnTo>
                  <a:lnTo>
                    <a:pt x="58185" y="5207638"/>
                  </a:lnTo>
                  <a:lnTo>
                    <a:pt x="95250" y="5215128"/>
                  </a:lnTo>
                  <a:lnTo>
                    <a:pt x="476250" y="5215128"/>
                  </a:lnTo>
                  <a:lnTo>
                    <a:pt x="513314" y="5207638"/>
                  </a:lnTo>
                  <a:lnTo>
                    <a:pt x="543591" y="5187219"/>
                  </a:lnTo>
                  <a:lnTo>
                    <a:pt x="564010" y="5156942"/>
                  </a:lnTo>
                  <a:lnTo>
                    <a:pt x="571500" y="5119878"/>
                  </a:lnTo>
                  <a:lnTo>
                    <a:pt x="571500" y="95250"/>
                  </a:lnTo>
                  <a:lnTo>
                    <a:pt x="564010" y="58185"/>
                  </a:lnTo>
                  <a:lnTo>
                    <a:pt x="543591" y="27908"/>
                  </a:lnTo>
                  <a:lnTo>
                    <a:pt x="513314" y="7489"/>
                  </a:lnTo>
                  <a:lnTo>
                    <a:pt x="476250" y="0"/>
                  </a:lnTo>
                  <a:close/>
                </a:path>
              </a:pathLst>
            </a:custGeom>
            <a:solidFill>
              <a:srgbClr val="FFC000"/>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4" name="Google Shape;345;p14"/>
            <p:cNvSpPr/>
            <p:nvPr/>
          </p:nvSpPr>
          <p:spPr>
            <a:xfrm>
              <a:off x="8145018" y="285749"/>
              <a:ext cx="571500" cy="5215255"/>
            </a:xfrm>
            <a:custGeom>
              <a:avLst/>
              <a:gdLst/>
              <a:ahLst/>
              <a:cxnLst/>
              <a:rect l="l" t="t" r="r" b="b"/>
              <a:pathLst>
                <a:path w="571500" h="5215255" extrusionOk="0">
                  <a:moveTo>
                    <a:pt x="476250" y="5215128"/>
                  </a:moveTo>
                  <a:lnTo>
                    <a:pt x="513314" y="5207638"/>
                  </a:lnTo>
                  <a:lnTo>
                    <a:pt x="543591" y="5187219"/>
                  </a:lnTo>
                  <a:lnTo>
                    <a:pt x="564010" y="5156942"/>
                  </a:lnTo>
                  <a:lnTo>
                    <a:pt x="571500" y="5119878"/>
                  </a:lnTo>
                  <a:lnTo>
                    <a:pt x="571500" y="95250"/>
                  </a:lnTo>
                  <a:lnTo>
                    <a:pt x="564010" y="58185"/>
                  </a:lnTo>
                  <a:lnTo>
                    <a:pt x="543591" y="27908"/>
                  </a:lnTo>
                  <a:lnTo>
                    <a:pt x="513314" y="7489"/>
                  </a:lnTo>
                  <a:lnTo>
                    <a:pt x="476250" y="0"/>
                  </a:lnTo>
                  <a:lnTo>
                    <a:pt x="95250" y="0"/>
                  </a:lnTo>
                  <a:lnTo>
                    <a:pt x="58185" y="7489"/>
                  </a:lnTo>
                  <a:lnTo>
                    <a:pt x="27908" y="27908"/>
                  </a:lnTo>
                  <a:lnTo>
                    <a:pt x="7489" y="58185"/>
                  </a:lnTo>
                  <a:lnTo>
                    <a:pt x="0" y="95250"/>
                  </a:lnTo>
                  <a:lnTo>
                    <a:pt x="0" y="5119878"/>
                  </a:lnTo>
                  <a:lnTo>
                    <a:pt x="7489" y="5156942"/>
                  </a:lnTo>
                  <a:lnTo>
                    <a:pt x="27908" y="5187219"/>
                  </a:lnTo>
                  <a:lnTo>
                    <a:pt x="58185" y="5207638"/>
                  </a:lnTo>
                  <a:lnTo>
                    <a:pt x="95250" y="5215128"/>
                  </a:lnTo>
                  <a:lnTo>
                    <a:pt x="476250" y="5215128"/>
                  </a:lnTo>
                  <a:close/>
                </a:path>
              </a:pathLst>
            </a:custGeom>
            <a:solidFill>
              <a:srgbClr val="FFC000"/>
            </a:solid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
        <p:nvSpPr>
          <p:cNvPr id="25" name="Google Shape;362;p14"/>
          <p:cNvSpPr/>
          <p:nvPr/>
        </p:nvSpPr>
        <p:spPr>
          <a:xfrm rot="5400000">
            <a:off x="6680052" y="2623620"/>
            <a:ext cx="3951082" cy="646331"/>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n-US" sz="1800" b="1" dirty="0" smtClean="0">
                <a:latin typeface="Times New Roman"/>
                <a:ea typeface="Times New Roman"/>
                <a:cs typeface="Times New Roman"/>
                <a:sym typeface="Times New Roman"/>
              </a:rPr>
              <a:t>PLACEMENT       </a:t>
            </a:r>
            <a:r>
              <a:rPr lang="en-US" sz="1800" b="1" dirty="0">
                <a:latin typeface="Times New Roman"/>
                <a:ea typeface="Times New Roman"/>
                <a:cs typeface="Times New Roman"/>
                <a:sym typeface="Times New Roman"/>
              </a:rPr>
              <a:t>BROCHURE</a:t>
            </a:r>
            <a:endParaRPr/>
          </a:p>
          <a:p>
            <a:pPr marL="0" lvl="0" indent="0" algn="ctr" rtl="0">
              <a:spcBef>
                <a:spcPts val="0"/>
              </a:spcBef>
              <a:spcAft>
                <a:spcPts val="0"/>
              </a:spcAft>
              <a:buNone/>
            </a:pPr>
            <a:r>
              <a:rPr lang="en-US" sz="1800" b="1" dirty="0">
                <a:latin typeface="Times New Roman"/>
                <a:ea typeface="Times New Roman"/>
                <a:cs typeface="Times New Roman"/>
                <a:sym typeface="Times New Roman"/>
              </a:rPr>
              <a:t>2024 </a:t>
            </a:r>
            <a:endParaRPr sz="18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3"/>
          <p:cNvSpPr txBox="1">
            <a:spLocks noGrp="1"/>
          </p:cNvSpPr>
          <p:nvPr>
            <p:ph type="title"/>
          </p:nvPr>
        </p:nvSpPr>
        <p:spPr>
          <a:xfrm>
            <a:off x="457200" y="274638"/>
            <a:ext cx="8229600" cy="382156"/>
          </a:xfrm>
          <a:prstGeom prst="rect">
            <a:avLst/>
          </a:prstGeom>
          <a:noFill/>
          <a:ln>
            <a:noFill/>
          </a:ln>
        </p:spPr>
        <p:txBody>
          <a:bodyPr spcFirstLastPara="1" wrap="square" lIns="0" tIns="12700" rIns="0" bIns="0" anchor="ctr" anchorCtr="0">
            <a:spAutoFit/>
          </a:bodyPr>
          <a:lstStyle/>
          <a:p>
            <a:pPr marL="654050" lvl="0" indent="0" algn="ctr" rtl="0">
              <a:lnSpc>
                <a:spcPct val="100000"/>
              </a:lnSpc>
              <a:spcBef>
                <a:spcPts val="0"/>
              </a:spcBef>
              <a:spcAft>
                <a:spcPts val="0"/>
              </a:spcAft>
              <a:buClr>
                <a:schemeClr val="dk1"/>
              </a:buClr>
              <a:buSzPts val="2400"/>
              <a:buFont typeface="Calibri"/>
              <a:buNone/>
            </a:pPr>
            <a:r>
              <a:rPr lang="en-US" sz="2400"/>
              <a:t>T</a:t>
            </a:r>
            <a:endParaRPr sz="2400"/>
          </a:p>
        </p:txBody>
      </p:sp>
      <p:sp>
        <p:nvSpPr>
          <p:cNvPr id="116" name="Google Shape;116;p3"/>
          <p:cNvSpPr txBox="1"/>
          <p:nvPr/>
        </p:nvSpPr>
        <p:spPr>
          <a:xfrm>
            <a:off x="156785" y="2684475"/>
            <a:ext cx="1526400" cy="327000"/>
          </a:xfrm>
          <a:prstGeom prst="rect">
            <a:avLst/>
          </a:prstGeom>
          <a:noFill/>
          <a:ln>
            <a:noFill/>
          </a:ln>
        </p:spPr>
        <p:txBody>
          <a:bodyPr spcFirstLastPara="1" wrap="square" lIns="0" tIns="12700" rIns="0" bIns="0" anchor="t" anchorCtr="0">
            <a:noAutofit/>
          </a:bodyPr>
          <a:lstStyle/>
          <a:p>
            <a:pPr marL="12700" lvl="0" indent="0" algn="ctr" rtl="0">
              <a:lnSpc>
                <a:spcPct val="100000"/>
              </a:lnSpc>
              <a:spcBef>
                <a:spcPts val="0"/>
              </a:spcBef>
              <a:spcAft>
                <a:spcPts val="0"/>
              </a:spcAft>
              <a:buNone/>
            </a:pPr>
            <a:r>
              <a:rPr lang="en-US" sz="1000" b="1" dirty="0">
                <a:solidFill>
                  <a:schemeClr val="dk1"/>
                </a:solidFill>
                <a:latin typeface="Times New Roman"/>
                <a:ea typeface="Times New Roman"/>
                <a:cs typeface="Times New Roman"/>
                <a:sym typeface="Times New Roman"/>
              </a:rPr>
              <a:t>Prof. </a:t>
            </a:r>
            <a:r>
              <a:rPr lang="en-US" sz="1000" b="1" dirty="0" err="1">
                <a:solidFill>
                  <a:schemeClr val="dk1"/>
                </a:solidFill>
                <a:latin typeface="Times New Roman"/>
                <a:ea typeface="Times New Roman"/>
                <a:cs typeface="Times New Roman"/>
                <a:sym typeface="Times New Roman"/>
              </a:rPr>
              <a:t>Bashir</a:t>
            </a:r>
            <a:r>
              <a:rPr lang="en-US" sz="1000" b="1" dirty="0">
                <a:solidFill>
                  <a:schemeClr val="dk1"/>
                </a:solidFill>
                <a:latin typeface="Times New Roman"/>
                <a:ea typeface="Times New Roman"/>
                <a:cs typeface="Times New Roman"/>
                <a:sym typeface="Times New Roman"/>
              </a:rPr>
              <a:t> Ahmad </a:t>
            </a:r>
            <a:r>
              <a:rPr lang="en-US" sz="1000" b="1" dirty="0" err="1" smtClean="0">
                <a:solidFill>
                  <a:schemeClr val="dk1"/>
                </a:solidFill>
                <a:latin typeface="Times New Roman"/>
                <a:ea typeface="Times New Roman"/>
                <a:cs typeface="Times New Roman"/>
                <a:sym typeface="Times New Roman"/>
              </a:rPr>
              <a:t>Ganai</a:t>
            </a:r>
            <a:endParaRPr/>
          </a:p>
        </p:txBody>
      </p:sp>
      <p:sp>
        <p:nvSpPr>
          <p:cNvPr id="117" name="Google Shape;117;p3"/>
          <p:cNvSpPr txBox="1"/>
          <p:nvPr/>
        </p:nvSpPr>
        <p:spPr>
          <a:xfrm>
            <a:off x="1924685" y="980440"/>
            <a:ext cx="6105525" cy="1355090"/>
          </a:xfrm>
          <a:prstGeom prst="rect">
            <a:avLst/>
          </a:prstGeom>
          <a:noFill/>
          <a:ln>
            <a:noFill/>
          </a:ln>
        </p:spPr>
        <p:txBody>
          <a:bodyPr spcFirstLastPara="1" wrap="square" lIns="0" tIns="12700" rIns="0" bIns="0" anchor="t" anchorCtr="0">
            <a:noAutofit/>
          </a:bodyPr>
          <a:lstStyle/>
          <a:p>
            <a:pPr marL="12700" marR="5080" lvl="0" indent="0" algn="just" rtl="0">
              <a:lnSpc>
                <a:spcPct val="110000"/>
              </a:lnSpc>
              <a:spcBef>
                <a:spcPts val="0"/>
              </a:spcBef>
              <a:spcAft>
                <a:spcPts val="0"/>
              </a:spcAft>
              <a:buNone/>
            </a:pPr>
            <a:r>
              <a:rPr lang="en-US" sz="1400">
                <a:latin typeface="Times New Roman"/>
                <a:ea typeface="Times New Roman"/>
                <a:cs typeface="Times New Roman"/>
                <a:sym typeface="Times New Roman"/>
              </a:rPr>
              <a:t>It  gives  me  immense  pleasure  to  welcome  you  to  the Centre of Research for Development, University of Kashmir, Hazratbal, Srinagar.This Centre has been catering  Masters and Ph.D  programme since 1979.</a:t>
            </a:r>
            <a:endParaRPr sz="1400">
              <a:latin typeface="Times New Roman"/>
              <a:ea typeface="Times New Roman"/>
              <a:cs typeface="Times New Roman"/>
              <a:sym typeface="Times New Roman"/>
            </a:endParaRPr>
          </a:p>
        </p:txBody>
      </p:sp>
      <p:sp>
        <p:nvSpPr>
          <p:cNvPr id="118" name="Google Shape;118;p3"/>
          <p:cNvSpPr txBox="1"/>
          <p:nvPr/>
        </p:nvSpPr>
        <p:spPr>
          <a:xfrm>
            <a:off x="1892300" y="1664335"/>
            <a:ext cx="6129020" cy="1957705"/>
          </a:xfrm>
          <a:prstGeom prst="rect">
            <a:avLst/>
          </a:prstGeom>
          <a:noFill/>
          <a:ln>
            <a:noFill/>
          </a:ln>
        </p:spPr>
        <p:txBody>
          <a:bodyPr spcFirstLastPara="1" wrap="square" lIns="0" tIns="12700" rIns="0" bIns="0" anchor="t" anchorCtr="0">
            <a:noAutofit/>
          </a:bodyPr>
          <a:lstStyle/>
          <a:p>
            <a:pPr marL="12700" marR="5080" lvl="0" indent="0" algn="just" rtl="0">
              <a:lnSpc>
                <a:spcPct val="110000"/>
              </a:lnSpc>
              <a:spcBef>
                <a:spcPts val="0"/>
              </a:spcBef>
              <a:spcAft>
                <a:spcPts val="0"/>
              </a:spcAft>
              <a:buNone/>
            </a:pPr>
            <a:r>
              <a:rPr lang="en-US" sz="1400" dirty="0">
                <a:latin typeface="Times New Roman"/>
                <a:ea typeface="Times New Roman"/>
                <a:cs typeface="Times New Roman"/>
                <a:sym typeface="Times New Roman"/>
              </a:rPr>
              <a:t>The goal of our Centre is to render professional skill, knowledge, abilities to students to serve the society in different fields like higher education, agriculture, health sector, environment and industries. The curriculum aim of the Centre is to investigate and understand the fundamental processes governing life at the molecular level through interdisciplinary approaches that integrate Biology, Environmental sciences,  Microbiology and </a:t>
            </a:r>
            <a:r>
              <a:rPr lang="en-US" sz="1400" dirty="0" err="1" smtClean="0">
                <a:latin typeface="Times New Roman"/>
                <a:ea typeface="Times New Roman"/>
                <a:cs typeface="Times New Roman"/>
                <a:sym typeface="Times New Roman"/>
              </a:rPr>
              <a:t>Bioresources</a:t>
            </a:r>
            <a:r>
              <a:rPr lang="en-US" sz="1200" dirty="0" smtClean="0">
                <a:latin typeface="Times New Roman"/>
                <a:ea typeface="Times New Roman"/>
                <a:cs typeface="Times New Roman"/>
                <a:sym typeface="Times New Roman"/>
              </a:rPr>
              <a:t>.</a:t>
            </a:r>
            <a:endParaRPr/>
          </a:p>
        </p:txBody>
      </p:sp>
      <p:sp>
        <p:nvSpPr>
          <p:cNvPr id="119" name="Google Shape;119;p3"/>
          <p:cNvSpPr txBox="1"/>
          <p:nvPr/>
        </p:nvSpPr>
        <p:spPr>
          <a:xfrm>
            <a:off x="8371458" y="5872073"/>
            <a:ext cx="128270" cy="239395"/>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1400" b="1">
                <a:solidFill>
                  <a:srgbClr val="FFFFFF"/>
                </a:solidFill>
                <a:latin typeface="Cambria"/>
                <a:ea typeface="Cambria"/>
                <a:cs typeface="Cambria"/>
                <a:sym typeface="Cambria"/>
              </a:rPr>
              <a:t>4</a:t>
            </a:r>
            <a:endParaRPr sz="1400">
              <a:latin typeface="Cambria"/>
              <a:ea typeface="Cambria"/>
              <a:cs typeface="Cambria"/>
              <a:sym typeface="Cambria"/>
            </a:endParaRPr>
          </a:p>
        </p:txBody>
      </p:sp>
      <p:grpSp>
        <p:nvGrpSpPr>
          <p:cNvPr id="120" name="Google Shape;120;p3"/>
          <p:cNvGrpSpPr/>
          <p:nvPr/>
        </p:nvGrpSpPr>
        <p:grpSpPr>
          <a:xfrm>
            <a:off x="8230831" y="285727"/>
            <a:ext cx="739206" cy="5872701"/>
            <a:chOff x="8073389" y="285728"/>
            <a:chExt cx="618300" cy="5215276"/>
          </a:xfrm>
        </p:grpSpPr>
        <p:sp>
          <p:nvSpPr>
            <p:cNvPr id="121" name="Google Shape;121;p3"/>
            <p:cNvSpPr/>
            <p:nvPr/>
          </p:nvSpPr>
          <p:spPr>
            <a:xfrm>
              <a:off x="8073389" y="285749"/>
              <a:ext cx="571500" cy="5215255"/>
            </a:xfrm>
            <a:custGeom>
              <a:avLst/>
              <a:gdLst/>
              <a:ahLst/>
              <a:cxnLst/>
              <a:rect l="l" t="t" r="r" b="b"/>
              <a:pathLst>
                <a:path w="571500" h="5215255" extrusionOk="0">
                  <a:moveTo>
                    <a:pt x="476250" y="0"/>
                  </a:moveTo>
                  <a:lnTo>
                    <a:pt x="95250" y="0"/>
                  </a:lnTo>
                  <a:lnTo>
                    <a:pt x="58185" y="7489"/>
                  </a:lnTo>
                  <a:lnTo>
                    <a:pt x="27908" y="27908"/>
                  </a:lnTo>
                  <a:lnTo>
                    <a:pt x="7489" y="58185"/>
                  </a:lnTo>
                  <a:lnTo>
                    <a:pt x="0" y="95250"/>
                  </a:lnTo>
                  <a:lnTo>
                    <a:pt x="0" y="5119878"/>
                  </a:lnTo>
                  <a:lnTo>
                    <a:pt x="7489" y="5156942"/>
                  </a:lnTo>
                  <a:lnTo>
                    <a:pt x="27908" y="5187219"/>
                  </a:lnTo>
                  <a:lnTo>
                    <a:pt x="58185" y="5207638"/>
                  </a:lnTo>
                  <a:lnTo>
                    <a:pt x="95250" y="5215128"/>
                  </a:lnTo>
                  <a:lnTo>
                    <a:pt x="476250" y="5215128"/>
                  </a:lnTo>
                  <a:lnTo>
                    <a:pt x="513314" y="5207638"/>
                  </a:lnTo>
                  <a:lnTo>
                    <a:pt x="543591" y="5187219"/>
                  </a:lnTo>
                  <a:lnTo>
                    <a:pt x="564010" y="5156942"/>
                  </a:lnTo>
                  <a:lnTo>
                    <a:pt x="571500" y="5119878"/>
                  </a:lnTo>
                  <a:lnTo>
                    <a:pt x="571500" y="95250"/>
                  </a:lnTo>
                  <a:lnTo>
                    <a:pt x="564010" y="58185"/>
                  </a:lnTo>
                  <a:lnTo>
                    <a:pt x="543591" y="27908"/>
                  </a:lnTo>
                  <a:lnTo>
                    <a:pt x="513314" y="7489"/>
                  </a:lnTo>
                  <a:lnTo>
                    <a:pt x="476250" y="0"/>
                  </a:lnTo>
                  <a:close/>
                </a:path>
              </a:pathLst>
            </a:custGeom>
            <a:solidFill>
              <a:srgbClr val="FFC000"/>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22" name="Google Shape;122;p3"/>
            <p:cNvSpPr/>
            <p:nvPr/>
          </p:nvSpPr>
          <p:spPr>
            <a:xfrm>
              <a:off x="8073389" y="285749"/>
              <a:ext cx="571500" cy="5215255"/>
            </a:xfrm>
            <a:custGeom>
              <a:avLst/>
              <a:gdLst/>
              <a:ahLst/>
              <a:cxnLst/>
              <a:rect l="l" t="t" r="r" b="b"/>
              <a:pathLst>
                <a:path w="571500" h="5215255" extrusionOk="0">
                  <a:moveTo>
                    <a:pt x="476250" y="5215128"/>
                  </a:moveTo>
                  <a:lnTo>
                    <a:pt x="513314" y="5207638"/>
                  </a:lnTo>
                  <a:lnTo>
                    <a:pt x="543591" y="5187219"/>
                  </a:lnTo>
                  <a:lnTo>
                    <a:pt x="564010" y="5156942"/>
                  </a:lnTo>
                  <a:lnTo>
                    <a:pt x="571500" y="5119878"/>
                  </a:lnTo>
                  <a:lnTo>
                    <a:pt x="571500" y="95250"/>
                  </a:lnTo>
                  <a:lnTo>
                    <a:pt x="564010" y="58185"/>
                  </a:lnTo>
                  <a:lnTo>
                    <a:pt x="543591" y="27908"/>
                  </a:lnTo>
                  <a:lnTo>
                    <a:pt x="513314" y="7489"/>
                  </a:lnTo>
                  <a:lnTo>
                    <a:pt x="476250" y="0"/>
                  </a:lnTo>
                  <a:lnTo>
                    <a:pt x="95250" y="0"/>
                  </a:lnTo>
                  <a:lnTo>
                    <a:pt x="58185" y="7489"/>
                  </a:lnTo>
                  <a:lnTo>
                    <a:pt x="27908" y="27908"/>
                  </a:lnTo>
                  <a:lnTo>
                    <a:pt x="7489" y="58185"/>
                  </a:lnTo>
                  <a:lnTo>
                    <a:pt x="0" y="95250"/>
                  </a:lnTo>
                  <a:lnTo>
                    <a:pt x="0" y="5119878"/>
                  </a:lnTo>
                  <a:lnTo>
                    <a:pt x="7489" y="5156942"/>
                  </a:lnTo>
                  <a:lnTo>
                    <a:pt x="27908" y="5187219"/>
                  </a:lnTo>
                  <a:lnTo>
                    <a:pt x="58185" y="5207638"/>
                  </a:lnTo>
                  <a:lnTo>
                    <a:pt x="95250" y="5215128"/>
                  </a:lnTo>
                  <a:lnTo>
                    <a:pt x="476250" y="5215128"/>
                  </a:lnTo>
                  <a:close/>
                </a:path>
              </a:pathLst>
            </a:custGeom>
            <a:solidFill>
              <a:srgbClr val="FFC000"/>
            </a:solid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23" name="Google Shape;123;p3"/>
            <p:cNvSpPr/>
            <p:nvPr/>
          </p:nvSpPr>
          <p:spPr>
            <a:xfrm>
              <a:off x="8120189" y="285728"/>
              <a:ext cx="571500" cy="5215255"/>
            </a:xfrm>
            <a:custGeom>
              <a:avLst/>
              <a:gdLst/>
              <a:ahLst/>
              <a:cxnLst/>
              <a:rect l="l" t="t" r="r" b="b"/>
              <a:pathLst>
                <a:path w="571500" h="5215255" extrusionOk="0">
                  <a:moveTo>
                    <a:pt x="476250" y="0"/>
                  </a:moveTo>
                  <a:lnTo>
                    <a:pt x="95250" y="0"/>
                  </a:lnTo>
                  <a:lnTo>
                    <a:pt x="58185" y="7489"/>
                  </a:lnTo>
                  <a:lnTo>
                    <a:pt x="27908" y="27908"/>
                  </a:lnTo>
                  <a:lnTo>
                    <a:pt x="7489" y="58185"/>
                  </a:lnTo>
                  <a:lnTo>
                    <a:pt x="0" y="95250"/>
                  </a:lnTo>
                  <a:lnTo>
                    <a:pt x="0" y="5119878"/>
                  </a:lnTo>
                  <a:lnTo>
                    <a:pt x="7489" y="5156942"/>
                  </a:lnTo>
                  <a:lnTo>
                    <a:pt x="27908" y="5187219"/>
                  </a:lnTo>
                  <a:lnTo>
                    <a:pt x="58185" y="5207638"/>
                  </a:lnTo>
                  <a:lnTo>
                    <a:pt x="95250" y="5215128"/>
                  </a:lnTo>
                  <a:lnTo>
                    <a:pt x="476250" y="5215128"/>
                  </a:lnTo>
                  <a:lnTo>
                    <a:pt x="513314" y="5207638"/>
                  </a:lnTo>
                  <a:lnTo>
                    <a:pt x="543591" y="5187219"/>
                  </a:lnTo>
                  <a:lnTo>
                    <a:pt x="564010" y="5156942"/>
                  </a:lnTo>
                  <a:lnTo>
                    <a:pt x="571500" y="5119878"/>
                  </a:lnTo>
                  <a:lnTo>
                    <a:pt x="571500" y="95250"/>
                  </a:lnTo>
                  <a:lnTo>
                    <a:pt x="564010" y="58185"/>
                  </a:lnTo>
                  <a:lnTo>
                    <a:pt x="543591" y="27908"/>
                  </a:lnTo>
                  <a:lnTo>
                    <a:pt x="513314" y="7489"/>
                  </a:lnTo>
                  <a:lnTo>
                    <a:pt x="476250" y="0"/>
                  </a:lnTo>
                  <a:close/>
                </a:path>
              </a:pathLst>
            </a:custGeom>
            <a:solidFill>
              <a:srgbClr val="FFC000"/>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
        <p:nvSpPr>
          <p:cNvPr id="124" name="Google Shape;124;p3"/>
          <p:cNvSpPr txBox="1"/>
          <p:nvPr/>
        </p:nvSpPr>
        <p:spPr>
          <a:xfrm rot="5400000">
            <a:off x="6956329" y="2616455"/>
            <a:ext cx="3252470" cy="551433"/>
          </a:xfrm>
          <a:prstGeom prst="rect">
            <a:avLst/>
          </a:prstGeom>
          <a:noFill/>
          <a:ln>
            <a:noFill/>
          </a:ln>
        </p:spPr>
        <p:txBody>
          <a:bodyPr spcFirstLastPara="1" wrap="square" lIns="0" tIns="9525" rIns="0" bIns="0" anchor="t" anchorCtr="0">
            <a:spAutoFit/>
          </a:bodyPr>
          <a:lstStyle/>
          <a:p>
            <a:pPr marL="0" lvl="0" indent="0" algn="ctr" rtl="0">
              <a:lnSpc>
                <a:spcPct val="113333"/>
              </a:lnSpc>
              <a:spcBef>
                <a:spcPts val="0"/>
              </a:spcBef>
              <a:spcAft>
                <a:spcPts val="0"/>
              </a:spcAft>
              <a:buNone/>
            </a:pPr>
            <a:r>
              <a:rPr lang="en-US" sz="1800" b="1" dirty="0">
                <a:latin typeface="Cambria"/>
                <a:ea typeface="Cambria"/>
                <a:cs typeface="Cambria"/>
                <a:sym typeface="Cambria"/>
              </a:rPr>
              <a:t>PLACEMENT	BROCHURE</a:t>
            </a:r>
            <a:endParaRPr sz="1800">
              <a:latin typeface="Cambria"/>
              <a:ea typeface="Cambria"/>
              <a:cs typeface="Cambria"/>
              <a:sym typeface="Cambria"/>
            </a:endParaRPr>
          </a:p>
          <a:p>
            <a:pPr marL="1270" lvl="0" indent="0" algn="ctr" rtl="0">
              <a:lnSpc>
                <a:spcPct val="114000"/>
              </a:lnSpc>
              <a:spcBef>
                <a:spcPts val="0"/>
              </a:spcBef>
              <a:spcAft>
                <a:spcPts val="0"/>
              </a:spcAft>
              <a:buNone/>
            </a:pPr>
            <a:r>
              <a:rPr lang="en-US" sz="2000" b="1" dirty="0">
                <a:latin typeface="Cambria"/>
                <a:ea typeface="Cambria"/>
                <a:cs typeface="Cambria"/>
                <a:sym typeface="Cambria"/>
              </a:rPr>
              <a:t>2024</a:t>
            </a:r>
            <a:endParaRPr sz="2000">
              <a:latin typeface="Cambria"/>
              <a:ea typeface="Cambria"/>
              <a:cs typeface="Cambria"/>
              <a:sym typeface="Cambria"/>
            </a:endParaRPr>
          </a:p>
        </p:txBody>
      </p:sp>
      <p:sp>
        <p:nvSpPr>
          <p:cNvPr id="125" name="Google Shape;125;p3"/>
          <p:cNvSpPr txBox="1"/>
          <p:nvPr/>
        </p:nvSpPr>
        <p:spPr>
          <a:xfrm>
            <a:off x="381000" y="3156585"/>
            <a:ext cx="7750175" cy="17296765"/>
          </a:xfrm>
          <a:prstGeom prst="rect">
            <a:avLst/>
          </a:prstGeom>
          <a:noFill/>
          <a:ln>
            <a:noFill/>
          </a:ln>
        </p:spPr>
        <p:txBody>
          <a:bodyPr spcFirstLastPara="1" wrap="square" lIns="91425" tIns="45700" rIns="91425" bIns="45700" anchor="t" anchorCtr="0">
            <a:noAutofit/>
          </a:bodyPr>
          <a:lstStyle/>
          <a:p>
            <a:pPr marL="0" marR="5080" lvl="0" indent="0" algn="just" rtl="0">
              <a:lnSpc>
                <a:spcPct val="100000"/>
              </a:lnSpc>
              <a:spcBef>
                <a:spcPts val="0"/>
              </a:spcBef>
              <a:spcAft>
                <a:spcPts val="0"/>
              </a:spcAft>
              <a:buNone/>
            </a:pPr>
            <a:r>
              <a:rPr lang="en-US" sz="1400" dirty="0">
                <a:latin typeface="Times New Roman"/>
                <a:ea typeface="Times New Roman"/>
                <a:cs typeface="Times New Roman"/>
                <a:sym typeface="Times New Roman"/>
              </a:rPr>
              <a:t>The academic postgraduate two year Masters in Microbiology program provides an in-depth adequate knowledge &amp; scientific research updates including basic principles &amp; advances Fundamentals of Microbiology, Genetic Engineering &amp; Genomics, Biochemical Techniques, Biostatistics, Immunology &amp; Medical Microbiology  and  other  interrelated disciplines.  The Department also offers doctorate (PhD) in  many subjects </a:t>
            </a:r>
            <a:r>
              <a:rPr lang="en-US" sz="1400" dirty="0" err="1">
                <a:latin typeface="Times New Roman"/>
                <a:ea typeface="Times New Roman"/>
                <a:cs typeface="Times New Roman"/>
                <a:sym typeface="Times New Roman"/>
              </a:rPr>
              <a:t>viz</a:t>
            </a:r>
            <a:r>
              <a:rPr lang="en-US" sz="1400" dirty="0">
                <a:latin typeface="Times New Roman"/>
                <a:ea typeface="Times New Roman"/>
                <a:cs typeface="Times New Roman"/>
                <a:sym typeface="Times New Roman"/>
              </a:rPr>
              <a:t>: Zoology, Botany, Biochemistry, Environmental Sciences, Microbiology, </a:t>
            </a:r>
            <a:r>
              <a:rPr lang="en-US" sz="1400" dirty="0" err="1">
                <a:latin typeface="Times New Roman"/>
                <a:ea typeface="Times New Roman"/>
                <a:cs typeface="Times New Roman"/>
                <a:sym typeface="Times New Roman"/>
              </a:rPr>
              <a:t>Bioresource</a:t>
            </a:r>
            <a:r>
              <a:rPr lang="en-US" sz="1400" dirty="0">
                <a:latin typeface="Times New Roman"/>
                <a:ea typeface="Times New Roman"/>
                <a:cs typeface="Times New Roman"/>
                <a:sym typeface="Times New Roman"/>
              </a:rPr>
              <a:t>. Our Centre has highly qualified, experienced and research-oriented faculty. It also ignites inbuilt abilities &amp; potentialities in students and prepares highly competent biologists who can serve in different biological fields globally.</a:t>
            </a:r>
            <a:endParaRPr sz="1400">
              <a:latin typeface="Times New Roman"/>
              <a:ea typeface="Times New Roman"/>
              <a:cs typeface="Times New Roman"/>
              <a:sym typeface="Times New Roman"/>
            </a:endParaRPr>
          </a:p>
          <a:p>
            <a:pPr marL="0" lvl="0" indent="0" algn="just" rtl="0">
              <a:lnSpc>
                <a:spcPct val="100000"/>
              </a:lnSpc>
              <a:spcBef>
                <a:spcPts val="600"/>
              </a:spcBef>
              <a:spcAft>
                <a:spcPts val="0"/>
              </a:spcAft>
              <a:buNone/>
            </a:pPr>
            <a:r>
              <a:rPr lang="en-US" sz="1400" dirty="0">
                <a:latin typeface="Times New Roman"/>
                <a:ea typeface="Times New Roman"/>
                <a:cs typeface="Times New Roman"/>
                <a:sym typeface="Times New Roman"/>
              </a:rPr>
              <a:t>I welcome all the students and extend my warm wishes to one and all associated with the Centre of Research for Development at University of Kashmir.</a:t>
            </a:r>
            <a:endParaRPr sz="1400">
              <a:latin typeface="Times New Roman"/>
              <a:ea typeface="Times New Roman"/>
              <a:cs typeface="Times New Roman"/>
              <a:sym typeface="Times New Roman"/>
            </a:endParaRPr>
          </a:p>
          <a:p>
            <a:pPr marL="0" marR="549275" lvl="0" indent="0" algn="l" rtl="0">
              <a:lnSpc>
                <a:spcPct val="100000"/>
              </a:lnSpc>
              <a:spcBef>
                <a:spcPts val="385"/>
              </a:spcBef>
              <a:spcAft>
                <a:spcPts val="0"/>
              </a:spcAft>
              <a:buNone/>
            </a:pPr>
            <a:r>
              <a:rPr lang="en-US" sz="1400" dirty="0">
                <a:latin typeface="Cambria"/>
                <a:ea typeface="Cambria"/>
                <a:cs typeface="Cambria"/>
                <a:sym typeface="Cambria"/>
              </a:rPr>
              <a:t>                                                                                                                   </a:t>
            </a:r>
            <a:endParaRPr lang="en-US" sz="1400" dirty="0" smtClean="0">
              <a:latin typeface="Cambria"/>
              <a:ea typeface="Cambria"/>
              <a:cs typeface="Cambria"/>
              <a:sym typeface="Cambria"/>
            </a:endParaRPr>
          </a:p>
          <a:p>
            <a:pPr marL="0" marR="549275" lvl="0" indent="0" algn="l" rtl="0">
              <a:lnSpc>
                <a:spcPct val="100000"/>
              </a:lnSpc>
              <a:spcBef>
                <a:spcPts val="385"/>
              </a:spcBef>
              <a:spcAft>
                <a:spcPts val="0"/>
              </a:spcAft>
              <a:buNone/>
            </a:pPr>
            <a:endParaRPr lang="en-US" dirty="0" smtClean="0">
              <a:latin typeface="Cambria"/>
              <a:ea typeface="Cambria"/>
              <a:cs typeface="Cambria"/>
              <a:sym typeface="Cambria"/>
            </a:endParaRPr>
          </a:p>
          <a:p>
            <a:pPr marL="0" marR="549275" lvl="0" indent="0" algn="l" rtl="0">
              <a:lnSpc>
                <a:spcPct val="100000"/>
              </a:lnSpc>
              <a:spcBef>
                <a:spcPts val="385"/>
              </a:spcBef>
              <a:spcAft>
                <a:spcPts val="0"/>
              </a:spcAft>
              <a:buNone/>
            </a:pPr>
            <a:r>
              <a:rPr lang="en-US" sz="1400" dirty="0" smtClean="0">
                <a:latin typeface="Cambria"/>
                <a:ea typeface="Cambria"/>
                <a:cs typeface="Cambria"/>
                <a:sym typeface="Cambria"/>
              </a:rPr>
              <a:t>					  </a:t>
            </a:r>
            <a:r>
              <a:rPr lang="en-US" sz="1400" dirty="0">
                <a:latin typeface="Cambria"/>
                <a:ea typeface="Cambria"/>
                <a:cs typeface="Cambria"/>
                <a:sym typeface="Cambria"/>
              </a:rPr>
              <a:t>(</a:t>
            </a:r>
            <a:r>
              <a:rPr lang="en-US" sz="1400" b="1" dirty="0">
                <a:latin typeface="Cambria"/>
                <a:ea typeface="Cambria"/>
                <a:cs typeface="Cambria"/>
                <a:sym typeface="Cambria"/>
              </a:rPr>
              <a:t>Prof. </a:t>
            </a:r>
            <a:r>
              <a:rPr lang="en-US" b="1" dirty="0" err="1">
                <a:latin typeface="Cambria"/>
                <a:ea typeface="Cambria"/>
                <a:cs typeface="Cambria"/>
                <a:sym typeface="Cambria"/>
              </a:rPr>
              <a:t>Bashir</a:t>
            </a:r>
            <a:r>
              <a:rPr lang="en-US" b="1" dirty="0">
                <a:latin typeface="Cambria"/>
                <a:ea typeface="Cambria"/>
                <a:cs typeface="Cambria"/>
                <a:sym typeface="Cambria"/>
              </a:rPr>
              <a:t> Ahmad </a:t>
            </a:r>
            <a:r>
              <a:rPr lang="en-US" b="1" dirty="0" err="1" smtClean="0">
                <a:latin typeface="Cambria"/>
                <a:ea typeface="Cambria"/>
                <a:cs typeface="Cambria"/>
                <a:sym typeface="Cambria"/>
              </a:rPr>
              <a:t>Ganai</a:t>
            </a:r>
            <a:r>
              <a:rPr lang="en-US" b="1" dirty="0" smtClean="0">
                <a:latin typeface="Cambria"/>
                <a:ea typeface="Cambria"/>
                <a:cs typeface="Cambria"/>
                <a:sym typeface="Cambria"/>
              </a:rPr>
              <a:t>)</a:t>
            </a:r>
            <a:endParaRPr sz="1400">
              <a:latin typeface="Cambria"/>
              <a:ea typeface="Cambria"/>
              <a:cs typeface="Cambria"/>
              <a:sym typeface="Cambria"/>
            </a:endParaRPr>
          </a:p>
          <a:p>
            <a:pPr marL="0" lvl="0" indent="0" algn="l" rtl="0">
              <a:spcBef>
                <a:spcPts val="0"/>
              </a:spcBef>
              <a:spcAft>
                <a:spcPts val="0"/>
              </a:spcAft>
              <a:buNone/>
            </a:pPr>
            <a:r>
              <a:rPr lang="en-US" sz="1400" dirty="0"/>
              <a:t> </a:t>
            </a:r>
            <a:endParaRPr/>
          </a:p>
        </p:txBody>
      </p:sp>
      <p:sp>
        <p:nvSpPr>
          <p:cNvPr id="126" name="Google Shape;126;p3"/>
          <p:cNvSpPr/>
          <p:nvPr/>
        </p:nvSpPr>
        <p:spPr>
          <a:xfrm>
            <a:off x="538422" y="225307"/>
            <a:ext cx="7358114" cy="571504"/>
          </a:xfrm>
          <a:prstGeom prst="roundRect">
            <a:avLst>
              <a:gd name="adj" fmla="val 16667"/>
            </a:avLst>
          </a:prstGeom>
          <a:gradFill>
            <a:gsLst>
              <a:gs pos="0">
                <a:srgbClr val="9BE9FF"/>
              </a:gs>
              <a:gs pos="35000">
                <a:srgbClr val="B8F1FF"/>
              </a:gs>
              <a:gs pos="100000">
                <a:srgbClr val="E2FBFF"/>
              </a:gs>
            </a:gsLst>
            <a:lin ang="16200000" scaled="0"/>
          </a:gradFill>
          <a:ln w="9525" cap="flat" cmpd="sng">
            <a:solidFill>
              <a:srgbClr val="45A9C4"/>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ctr" rtl="0">
              <a:spcBef>
                <a:spcPts val="0"/>
              </a:spcBef>
              <a:spcAft>
                <a:spcPts val="0"/>
              </a:spcAft>
              <a:buNone/>
            </a:pPr>
            <a:r>
              <a:rPr lang="en-US" sz="3200" b="1" dirty="0">
                <a:solidFill>
                  <a:schemeClr val="dk1"/>
                </a:solidFill>
                <a:latin typeface="Times New Roman"/>
                <a:ea typeface="Times New Roman"/>
                <a:cs typeface="Times New Roman"/>
                <a:sym typeface="Times New Roman"/>
              </a:rPr>
              <a:t>Message from </a:t>
            </a:r>
            <a:r>
              <a:rPr lang="en-US" sz="3200" b="1" dirty="0" smtClean="0">
                <a:solidFill>
                  <a:schemeClr val="dk1"/>
                </a:solidFill>
                <a:latin typeface="Times New Roman"/>
                <a:ea typeface="Times New Roman"/>
                <a:cs typeface="Times New Roman"/>
                <a:sym typeface="Times New Roman"/>
              </a:rPr>
              <a:t>Director</a:t>
            </a:r>
            <a:endParaRPr/>
          </a:p>
        </p:txBody>
      </p:sp>
      <p:pic>
        <p:nvPicPr>
          <p:cNvPr id="127" name="Google Shape;127;p3"/>
          <p:cNvPicPr preferRelativeResize="0"/>
          <p:nvPr/>
        </p:nvPicPr>
        <p:blipFill rotWithShape="1">
          <a:blip r:embed="rId3">
            <a:alphaModFix/>
          </a:blip>
          <a:srcRect/>
          <a:stretch/>
        </p:blipFill>
        <p:spPr>
          <a:xfrm>
            <a:off x="182975" y="980448"/>
            <a:ext cx="1500200" cy="1558925"/>
          </a:xfrm>
          <a:prstGeom prst="rect">
            <a:avLst/>
          </a:prstGeom>
          <a:noFill/>
          <a:ln>
            <a:noFill/>
          </a:ln>
        </p:spPr>
      </p:pic>
      <p:sp>
        <p:nvSpPr>
          <p:cNvPr id="15" name="TextBox 14"/>
          <p:cNvSpPr txBox="1"/>
          <p:nvPr/>
        </p:nvSpPr>
        <p:spPr>
          <a:xfrm>
            <a:off x="8475133" y="6460067"/>
            <a:ext cx="284052" cy="307777"/>
          </a:xfrm>
          <a:prstGeom prst="rect">
            <a:avLst/>
          </a:prstGeom>
          <a:noFill/>
        </p:spPr>
        <p:txBody>
          <a:bodyPr wrap="none" rtlCol="0">
            <a:spAutoFit/>
          </a:bodyPr>
          <a:lstStyle/>
          <a:p>
            <a:r>
              <a:rPr lang="en-US" dirty="0" smtClean="0"/>
              <a:t>3</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grpSp>
        <p:nvGrpSpPr>
          <p:cNvPr id="679" name="Google Shape;679;p30"/>
          <p:cNvGrpSpPr/>
          <p:nvPr/>
        </p:nvGrpSpPr>
        <p:grpSpPr>
          <a:xfrm>
            <a:off x="1931161" y="265175"/>
            <a:ext cx="2232406" cy="457200"/>
            <a:chOff x="1931161" y="265175"/>
            <a:chExt cx="2232406" cy="457200"/>
          </a:xfrm>
        </p:grpSpPr>
        <p:pic>
          <p:nvPicPr>
            <p:cNvPr id="680" name="Google Shape;680;p30"/>
            <p:cNvPicPr preferRelativeResize="0"/>
            <p:nvPr/>
          </p:nvPicPr>
          <p:blipFill rotWithShape="1">
            <a:blip r:embed="rId3">
              <a:alphaModFix/>
            </a:blip>
            <a:srcRect/>
            <a:stretch/>
          </p:blipFill>
          <p:spPr>
            <a:xfrm>
              <a:off x="1931161" y="265175"/>
              <a:ext cx="900429" cy="457200"/>
            </a:xfrm>
            <a:prstGeom prst="rect">
              <a:avLst/>
            </a:prstGeom>
            <a:noFill/>
            <a:ln>
              <a:noFill/>
            </a:ln>
          </p:spPr>
        </p:pic>
        <p:pic>
          <p:nvPicPr>
            <p:cNvPr id="681" name="Google Shape;681;p30"/>
            <p:cNvPicPr preferRelativeResize="0"/>
            <p:nvPr/>
          </p:nvPicPr>
          <p:blipFill rotWithShape="1">
            <a:blip r:embed="rId4">
              <a:alphaModFix/>
            </a:blip>
            <a:srcRect/>
            <a:stretch/>
          </p:blipFill>
          <p:spPr>
            <a:xfrm>
              <a:off x="2615183" y="265175"/>
              <a:ext cx="926592" cy="457200"/>
            </a:xfrm>
            <a:prstGeom prst="rect">
              <a:avLst/>
            </a:prstGeom>
            <a:noFill/>
            <a:ln>
              <a:noFill/>
            </a:ln>
          </p:spPr>
        </p:pic>
        <p:pic>
          <p:nvPicPr>
            <p:cNvPr id="682" name="Google Shape;682;p30"/>
            <p:cNvPicPr preferRelativeResize="0"/>
            <p:nvPr/>
          </p:nvPicPr>
          <p:blipFill rotWithShape="1">
            <a:blip r:embed="rId5">
              <a:alphaModFix/>
            </a:blip>
            <a:srcRect/>
            <a:stretch/>
          </p:blipFill>
          <p:spPr>
            <a:xfrm>
              <a:off x="3267455" y="265175"/>
              <a:ext cx="896112" cy="457200"/>
            </a:xfrm>
            <a:prstGeom prst="rect">
              <a:avLst/>
            </a:prstGeom>
            <a:noFill/>
            <a:ln>
              <a:noFill/>
            </a:ln>
          </p:spPr>
        </p:pic>
      </p:grpSp>
      <p:graphicFrame>
        <p:nvGraphicFramePr>
          <p:cNvPr id="683" name="Google Shape;683;p30"/>
          <p:cNvGraphicFramePr/>
          <p:nvPr/>
        </p:nvGraphicFramePr>
        <p:xfrm>
          <a:off x="207937" y="279400"/>
          <a:ext cx="7858775" cy="3303615"/>
        </p:xfrm>
        <a:graphic>
          <a:graphicData uri="http://schemas.openxmlformats.org/drawingml/2006/table">
            <a:tbl>
              <a:tblPr firstRow="1" bandRow="1">
                <a:noFill/>
                <a:tableStyleId>{38340662-2627-465C-8DBF-8058F453F69C}</a:tableStyleId>
              </a:tblPr>
              <a:tblGrid>
                <a:gridCol w="1717050"/>
                <a:gridCol w="1320800"/>
                <a:gridCol w="4820925"/>
              </a:tblGrid>
              <a:tr h="520900">
                <a:tc>
                  <a:txBody>
                    <a:bodyPr/>
                    <a:lstStyle/>
                    <a:p>
                      <a:pPr marL="0" marR="0" lvl="0" indent="0" algn="l" rtl="0">
                        <a:lnSpc>
                          <a:spcPct val="100000"/>
                        </a:lnSpc>
                        <a:spcBef>
                          <a:spcPts val="0"/>
                        </a:spcBef>
                        <a:spcAft>
                          <a:spcPts val="0"/>
                        </a:spcAft>
                        <a:buNone/>
                      </a:pPr>
                      <a:endParaRPr sz="11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FC000"/>
                    </a:solidFill>
                  </a:tcPr>
                </a:tc>
                <a:tc gridSpan="2">
                  <a:txBody>
                    <a:bodyPr/>
                    <a:lstStyle/>
                    <a:p>
                      <a:pPr marL="91440" marR="0" lvl="0" indent="0" algn="l" rtl="0">
                        <a:lnSpc>
                          <a:spcPct val="100000"/>
                        </a:lnSpc>
                        <a:spcBef>
                          <a:spcPts val="0"/>
                        </a:spcBef>
                        <a:spcAft>
                          <a:spcPts val="0"/>
                        </a:spcAft>
                        <a:buNone/>
                      </a:pPr>
                      <a:r>
                        <a:rPr lang="en-US" sz="1600" b="1" i="1">
                          <a:solidFill>
                            <a:schemeClr val="dk1"/>
                          </a:solidFill>
                          <a:latin typeface="Times New Roman"/>
                          <a:ea typeface="Times New Roman"/>
                          <a:cs typeface="Times New Roman"/>
                          <a:sym typeface="Times New Roman"/>
                        </a:rPr>
                        <a:t>Abas Ahmad Khan</a:t>
                      </a:r>
                      <a:endParaRPr sz="1600" b="1" i="1">
                        <a:solidFill>
                          <a:schemeClr val="dk1"/>
                        </a:solidFill>
                        <a:latin typeface="Times New Roman"/>
                        <a:ea typeface="Times New Roman"/>
                        <a:cs typeface="Times New Roman"/>
                        <a:sym typeface="Times New Roman"/>
                      </a:endParaRPr>
                    </a:p>
                  </a:txBody>
                  <a:tcPr marL="0" marR="0" marT="419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FC000"/>
                    </a:solidFill>
                  </a:tcPr>
                </a:tc>
                <a:tc hMerge="1">
                  <a:txBody>
                    <a:bodyPr/>
                    <a:lstStyle/>
                    <a:p>
                      <a:endParaRPr lang="en-US"/>
                    </a:p>
                  </a:txBody>
                  <a:tcPr/>
                </a:tc>
              </a:tr>
              <a:tr h="408900">
                <a:tc rowSpan="6">
                  <a:txBody>
                    <a:bodyPr/>
                    <a:lstStyle/>
                    <a:p>
                      <a:pPr marL="0" marR="0" lvl="0" indent="0" algn="l" rtl="0">
                        <a:lnSpc>
                          <a:spcPct val="100000"/>
                        </a:lnSpc>
                        <a:spcBef>
                          <a:spcPts val="0"/>
                        </a:spcBef>
                        <a:spcAft>
                          <a:spcPts val="0"/>
                        </a:spcAft>
                        <a:buNone/>
                      </a:pPr>
                      <a:endParaRPr sz="11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D9CE"/>
                    </a:solidFill>
                  </a:tcPr>
                </a:tc>
                <a:tc>
                  <a:txBody>
                    <a:bodyPr/>
                    <a:lstStyle/>
                    <a:p>
                      <a:pPr marL="68580" marR="0" lvl="0" indent="0" algn="l" rtl="0">
                        <a:lnSpc>
                          <a:spcPct val="100000"/>
                        </a:lnSpc>
                        <a:spcBef>
                          <a:spcPts val="0"/>
                        </a:spcBef>
                        <a:spcAft>
                          <a:spcPts val="0"/>
                        </a:spcAft>
                        <a:buNone/>
                      </a:pPr>
                      <a:r>
                        <a:rPr lang="en-US" sz="1200">
                          <a:latin typeface="Times New Roman"/>
                          <a:ea typeface="Times New Roman"/>
                          <a:cs typeface="Times New Roman"/>
                          <a:sym typeface="Times New Roman"/>
                        </a:rPr>
                        <a:t>Parentage</a:t>
                      </a:r>
                      <a:endParaRPr sz="1200">
                        <a:latin typeface="Times New Roman"/>
                        <a:ea typeface="Times New Roman"/>
                        <a:cs typeface="Times New Roman"/>
                        <a:sym typeface="Times New Roman"/>
                      </a:endParaRPr>
                    </a:p>
                  </a:txBody>
                  <a:tcPr marL="0" marR="0" marT="507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D9CE"/>
                    </a:solidFill>
                  </a:tcPr>
                </a:tc>
                <a:tc>
                  <a:txBody>
                    <a:bodyPr/>
                    <a:lstStyle/>
                    <a:p>
                      <a:pPr marL="68580" marR="0" lvl="0" indent="0" algn="l" rtl="0">
                        <a:lnSpc>
                          <a:spcPct val="100000"/>
                        </a:lnSpc>
                        <a:spcBef>
                          <a:spcPts val="0"/>
                        </a:spcBef>
                        <a:spcAft>
                          <a:spcPts val="0"/>
                        </a:spcAft>
                        <a:buNone/>
                      </a:pPr>
                      <a:r>
                        <a:rPr lang="en-US" sz="1200">
                          <a:latin typeface="Times New Roman"/>
                          <a:ea typeface="Times New Roman"/>
                          <a:cs typeface="Times New Roman"/>
                          <a:sym typeface="Times New Roman"/>
                        </a:rPr>
                        <a:t>Mushtaq Ahmad Khan</a:t>
                      </a:r>
                      <a:endParaRPr sz="1200">
                        <a:latin typeface="Times New Roman"/>
                        <a:ea typeface="Times New Roman"/>
                        <a:cs typeface="Times New Roman"/>
                        <a:sym typeface="Times New Roman"/>
                      </a:endParaRPr>
                    </a:p>
                  </a:txBody>
                  <a:tcPr marL="0" marR="0" marT="507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D9CE"/>
                    </a:solidFill>
                  </a:tcPr>
                </a:tc>
              </a:tr>
              <a:tr h="408900">
                <a:tc vMerge="1">
                  <a:txBody>
                    <a:bodyPr/>
                    <a:lstStyle/>
                    <a:p>
                      <a:endParaRPr lang="en-US"/>
                    </a:p>
                  </a:txBody>
                  <a:tcPr/>
                </a:tc>
                <a:tc>
                  <a:txBody>
                    <a:bodyPr/>
                    <a:lstStyle/>
                    <a:p>
                      <a:pPr marL="68580" marR="0" lvl="0" indent="0" algn="l" rtl="0">
                        <a:lnSpc>
                          <a:spcPct val="100000"/>
                        </a:lnSpc>
                        <a:spcBef>
                          <a:spcPts val="0"/>
                        </a:spcBef>
                        <a:spcAft>
                          <a:spcPts val="0"/>
                        </a:spcAft>
                        <a:buNone/>
                      </a:pPr>
                      <a:r>
                        <a:rPr lang="en-US" sz="1200">
                          <a:latin typeface="Times New Roman"/>
                          <a:ea typeface="Times New Roman"/>
                          <a:cs typeface="Times New Roman"/>
                          <a:sym typeface="Times New Roman"/>
                        </a:rPr>
                        <a:t>Residence</a:t>
                      </a:r>
                      <a:endParaRPr sz="1200">
                        <a:latin typeface="Times New Roman"/>
                        <a:ea typeface="Times New Roman"/>
                        <a:cs typeface="Times New Roman"/>
                        <a:sym typeface="Times New Roman"/>
                      </a:endParaRPr>
                    </a:p>
                  </a:txBody>
                  <a:tcPr marL="0" marR="0" marT="507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CE8"/>
                    </a:solidFill>
                  </a:tcPr>
                </a:tc>
                <a:tc>
                  <a:txBody>
                    <a:bodyPr/>
                    <a:lstStyle/>
                    <a:p>
                      <a:pPr marL="68580" marR="0" lvl="0" indent="0" algn="l" rtl="0">
                        <a:lnSpc>
                          <a:spcPct val="100000"/>
                        </a:lnSpc>
                        <a:spcBef>
                          <a:spcPts val="0"/>
                        </a:spcBef>
                        <a:spcAft>
                          <a:spcPts val="0"/>
                        </a:spcAft>
                        <a:buNone/>
                      </a:pPr>
                      <a:r>
                        <a:rPr lang="en-US" sz="1200">
                          <a:latin typeface="Times New Roman"/>
                          <a:ea typeface="Times New Roman"/>
                          <a:cs typeface="Times New Roman"/>
                          <a:sym typeface="Times New Roman"/>
                        </a:rPr>
                        <a:t>Kupwara</a:t>
                      </a:r>
                      <a:endParaRPr sz="1200">
                        <a:latin typeface="Times New Roman"/>
                        <a:ea typeface="Times New Roman"/>
                        <a:cs typeface="Times New Roman"/>
                        <a:sym typeface="Times New Roman"/>
                      </a:endParaRPr>
                    </a:p>
                  </a:txBody>
                  <a:tcPr marL="0" marR="0" marT="507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CE8"/>
                    </a:solidFill>
                  </a:tcPr>
                </a:tc>
              </a:tr>
              <a:tr h="408900">
                <a:tc vMerge="1">
                  <a:txBody>
                    <a:bodyPr/>
                    <a:lstStyle/>
                    <a:p>
                      <a:endParaRPr lang="en-US"/>
                    </a:p>
                  </a:txBody>
                  <a:tcPr/>
                </a:tc>
                <a:tc>
                  <a:txBody>
                    <a:bodyPr/>
                    <a:lstStyle/>
                    <a:p>
                      <a:pPr marL="68580" marR="0" lvl="0" indent="0" algn="l" rtl="0">
                        <a:lnSpc>
                          <a:spcPct val="100000"/>
                        </a:lnSpc>
                        <a:spcBef>
                          <a:spcPts val="0"/>
                        </a:spcBef>
                        <a:spcAft>
                          <a:spcPts val="0"/>
                        </a:spcAft>
                        <a:buNone/>
                      </a:pPr>
                      <a:r>
                        <a:rPr lang="en-US" sz="1200">
                          <a:latin typeface="Times New Roman"/>
                          <a:ea typeface="Times New Roman"/>
                          <a:cs typeface="Times New Roman"/>
                          <a:sym typeface="Times New Roman"/>
                        </a:rPr>
                        <a:t>Phone no</a:t>
                      </a:r>
                      <a:endParaRPr sz="1200">
                        <a:latin typeface="Times New Roman"/>
                        <a:ea typeface="Times New Roman"/>
                        <a:cs typeface="Times New Roman"/>
                        <a:sym typeface="Times New Roman"/>
                      </a:endParaRPr>
                    </a:p>
                  </a:txBody>
                  <a:tcPr marL="0" marR="0" marT="507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D9CE"/>
                    </a:solidFill>
                  </a:tcPr>
                </a:tc>
                <a:tc>
                  <a:txBody>
                    <a:bodyPr/>
                    <a:lstStyle/>
                    <a:p>
                      <a:pPr marL="68580" marR="0" lvl="0" indent="0" algn="l" rtl="0">
                        <a:lnSpc>
                          <a:spcPct val="100000"/>
                        </a:lnSpc>
                        <a:spcBef>
                          <a:spcPts val="0"/>
                        </a:spcBef>
                        <a:spcAft>
                          <a:spcPts val="0"/>
                        </a:spcAft>
                        <a:buNone/>
                      </a:pPr>
                      <a:r>
                        <a:rPr lang="en-US" sz="1200">
                          <a:latin typeface="Times New Roman"/>
                          <a:ea typeface="Times New Roman"/>
                          <a:cs typeface="Times New Roman"/>
                          <a:sym typeface="Times New Roman"/>
                        </a:rPr>
                        <a:t>7051668267</a:t>
                      </a:r>
                      <a:endParaRPr sz="1200">
                        <a:latin typeface="Times New Roman"/>
                        <a:ea typeface="Times New Roman"/>
                        <a:cs typeface="Times New Roman"/>
                        <a:sym typeface="Times New Roman"/>
                      </a:endParaRPr>
                    </a:p>
                  </a:txBody>
                  <a:tcPr marL="0" marR="0" marT="507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D9CE"/>
                    </a:solidFill>
                  </a:tcPr>
                </a:tc>
              </a:tr>
              <a:tr h="408900">
                <a:tc vMerge="1">
                  <a:txBody>
                    <a:bodyPr/>
                    <a:lstStyle/>
                    <a:p>
                      <a:endParaRPr lang="en-US"/>
                    </a:p>
                  </a:txBody>
                  <a:tcPr/>
                </a:tc>
                <a:tc>
                  <a:txBody>
                    <a:bodyPr/>
                    <a:lstStyle/>
                    <a:p>
                      <a:pPr marL="68580" marR="0" lvl="0" indent="0" algn="l" rtl="0">
                        <a:lnSpc>
                          <a:spcPct val="100000"/>
                        </a:lnSpc>
                        <a:spcBef>
                          <a:spcPts val="0"/>
                        </a:spcBef>
                        <a:spcAft>
                          <a:spcPts val="0"/>
                        </a:spcAft>
                        <a:buNone/>
                      </a:pPr>
                      <a:r>
                        <a:rPr lang="en-US" sz="1200">
                          <a:latin typeface="Times New Roman"/>
                          <a:ea typeface="Times New Roman"/>
                          <a:cs typeface="Times New Roman"/>
                          <a:sym typeface="Times New Roman"/>
                        </a:rPr>
                        <a:t>Email</a:t>
                      </a:r>
                      <a:endParaRPr sz="1200">
                        <a:latin typeface="Times New Roman"/>
                        <a:ea typeface="Times New Roman"/>
                        <a:cs typeface="Times New Roman"/>
                        <a:sym typeface="Times New Roman"/>
                      </a:endParaRPr>
                    </a:p>
                  </a:txBody>
                  <a:tcPr marL="0" marR="0" marT="507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CE8"/>
                    </a:solidFill>
                  </a:tcPr>
                </a:tc>
                <a:tc>
                  <a:txBody>
                    <a:bodyPr/>
                    <a:lstStyle/>
                    <a:p>
                      <a:pPr marL="68580" marR="0" lvl="0" indent="0" algn="l" rtl="0">
                        <a:lnSpc>
                          <a:spcPct val="100000"/>
                        </a:lnSpc>
                        <a:spcBef>
                          <a:spcPts val="0"/>
                        </a:spcBef>
                        <a:spcAft>
                          <a:spcPts val="0"/>
                        </a:spcAft>
                        <a:buNone/>
                      </a:pPr>
                      <a:r>
                        <a:rPr lang="en-US" sz="1200">
                          <a:latin typeface="Times New Roman"/>
                          <a:ea typeface="Times New Roman"/>
                          <a:cs typeface="Times New Roman"/>
                          <a:sym typeface="Times New Roman"/>
                        </a:rPr>
                        <a:t>abask9522@gmail.com</a:t>
                      </a:r>
                      <a:endParaRPr sz="1200">
                        <a:latin typeface="Times New Roman"/>
                        <a:ea typeface="Times New Roman"/>
                        <a:cs typeface="Times New Roman"/>
                        <a:sym typeface="Times New Roman"/>
                      </a:endParaRPr>
                    </a:p>
                  </a:txBody>
                  <a:tcPr marL="0" marR="0" marT="507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CE8"/>
                    </a:solidFill>
                  </a:tcPr>
                </a:tc>
              </a:tr>
              <a:tr h="568000">
                <a:tc vMerge="1">
                  <a:txBody>
                    <a:bodyPr/>
                    <a:lstStyle/>
                    <a:p>
                      <a:endParaRPr lang="en-US"/>
                    </a:p>
                  </a:txBody>
                  <a:tcPr/>
                </a:tc>
                <a:tc>
                  <a:txBody>
                    <a:bodyPr/>
                    <a:lstStyle/>
                    <a:p>
                      <a:pPr marL="68580" marR="0" lvl="0" indent="0" algn="l" rtl="0">
                        <a:lnSpc>
                          <a:spcPct val="100000"/>
                        </a:lnSpc>
                        <a:spcBef>
                          <a:spcPts val="0"/>
                        </a:spcBef>
                        <a:spcAft>
                          <a:spcPts val="0"/>
                        </a:spcAft>
                        <a:buNone/>
                      </a:pPr>
                      <a:r>
                        <a:rPr lang="en-US" sz="1200">
                          <a:latin typeface="Times New Roman"/>
                          <a:ea typeface="Times New Roman"/>
                          <a:cs typeface="Times New Roman"/>
                          <a:sym typeface="Times New Roman"/>
                        </a:rPr>
                        <a:t>PG Research Project</a:t>
                      </a:r>
                      <a:endParaRPr sz="1200">
                        <a:latin typeface="Times New Roman"/>
                        <a:ea typeface="Times New Roman"/>
                        <a:cs typeface="Times New Roman"/>
                        <a:sym typeface="Times New Roman"/>
                      </a:endParaRPr>
                    </a:p>
                    <a:p>
                      <a:pPr marL="68580" marR="0" lvl="0" indent="0" algn="l" rtl="0">
                        <a:lnSpc>
                          <a:spcPct val="100000"/>
                        </a:lnSpc>
                        <a:spcBef>
                          <a:spcPts val="195"/>
                        </a:spcBef>
                        <a:spcAft>
                          <a:spcPts val="0"/>
                        </a:spcAft>
                        <a:buNone/>
                      </a:pPr>
                      <a:r>
                        <a:rPr lang="en-US" sz="1200">
                          <a:latin typeface="Times New Roman"/>
                          <a:ea typeface="Times New Roman"/>
                          <a:cs typeface="Times New Roman"/>
                          <a:sym typeface="Times New Roman"/>
                        </a:rPr>
                        <a:t>Title</a:t>
                      </a:r>
                      <a:endParaRPr sz="1200">
                        <a:latin typeface="Times New Roman"/>
                        <a:ea typeface="Times New Roman"/>
                        <a:cs typeface="Times New Roman"/>
                        <a:sym typeface="Times New Roman"/>
                      </a:endParaRPr>
                    </a:p>
                  </a:txBody>
                  <a:tcPr marL="0" marR="0" marT="507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D9CE"/>
                    </a:solidFill>
                  </a:tcPr>
                </a:tc>
                <a:tc>
                  <a:txBody>
                    <a:bodyPr/>
                    <a:lstStyle/>
                    <a:p>
                      <a:pPr marL="68580" marR="0" lvl="0" indent="0" algn="l" rtl="0">
                        <a:lnSpc>
                          <a:spcPct val="100000"/>
                        </a:lnSpc>
                        <a:spcBef>
                          <a:spcPts val="0"/>
                        </a:spcBef>
                        <a:spcAft>
                          <a:spcPts val="0"/>
                        </a:spcAft>
                        <a:buNone/>
                      </a:pPr>
                      <a:r>
                        <a:rPr lang="en-US" sz="1200">
                          <a:latin typeface="Times New Roman"/>
                          <a:ea typeface="Times New Roman"/>
                          <a:cs typeface="Times New Roman"/>
                          <a:sym typeface="Times New Roman"/>
                        </a:rPr>
                        <a:t>Hydrocarbon degradation by bacteria isolated from petroleum contaminanted soil of bus yard of Parimpora Srinagar</a:t>
                      </a:r>
                      <a:endParaRPr sz="1200">
                        <a:latin typeface="Times New Roman"/>
                        <a:ea typeface="Times New Roman"/>
                        <a:cs typeface="Times New Roman"/>
                        <a:sym typeface="Times New Roman"/>
                      </a:endParaRPr>
                    </a:p>
                  </a:txBody>
                  <a:tcPr marL="0" marR="0" marT="507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D9CE"/>
                    </a:solidFill>
                  </a:tcPr>
                </a:tc>
              </a:tr>
              <a:tr h="568000">
                <a:tc vMerge="1">
                  <a:txBody>
                    <a:bodyPr/>
                    <a:lstStyle/>
                    <a:p>
                      <a:endParaRPr lang="en-US"/>
                    </a:p>
                  </a:txBody>
                  <a:tcPr/>
                </a:tc>
                <a:tc>
                  <a:txBody>
                    <a:bodyPr/>
                    <a:lstStyle/>
                    <a:p>
                      <a:pPr marL="68580" marR="0" lvl="0" indent="0" algn="l" rtl="0">
                        <a:lnSpc>
                          <a:spcPct val="100000"/>
                        </a:lnSpc>
                        <a:spcBef>
                          <a:spcPts val="0"/>
                        </a:spcBef>
                        <a:spcAft>
                          <a:spcPts val="0"/>
                        </a:spcAft>
                        <a:buNone/>
                      </a:pPr>
                      <a:r>
                        <a:rPr lang="en-US" sz="1200">
                          <a:latin typeface="Times New Roman"/>
                          <a:ea typeface="Times New Roman"/>
                          <a:cs typeface="Times New Roman"/>
                          <a:sym typeface="Times New Roman"/>
                        </a:rPr>
                        <a:t>Area of Interest</a:t>
                      </a:r>
                      <a:endParaRPr sz="1200">
                        <a:latin typeface="Times New Roman"/>
                        <a:ea typeface="Times New Roman"/>
                        <a:cs typeface="Times New Roman"/>
                        <a:sym typeface="Times New Roman"/>
                      </a:endParaRPr>
                    </a:p>
                  </a:txBody>
                  <a:tcPr marL="0" marR="0" marT="507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CE8"/>
                    </a:solidFill>
                  </a:tcPr>
                </a:tc>
                <a:tc>
                  <a:txBody>
                    <a:bodyPr/>
                    <a:lstStyle/>
                    <a:p>
                      <a:pPr marL="68580" marR="0" lvl="0" indent="0" algn="l" rtl="0">
                        <a:lnSpc>
                          <a:spcPct val="100000"/>
                        </a:lnSpc>
                        <a:spcBef>
                          <a:spcPts val="0"/>
                        </a:spcBef>
                        <a:spcAft>
                          <a:spcPts val="0"/>
                        </a:spcAft>
                        <a:buNone/>
                      </a:pPr>
                      <a:r>
                        <a:rPr lang="en-US" sz="1200">
                          <a:latin typeface="Times New Roman"/>
                          <a:ea typeface="Times New Roman"/>
                          <a:cs typeface="Times New Roman"/>
                          <a:sym typeface="Times New Roman"/>
                        </a:rPr>
                        <a:t>Bioremediation</a:t>
                      </a:r>
                      <a:endParaRPr sz="1200">
                        <a:latin typeface="Times New Roman"/>
                        <a:ea typeface="Times New Roman"/>
                        <a:cs typeface="Times New Roman"/>
                        <a:sym typeface="Times New Roman"/>
                      </a:endParaRPr>
                    </a:p>
                  </a:txBody>
                  <a:tcPr marL="0" marR="0" marT="507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CE8"/>
                    </a:solidFill>
                  </a:tcPr>
                </a:tc>
              </a:tr>
            </a:tbl>
          </a:graphicData>
        </a:graphic>
      </p:graphicFrame>
      <p:grpSp>
        <p:nvGrpSpPr>
          <p:cNvPr id="684" name="Google Shape;684;p30"/>
          <p:cNvGrpSpPr/>
          <p:nvPr/>
        </p:nvGrpSpPr>
        <p:grpSpPr>
          <a:xfrm>
            <a:off x="1916938" y="3843528"/>
            <a:ext cx="1806194" cy="403860"/>
            <a:chOff x="1916938" y="3843528"/>
            <a:chExt cx="1806194" cy="403860"/>
          </a:xfrm>
        </p:grpSpPr>
        <p:pic>
          <p:nvPicPr>
            <p:cNvPr id="685" name="Google Shape;685;p30"/>
            <p:cNvPicPr preferRelativeResize="0"/>
            <p:nvPr/>
          </p:nvPicPr>
          <p:blipFill rotWithShape="1">
            <a:blip r:embed="rId6">
              <a:alphaModFix/>
            </a:blip>
            <a:srcRect/>
            <a:stretch/>
          </p:blipFill>
          <p:spPr>
            <a:xfrm>
              <a:off x="1916938" y="3843528"/>
              <a:ext cx="719582" cy="403860"/>
            </a:xfrm>
            <a:prstGeom prst="rect">
              <a:avLst/>
            </a:prstGeom>
            <a:noFill/>
            <a:ln>
              <a:noFill/>
            </a:ln>
          </p:spPr>
        </p:pic>
        <p:pic>
          <p:nvPicPr>
            <p:cNvPr id="686" name="Google Shape;686;p30"/>
            <p:cNvPicPr preferRelativeResize="0"/>
            <p:nvPr/>
          </p:nvPicPr>
          <p:blipFill rotWithShape="1">
            <a:blip r:embed="rId7">
              <a:alphaModFix/>
            </a:blip>
            <a:srcRect/>
            <a:stretch/>
          </p:blipFill>
          <p:spPr>
            <a:xfrm>
              <a:off x="2439924" y="3843528"/>
              <a:ext cx="1283208" cy="403860"/>
            </a:xfrm>
            <a:prstGeom prst="rect">
              <a:avLst/>
            </a:prstGeom>
            <a:noFill/>
            <a:ln>
              <a:noFill/>
            </a:ln>
          </p:spPr>
        </p:pic>
      </p:grpSp>
      <p:graphicFrame>
        <p:nvGraphicFramePr>
          <p:cNvPr id="687" name="Google Shape;687;p30"/>
          <p:cNvGraphicFramePr/>
          <p:nvPr/>
        </p:nvGraphicFramePr>
        <p:xfrm>
          <a:off x="207937" y="3851275"/>
          <a:ext cx="7857475" cy="2866115"/>
        </p:xfrm>
        <a:graphic>
          <a:graphicData uri="http://schemas.openxmlformats.org/drawingml/2006/table">
            <a:tbl>
              <a:tblPr firstRow="1" bandRow="1">
                <a:noFill/>
                <a:tableStyleId>{38340662-2627-465C-8DBF-8058F453F69C}</a:tableStyleId>
              </a:tblPr>
              <a:tblGrid>
                <a:gridCol w="1702425"/>
                <a:gridCol w="1309375"/>
                <a:gridCol w="4845675"/>
              </a:tblGrid>
              <a:tr h="483450">
                <a:tc>
                  <a:txBody>
                    <a:bodyPr/>
                    <a:lstStyle/>
                    <a:p>
                      <a:pPr marL="0" marR="0" lvl="0" indent="0" algn="l" rtl="0">
                        <a:lnSpc>
                          <a:spcPct val="100000"/>
                        </a:lnSpc>
                        <a:spcBef>
                          <a:spcPts val="0"/>
                        </a:spcBef>
                        <a:spcAft>
                          <a:spcPts val="0"/>
                        </a:spcAft>
                        <a:buNone/>
                      </a:pPr>
                      <a:endParaRPr sz="11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FC000"/>
                    </a:solidFill>
                  </a:tcPr>
                </a:tc>
                <a:tc gridSpan="2">
                  <a:txBody>
                    <a:bodyPr/>
                    <a:lstStyle/>
                    <a:p>
                      <a:pPr marL="91440" marR="0" lvl="0" indent="0" algn="l" rtl="0">
                        <a:lnSpc>
                          <a:spcPct val="100000"/>
                        </a:lnSpc>
                        <a:spcBef>
                          <a:spcPts val="0"/>
                        </a:spcBef>
                        <a:spcAft>
                          <a:spcPts val="0"/>
                        </a:spcAft>
                        <a:buNone/>
                      </a:pPr>
                      <a:r>
                        <a:rPr lang="en-US" sz="1600" b="1" i="1">
                          <a:latin typeface="Times New Roman"/>
                          <a:ea typeface="Times New Roman"/>
                          <a:cs typeface="Times New Roman"/>
                          <a:sym typeface="Times New Roman"/>
                        </a:rPr>
                        <a:t>Bisma  Rasool</a:t>
                      </a:r>
                      <a:endParaRPr sz="1600" b="1" i="1">
                        <a:latin typeface="Times New Roman"/>
                        <a:ea typeface="Times New Roman"/>
                        <a:cs typeface="Times New Roman"/>
                        <a:sym typeface="Times New Roman"/>
                      </a:endParaRPr>
                    </a:p>
                  </a:txBody>
                  <a:tcPr marL="0" marR="0" marT="438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FC000"/>
                    </a:solidFill>
                  </a:tcPr>
                </a:tc>
                <a:tc hMerge="1">
                  <a:txBody>
                    <a:bodyPr/>
                    <a:lstStyle/>
                    <a:p>
                      <a:endParaRPr lang="en-US"/>
                    </a:p>
                  </a:txBody>
                  <a:tcPr/>
                </a:tc>
              </a:tr>
              <a:tr h="273625">
                <a:tc rowSpan="6">
                  <a:txBody>
                    <a:bodyPr/>
                    <a:lstStyle/>
                    <a:p>
                      <a:pPr marL="0" marR="0" lvl="0" indent="0" algn="l" rtl="0">
                        <a:lnSpc>
                          <a:spcPct val="100000"/>
                        </a:lnSpc>
                        <a:spcBef>
                          <a:spcPts val="0"/>
                        </a:spcBef>
                        <a:spcAft>
                          <a:spcPts val="0"/>
                        </a:spcAft>
                        <a:buNone/>
                      </a:pPr>
                      <a:endParaRPr sz="11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D9CE"/>
                    </a:solidFill>
                  </a:tcPr>
                </a:tc>
                <a:tc>
                  <a:txBody>
                    <a:bodyPr/>
                    <a:lstStyle/>
                    <a:p>
                      <a:pPr marL="68580" marR="0" lvl="0" indent="0" algn="l" rtl="0">
                        <a:lnSpc>
                          <a:spcPct val="100000"/>
                        </a:lnSpc>
                        <a:spcBef>
                          <a:spcPts val="0"/>
                        </a:spcBef>
                        <a:spcAft>
                          <a:spcPts val="0"/>
                        </a:spcAft>
                        <a:buNone/>
                      </a:pPr>
                      <a:r>
                        <a:rPr lang="en-US" sz="1200">
                          <a:latin typeface="Times New Roman"/>
                          <a:ea typeface="Times New Roman"/>
                          <a:cs typeface="Times New Roman"/>
                          <a:sym typeface="Times New Roman"/>
                        </a:rPr>
                        <a:t>Parentage</a:t>
                      </a:r>
                      <a:endParaRPr sz="1200">
                        <a:latin typeface="Times New Roman"/>
                        <a:ea typeface="Times New Roman"/>
                        <a:cs typeface="Times New Roman"/>
                        <a:sym typeface="Times New Roman"/>
                      </a:endParaRPr>
                    </a:p>
                  </a:txBody>
                  <a:tcPr marL="0" marR="0" marT="57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D9CE"/>
                    </a:solidFill>
                  </a:tcPr>
                </a:tc>
                <a:tc>
                  <a:txBody>
                    <a:bodyPr/>
                    <a:lstStyle/>
                    <a:p>
                      <a:pPr marL="68580" marR="0" lvl="0" indent="0" algn="l" rtl="0">
                        <a:lnSpc>
                          <a:spcPct val="107083"/>
                        </a:lnSpc>
                        <a:spcBef>
                          <a:spcPts val="0"/>
                        </a:spcBef>
                        <a:spcAft>
                          <a:spcPts val="0"/>
                        </a:spcAft>
                        <a:buNone/>
                      </a:pPr>
                      <a:r>
                        <a:rPr lang="en-US" sz="1200">
                          <a:latin typeface="Times New Roman"/>
                          <a:ea typeface="Times New Roman"/>
                          <a:cs typeface="Times New Roman"/>
                          <a:sym typeface="Times New Roman"/>
                        </a:rPr>
                        <a:t>Ghulam Rasool</a:t>
                      </a:r>
                      <a:endParaRPr sz="12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D9CE"/>
                    </a:solidFill>
                  </a:tcPr>
                </a:tc>
              </a:tr>
              <a:tr h="273625">
                <a:tc vMerge="1">
                  <a:txBody>
                    <a:bodyPr/>
                    <a:lstStyle/>
                    <a:p>
                      <a:endParaRPr lang="en-US"/>
                    </a:p>
                  </a:txBody>
                  <a:tcPr/>
                </a:tc>
                <a:tc>
                  <a:txBody>
                    <a:bodyPr/>
                    <a:lstStyle/>
                    <a:p>
                      <a:pPr marL="68580" marR="0" lvl="0" indent="0" algn="l" rtl="0">
                        <a:lnSpc>
                          <a:spcPct val="100000"/>
                        </a:lnSpc>
                        <a:spcBef>
                          <a:spcPts val="0"/>
                        </a:spcBef>
                        <a:spcAft>
                          <a:spcPts val="0"/>
                        </a:spcAft>
                        <a:buNone/>
                      </a:pPr>
                      <a:r>
                        <a:rPr lang="en-US" sz="1200">
                          <a:latin typeface="Times New Roman"/>
                          <a:ea typeface="Times New Roman"/>
                          <a:cs typeface="Times New Roman"/>
                          <a:sym typeface="Times New Roman"/>
                        </a:rPr>
                        <a:t>Residence</a:t>
                      </a:r>
                      <a:endParaRPr sz="1200">
                        <a:latin typeface="Times New Roman"/>
                        <a:ea typeface="Times New Roman"/>
                        <a:cs typeface="Times New Roman"/>
                        <a:sym typeface="Times New Roman"/>
                      </a:endParaRPr>
                    </a:p>
                  </a:txBody>
                  <a:tcPr marL="0" marR="0" marT="57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CE8"/>
                    </a:solidFill>
                  </a:tcPr>
                </a:tc>
                <a:tc>
                  <a:txBody>
                    <a:bodyPr/>
                    <a:lstStyle/>
                    <a:p>
                      <a:pPr marL="68580" marR="0" lvl="0" indent="0" algn="l" rtl="0">
                        <a:lnSpc>
                          <a:spcPct val="107083"/>
                        </a:lnSpc>
                        <a:spcBef>
                          <a:spcPts val="0"/>
                        </a:spcBef>
                        <a:spcAft>
                          <a:spcPts val="0"/>
                        </a:spcAft>
                        <a:buNone/>
                      </a:pPr>
                      <a:r>
                        <a:rPr lang="en-US" sz="1200">
                          <a:latin typeface="Times New Roman"/>
                          <a:ea typeface="Times New Roman"/>
                          <a:cs typeface="Times New Roman"/>
                          <a:sym typeface="Times New Roman"/>
                        </a:rPr>
                        <a:t>Fateh Kadal, Srinagar </a:t>
                      </a:r>
                      <a:endParaRPr sz="12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CE8"/>
                    </a:solidFill>
                  </a:tcPr>
                </a:tc>
              </a:tr>
              <a:tr h="273625">
                <a:tc vMerge="1">
                  <a:txBody>
                    <a:bodyPr/>
                    <a:lstStyle/>
                    <a:p>
                      <a:endParaRPr lang="en-US"/>
                    </a:p>
                  </a:txBody>
                  <a:tcPr/>
                </a:tc>
                <a:tc>
                  <a:txBody>
                    <a:bodyPr/>
                    <a:lstStyle/>
                    <a:p>
                      <a:pPr marL="68580" marR="0" lvl="0" indent="0" algn="l" rtl="0">
                        <a:lnSpc>
                          <a:spcPct val="100000"/>
                        </a:lnSpc>
                        <a:spcBef>
                          <a:spcPts val="0"/>
                        </a:spcBef>
                        <a:spcAft>
                          <a:spcPts val="0"/>
                        </a:spcAft>
                        <a:buNone/>
                      </a:pPr>
                      <a:r>
                        <a:rPr lang="en-US" sz="1200">
                          <a:latin typeface="Times New Roman"/>
                          <a:ea typeface="Times New Roman"/>
                          <a:cs typeface="Times New Roman"/>
                          <a:sym typeface="Times New Roman"/>
                        </a:rPr>
                        <a:t>Phone no</a:t>
                      </a:r>
                      <a:endParaRPr sz="1200">
                        <a:latin typeface="Times New Roman"/>
                        <a:ea typeface="Times New Roman"/>
                        <a:cs typeface="Times New Roman"/>
                        <a:sym typeface="Times New Roman"/>
                      </a:endParaRPr>
                    </a:p>
                  </a:txBody>
                  <a:tcPr marL="0" marR="0" marT="57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D9CE"/>
                    </a:solidFill>
                  </a:tcPr>
                </a:tc>
                <a:tc>
                  <a:txBody>
                    <a:bodyPr/>
                    <a:lstStyle/>
                    <a:p>
                      <a:pPr marL="68580" marR="0" lvl="0" indent="0" algn="l" rtl="0">
                        <a:lnSpc>
                          <a:spcPct val="107083"/>
                        </a:lnSpc>
                        <a:spcBef>
                          <a:spcPts val="0"/>
                        </a:spcBef>
                        <a:spcAft>
                          <a:spcPts val="0"/>
                        </a:spcAft>
                        <a:buNone/>
                      </a:pPr>
                      <a:r>
                        <a:rPr lang="en-US" sz="1200">
                          <a:latin typeface="Times New Roman"/>
                          <a:ea typeface="Times New Roman"/>
                          <a:cs typeface="Times New Roman"/>
                          <a:sym typeface="Times New Roman"/>
                        </a:rPr>
                        <a:t>9149845701</a:t>
                      </a:r>
                      <a:endParaRPr sz="12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D9CE"/>
                    </a:solidFill>
                  </a:tcPr>
                </a:tc>
              </a:tr>
              <a:tr h="273625">
                <a:tc vMerge="1">
                  <a:txBody>
                    <a:bodyPr/>
                    <a:lstStyle/>
                    <a:p>
                      <a:endParaRPr lang="en-US"/>
                    </a:p>
                  </a:txBody>
                  <a:tcPr/>
                </a:tc>
                <a:tc>
                  <a:txBody>
                    <a:bodyPr/>
                    <a:lstStyle/>
                    <a:p>
                      <a:pPr marL="68580" marR="0" lvl="0" indent="0" algn="l" rtl="0">
                        <a:lnSpc>
                          <a:spcPct val="100000"/>
                        </a:lnSpc>
                        <a:spcBef>
                          <a:spcPts val="0"/>
                        </a:spcBef>
                        <a:spcAft>
                          <a:spcPts val="0"/>
                        </a:spcAft>
                        <a:buNone/>
                      </a:pPr>
                      <a:r>
                        <a:rPr lang="en-US" sz="1200">
                          <a:latin typeface="Times New Roman"/>
                          <a:ea typeface="Times New Roman"/>
                          <a:cs typeface="Times New Roman"/>
                          <a:sym typeface="Times New Roman"/>
                        </a:rPr>
                        <a:t>Email</a:t>
                      </a:r>
                      <a:endParaRPr sz="1200">
                        <a:latin typeface="Times New Roman"/>
                        <a:ea typeface="Times New Roman"/>
                        <a:cs typeface="Times New Roman"/>
                        <a:sym typeface="Times New Roman"/>
                      </a:endParaRPr>
                    </a:p>
                  </a:txBody>
                  <a:tcPr marL="0" marR="0" marT="57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CE8"/>
                    </a:solidFill>
                  </a:tcPr>
                </a:tc>
                <a:tc>
                  <a:txBody>
                    <a:bodyPr/>
                    <a:lstStyle/>
                    <a:p>
                      <a:pPr marL="68580" marR="0" lvl="0" indent="0" algn="l" rtl="0">
                        <a:lnSpc>
                          <a:spcPct val="107083"/>
                        </a:lnSpc>
                        <a:spcBef>
                          <a:spcPts val="0"/>
                        </a:spcBef>
                        <a:spcAft>
                          <a:spcPts val="0"/>
                        </a:spcAft>
                        <a:buNone/>
                      </a:pPr>
                      <a:r>
                        <a:rPr lang="en-US" sz="1200">
                          <a:latin typeface="Times New Roman"/>
                          <a:ea typeface="Times New Roman"/>
                          <a:cs typeface="Times New Roman"/>
                          <a:sym typeface="Times New Roman"/>
                        </a:rPr>
                        <a:t>bismabashir1997@gmail.com</a:t>
                      </a:r>
                      <a:endParaRPr sz="12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CE8"/>
                    </a:solidFill>
                  </a:tcPr>
                </a:tc>
              </a:tr>
              <a:tr h="506125">
                <a:tc vMerge="1">
                  <a:txBody>
                    <a:bodyPr/>
                    <a:lstStyle/>
                    <a:p>
                      <a:endParaRPr lang="en-US"/>
                    </a:p>
                  </a:txBody>
                  <a:tcPr/>
                </a:tc>
                <a:tc>
                  <a:txBody>
                    <a:bodyPr/>
                    <a:lstStyle/>
                    <a:p>
                      <a:pPr marL="68580" marR="0" lvl="0" indent="0" algn="l" rtl="0">
                        <a:lnSpc>
                          <a:spcPct val="100000"/>
                        </a:lnSpc>
                        <a:spcBef>
                          <a:spcPts val="0"/>
                        </a:spcBef>
                        <a:spcAft>
                          <a:spcPts val="0"/>
                        </a:spcAft>
                        <a:buNone/>
                      </a:pPr>
                      <a:r>
                        <a:rPr lang="en-US" sz="1200">
                          <a:latin typeface="Times New Roman"/>
                          <a:ea typeface="Times New Roman"/>
                          <a:cs typeface="Times New Roman"/>
                          <a:sym typeface="Times New Roman"/>
                        </a:rPr>
                        <a:t>PG Research Project</a:t>
                      </a:r>
                      <a:endParaRPr sz="1200">
                        <a:latin typeface="Times New Roman"/>
                        <a:ea typeface="Times New Roman"/>
                        <a:cs typeface="Times New Roman"/>
                        <a:sym typeface="Times New Roman"/>
                      </a:endParaRPr>
                    </a:p>
                    <a:p>
                      <a:pPr marL="68580" marR="0" lvl="0" indent="0" algn="l" rtl="0">
                        <a:lnSpc>
                          <a:spcPct val="100000"/>
                        </a:lnSpc>
                        <a:spcBef>
                          <a:spcPts val="195"/>
                        </a:spcBef>
                        <a:spcAft>
                          <a:spcPts val="0"/>
                        </a:spcAft>
                        <a:buNone/>
                      </a:pPr>
                      <a:r>
                        <a:rPr lang="en-US" sz="1200">
                          <a:latin typeface="Times New Roman"/>
                          <a:ea typeface="Times New Roman"/>
                          <a:cs typeface="Times New Roman"/>
                          <a:sym typeface="Times New Roman"/>
                        </a:rPr>
                        <a:t>Title</a:t>
                      </a:r>
                      <a:endParaRPr sz="1200">
                        <a:latin typeface="Times New Roman"/>
                        <a:ea typeface="Times New Roman"/>
                        <a:cs typeface="Times New Roman"/>
                        <a:sym typeface="Times New Roman"/>
                      </a:endParaRPr>
                    </a:p>
                  </a:txBody>
                  <a:tcPr marL="0" marR="0" marT="57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D9CE"/>
                    </a:solidFill>
                  </a:tcPr>
                </a:tc>
                <a:tc>
                  <a:txBody>
                    <a:bodyPr/>
                    <a:lstStyle/>
                    <a:p>
                      <a:pPr marL="68580" marR="0" lvl="0" indent="0" algn="l" rtl="0">
                        <a:lnSpc>
                          <a:spcPct val="107083"/>
                        </a:lnSpc>
                        <a:spcBef>
                          <a:spcPts val="0"/>
                        </a:spcBef>
                        <a:spcAft>
                          <a:spcPts val="0"/>
                        </a:spcAft>
                        <a:buNone/>
                      </a:pPr>
                      <a:r>
                        <a:rPr lang="en-US" sz="1200">
                          <a:latin typeface="Times New Roman"/>
                          <a:ea typeface="Times New Roman"/>
                          <a:cs typeface="Times New Roman"/>
                          <a:sym typeface="Times New Roman"/>
                        </a:rPr>
                        <a:t>Isolation and characterization of Gut microbiota from native earthworm  species</a:t>
                      </a:r>
                      <a:endParaRPr sz="12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D9CE"/>
                    </a:solidFill>
                  </a:tcPr>
                </a:tc>
              </a:tr>
              <a:tr h="708400">
                <a:tc vMerge="1">
                  <a:txBody>
                    <a:bodyPr/>
                    <a:lstStyle/>
                    <a:p>
                      <a:endParaRPr lang="en-US"/>
                    </a:p>
                  </a:txBody>
                  <a:tcPr/>
                </a:tc>
                <a:tc>
                  <a:txBody>
                    <a:bodyPr/>
                    <a:lstStyle/>
                    <a:p>
                      <a:pPr marL="68580" marR="0" lvl="0" indent="0" algn="l" rtl="0">
                        <a:lnSpc>
                          <a:spcPct val="100000"/>
                        </a:lnSpc>
                        <a:spcBef>
                          <a:spcPts val="0"/>
                        </a:spcBef>
                        <a:spcAft>
                          <a:spcPts val="0"/>
                        </a:spcAft>
                        <a:buNone/>
                      </a:pPr>
                      <a:r>
                        <a:rPr lang="en-US" sz="1200">
                          <a:latin typeface="Times New Roman"/>
                          <a:ea typeface="Times New Roman"/>
                          <a:cs typeface="Times New Roman"/>
                          <a:sym typeface="Times New Roman"/>
                        </a:rPr>
                        <a:t>Area of Interest</a:t>
                      </a:r>
                      <a:endParaRPr sz="1200">
                        <a:latin typeface="Times New Roman"/>
                        <a:ea typeface="Times New Roman"/>
                        <a:cs typeface="Times New Roman"/>
                        <a:sym typeface="Times New Roman"/>
                      </a:endParaRPr>
                    </a:p>
                  </a:txBody>
                  <a:tcPr marL="0" marR="0" marT="635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CE8"/>
                    </a:solidFill>
                  </a:tcPr>
                </a:tc>
                <a:tc>
                  <a:txBody>
                    <a:bodyPr/>
                    <a:lstStyle/>
                    <a:p>
                      <a:pPr marL="68580" marR="0" lvl="0" indent="0" algn="l" rtl="0">
                        <a:lnSpc>
                          <a:spcPct val="107083"/>
                        </a:lnSpc>
                        <a:spcBef>
                          <a:spcPts val="0"/>
                        </a:spcBef>
                        <a:spcAft>
                          <a:spcPts val="0"/>
                        </a:spcAft>
                        <a:buNone/>
                      </a:pPr>
                      <a:r>
                        <a:rPr lang="en-US" sz="1200">
                          <a:latin typeface="Times New Roman"/>
                          <a:ea typeface="Times New Roman"/>
                          <a:cs typeface="Times New Roman"/>
                          <a:sym typeface="Times New Roman"/>
                        </a:rPr>
                        <a:t>Pure Culturing, Molecular Biology</a:t>
                      </a:r>
                      <a:endParaRPr sz="12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CE8"/>
                    </a:solidFill>
                  </a:tcPr>
                </a:tc>
              </a:tr>
            </a:tbl>
          </a:graphicData>
        </a:graphic>
      </p:graphicFrame>
      <p:grpSp>
        <p:nvGrpSpPr>
          <p:cNvPr id="688" name="Google Shape;688;p30"/>
          <p:cNvGrpSpPr/>
          <p:nvPr/>
        </p:nvGrpSpPr>
        <p:grpSpPr>
          <a:xfrm>
            <a:off x="8189085" y="274732"/>
            <a:ext cx="800678" cy="5773528"/>
            <a:chOff x="8145018" y="285749"/>
            <a:chExt cx="571500" cy="5215255"/>
          </a:xfrm>
        </p:grpSpPr>
        <p:sp>
          <p:nvSpPr>
            <p:cNvPr id="689" name="Google Shape;689;p30"/>
            <p:cNvSpPr/>
            <p:nvPr/>
          </p:nvSpPr>
          <p:spPr>
            <a:xfrm>
              <a:off x="8145018" y="285749"/>
              <a:ext cx="571500" cy="5215255"/>
            </a:xfrm>
            <a:custGeom>
              <a:avLst/>
              <a:gdLst/>
              <a:ahLst/>
              <a:cxnLst/>
              <a:rect l="l" t="t" r="r" b="b"/>
              <a:pathLst>
                <a:path w="571500" h="5215255" extrusionOk="0">
                  <a:moveTo>
                    <a:pt x="476250" y="0"/>
                  </a:moveTo>
                  <a:lnTo>
                    <a:pt x="95250" y="0"/>
                  </a:lnTo>
                  <a:lnTo>
                    <a:pt x="58185" y="7489"/>
                  </a:lnTo>
                  <a:lnTo>
                    <a:pt x="27908" y="27908"/>
                  </a:lnTo>
                  <a:lnTo>
                    <a:pt x="7489" y="58185"/>
                  </a:lnTo>
                  <a:lnTo>
                    <a:pt x="0" y="95250"/>
                  </a:lnTo>
                  <a:lnTo>
                    <a:pt x="0" y="5119878"/>
                  </a:lnTo>
                  <a:lnTo>
                    <a:pt x="7489" y="5156942"/>
                  </a:lnTo>
                  <a:lnTo>
                    <a:pt x="27908" y="5187219"/>
                  </a:lnTo>
                  <a:lnTo>
                    <a:pt x="58185" y="5207638"/>
                  </a:lnTo>
                  <a:lnTo>
                    <a:pt x="95250" y="5215128"/>
                  </a:lnTo>
                  <a:lnTo>
                    <a:pt x="476250" y="5215128"/>
                  </a:lnTo>
                  <a:lnTo>
                    <a:pt x="513314" y="5207638"/>
                  </a:lnTo>
                  <a:lnTo>
                    <a:pt x="543591" y="5187219"/>
                  </a:lnTo>
                  <a:lnTo>
                    <a:pt x="564010" y="5156942"/>
                  </a:lnTo>
                  <a:lnTo>
                    <a:pt x="571500" y="5119878"/>
                  </a:lnTo>
                  <a:lnTo>
                    <a:pt x="571500" y="95250"/>
                  </a:lnTo>
                  <a:lnTo>
                    <a:pt x="564010" y="58185"/>
                  </a:lnTo>
                  <a:lnTo>
                    <a:pt x="543591" y="27908"/>
                  </a:lnTo>
                  <a:lnTo>
                    <a:pt x="513314" y="7489"/>
                  </a:lnTo>
                  <a:lnTo>
                    <a:pt x="476250" y="0"/>
                  </a:lnTo>
                  <a:close/>
                </a:path>
              </a:pathLst>
            </a:custGeom>
            <a:solidFill>
              <a:srgbClr val="FFC000"/>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90" name="Google Shape;690;p30"/>
            <p:cNvSpPr/>
            <p:nvPr/>
          </p:nvSpPr>
          <p:spPr>
            <a:xfrm>
              <a:off x="8145018" y="285749"/>
              <a:ext cx="571500" cy="5215255"/>
            </a:xfrm>
            <a:custGeom>
              <a:avLst/>
              <a:gdLst/>
              <a:ahLst/>
              <a:cxnLst/>
              <a:rect l="l" t="t" r="r" b="b"/>
              <a:pathLst>
                <a:path w="571500" h="5215255" extrusionOk="0">
                  <a:moveTo>
                    <a:pt x="476250" y="5215128"/>
                  </a:moveTo>
                  <a:lnTo>
                    <a:pt x="513314" y="5207638"/>
                  </a:lnTo>
                  <a:lnTo>
                    <a:pt x="543591" y="5187219"/>
                  </a:lnTo>
                  <a:lnTo>
                    <a:pt x="564010" y="5156942"/>
                  </a:lnTo>
                  <a:lnTo>
                    <a:pt x="571500" y="5119878"/>
                  </a:lnTo>
                  <a:lnTo>
                    <a:pt x="571500" y="95250"/>
                  </a:lnTo>
                  <a:lnTo>
                    <a:pt x="564010" y="58185"/>
                  </a:lnTo>
                  <a:lnTo>
                    <a:pt x="543591" y="27908"/>
                  </a:lnTo>
                  <a:lnTo>
                    <a:pt x="513314" y="7489"/>
                  </a:lnTo>
                  <a:lnTo>
                    <a:pt x="476250" y="0"/>
                  </a:lnTo>
                  <a:lnTo>
                    <a:pt x="95250" y="0"/>
                  </a:lnTo>
                  <a:lnTo>
                    <a:pt x="58185" y="7489"/>
                  </a:lnTo>
                  <a:lnTo>
                    <a:pt x="27908" y="27908"/>
                  </a:lnTo>
                  <a:lnTo>
                    <a:pt x="7489" y="58185"/>
                  </a:lnTo>
                  <a:lnTo>
                    <a:pt x="0" y="95250"/>
                  </a:lnTo>
                  <a:lnTo>
                    <a:pt x="0" y="5119878"/>
                  </a:lnTo>
                  <a:lnTo>
                    <a:pt x="7489" y="5156942"/>
                  </a:lnTo>
                  <a:lnTo>
                    <a:pt x="27908" y="5187219"/>
                  </a:lnTo>
                  <a:lnTo>
                    <a:pt x="58185" y="5207638"/>
                  </a:lnTo>
                  <a:lnTo>
                    <a:pt x="95250" y="5215128"/>
                  </a:lnTo>
                  <a:lnTo>
                    <a:pt x="476250" y="5215128"/>
                  </a:lnTo>
                  <a:close/>
                </a:path>
              </a:pathLst>
            </a:custGeom>
            <a:solidFill>
              <a:srgbClr val="FFC000"/>
            </a:solid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
        <p:nvSpPr>
          <p:cNvPr id="691" name="Google Shape;691;p30"/>
          <p:cNvSpPr txBox="1"/>
          <p:nvPr/>
        </p:nvSpPr>
        <p:spPr>
          <a:xfrm rot="5400000">
            <a:off x="6896384" y="2560132"/>
            <a:ext cx="3252470" cy="575945"/>
          </a:xfrm>
          <a:prstGeom prst="rect">
            <a:avLst/>
          </a:prstGeom>
          <a:noFill/>
          <a:ln>
            <a:noFill/>
          </a:ln>
        </p:spPr>
        <p:txBody>
          <a:bodyPr spcFirstLastPara="1" wrap="square" lIns="0" tIns="9525" rIns="0" bIns="0" anchor="t" anchorCtr="0">
            <a:spAutoFit/>
          </a:bodyPr>
          <a:lstStyle/>
          <a:p>
            <a:pPr marL="0" lvl="0" indent="0" algn="ctr" rtl="0">
              <a:lnSpc>
                <a:spcPct val="113333"/>
              </a:lnSpc>
              <a:spcBef>
                <a:spcPts val="0"/>
              </a:spcBef>
              <a:spcAft>
                <a:spcPts val="0"/>
              </a:spcAft>
              <a:buNone/>
            </a:pPr>
            <a:r>
              <a:rPr lang="en-US" sz="1800" b="1" dirty="0">
                <a:latin typeface="Cambria"/>
                <a:ea typeface="Cambria"/>
                <a:cs typeface="Cambria"/>
                <a:sym typeface="Cambria"/>
              </a:rPr>
              <a:t>PLACEMENT	BROCHURE</a:t>
            </a:r>
            <a:endParaRPr sz="1800">
              <a:latin typeface="Cambria"/>
              <a:ea typeface="Cambria"/>
              <a:cs typeface="Cambria"/>
              <a:sym typeface="Cambria"/>
            </a:endParaRPr>
          </a:p>
          <a:p>
            <a:pPr marL="1270" lvl="0" indent="0" algn="ctr" rtl="0">
              <a:lnSpc>
                <a:spcPct val="114000"/>
              </a:lnSpc>
              <a:spcBef>
                <a:spcPts val="0"/>
              </a:spcBef>
              <a:spcAft>
                <a:spcPts val="0"/>
              </a:spcAft>
              <a:buNone/>
            </a:pPr>
            <a:r>
              <a:rPr lang="en-US" sz="2000" b="1" dirty="0">
                <a:latin typeface="Cambria"/>
                <a:ea typeface="Cambria"/>
                <a:cs typeface="Cambria"/>
                <a:sym typeface="Cambria"/>
              </a:rPr>
              <a:t>2024</a:t>
            </a:r>
            <a:endParaRPr sz="2000">
              <a:latin typeface="Cambria"/>
              <a:ea typeface="Cambria"/>
              <a:cs typeface="Cambria"/>
              <a:sym typeface="Cambria"/>
            </a:endParaRPr>
          </a:p>
        </p:txBody>
      </p:sp>
      <p:sp>
        <p:nvSpPr>
          <p:cNvPr id="692" name="Google Shape;692;p30"/>
          <p:cNvSpPr txBox="1">
            <a:spLocks noGrp="1"/>
          </p:cNvSpPr>
          <p:nvPr>
            <p:ph type="sldNum" idx="12"/>
          </p:nvPr>
        </p:nvSpPr>
        <p:spPr>
          <a:xfrm>
            <a:off x="6553200" y="6356350"/>
            <a:ext cx="2133600" cy="195546"/>
          </a:xfrm>
          <a:prstGeom prst="rect">
            <a:avLst/>
          </a:prstGeom>
          <a:noFill/>
          <a:ln>
            <a:noFill/>
          </a:ln>
        </p:spPr>
        <p:txBody>
          <a:bodyPr spcFirstLastPara="1" wrap="square" lIns="0" tIns="10775" rIns="0" bIns="0" anchor="ctr" anchorCtr="0">
            <a:spAutoFit/>
          </a:bodyPr>
          <a:lstStyle/>
          <a:p>
            <a:pPr marL="38100" lvl="0" indent="0" algn="r" rtl="0">
              <a:lnSpc>
                <a:spcPct val="100000"/>
              </a:lnSpc>
              <a:spcBef>
                <a:spcPts val="0"/>
              </a:spcBef>
              <a:spcAft>
                <a:spcPts val="0"/>
              </a:spcAft>
              <a:buNone/>
            </a:pPr>
            <a:r>
              <a:rPr lang="en-US" dirty="0" smtClean="0"/>
              <a:t>28</a:t>
            </a:r>
            <a:endParaRPr/>
          </a:p>
        </p:txBody>
      </p:sp>
      <p:pic>
        <p:nvPicPr>
          <p:cNvPr id="693" name="Google Shape;693;p30"/>
          <p:cNvPicPr preferRelativeResize="0"/>
          <p:nvPr/>
        </p:nvPicPr>
        <p:blipFill rotWithShape="1">
          <a:blip r:embed="rId8">
            <a:alphaModFix/>
          </a:blip>
          <a:srcRect l="169" t="252" r="113" b="63"/>
          <a:stretch/>
        </p:blipFill>
        <p:spPr>
          <a:xfrm rot="-5400000">
            <a:off x="94303" y="1191525"/>
            <a:ext cx="2000264" cy="1617430"/>
          </a:xfrm>
          <a:prstGeom prst="rect">
            <a:avLst/>
          </a:prstGeom>
          <a:noFill/>
          <a:ln>
            <a:noFill/>
          </a:ln>
        </p:spPr>
      </p:pic>
      <p:pic>
        <p:nvPicPr>
          <p:cNvPr id="694" name="Google Shape;694;p30"/>
          <p:cNvPicPr preferRelativeResize="0"/>
          <p:nvPr/>
        </p:nvPicPr>
        <p:blipFill rotWithShape="1">
          <a:blip r:embed="rId9">
            <a:alphaModFix/>
          </a:blip>
          <a:srcRect/>
          <a:stretch/>
        </p:blipFill>
        <p:spPr>
          <a:xfrm>
            <a:off x="319044" y="4500570"/>
            <a:ext cx="1547823" cy="1785950"/>
          </a:xfrm>
          <a:prstGeom prst="rect">
            <a:avLst/>
          </a:prstGeom>
          <a:noFill/>
          <a:ln>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grpSp>
        <p:nvGrpSpPr>
          <p:cNvPr id="699" name="Google Shape;699;p31"/>
          <p:cNvGrpSpPr/>
          <p:nvPr/>
        </p:nvGrpSpPr>
        <p:grpSpPr>
          <a:xfrm>
            <a:off x="1931161" y="265175"/>
            <a:ext cx="1735581" cy="457200"/>
            <a:chOff x="1931161" y="265175"/>
            <a:chExt cx="1735581" cy="457200"/>
          </a:xfrm>
        </p:grpSpPr>
        <p:pic>
          <p:nvPicPr>
            <p:cNvPr id="700" name="Google Shape;700;p31"/>
            <p:cNvPicPr preferRelativeResize="0"/>
            <p:nvPr/>
          </p:nvPicPr>
          <p:blipFill rotWithShape="1">
            <a:blip r:embed="rId3">
              <a:alphaModFix/>
            </a:blip>
            <a:srcRect/>
            <a:stretch/>
          </p:blipFill>
          <p:spPr>
            <a:xfrm>
              <a:off x="1931161" y="265175"/>
              <a:ext cx="869950" cy="457200"/>
            </a:xfrm>
            <a:prstGeom prst="rect">
              <a:avLst/>
            </a:prstGeom>
            <a:noFill/>
            <a:ln>
              <a:noFill/>
            </a:ln>
          </p:spPr>
        </p:pic>
        <p:pic>
          <p:nvPicPr>
            <p:cNvPr id="701" name="Google Shape;701;p31"/>
            <p:cNvPicPr preferRelativeResize="0"/>
            <p:nvPr/>
          </p:nvPicPr>
          <p:blipFill rotWithShape="1">
            <a:blip r:embed="rId4">
              <a:alphaModFix/>
            </a:blip>
            <a:srcRect/>
            <a:stretch/>
          </p:blipFill>
          <p:spPr>
            <a:xfrm>
              <a:off x="2587751" y="265175"/>
              <a:ext cx="1078991" cy="457200"/>
            </a:xfrm>
            <a:prstGeom prst="rect">
              <a:avLst/>
            </a:prstGeom>
            <a:noFill/>
            <a:ln>
              <a:noFill/>
            </a:ln>
          </p:spPr>
        </p:pic>
      </p:grpSp>
      <p:graphicFrame>
        <p:nvGraphicFramePr>
          <p:cNvPr id="702" name="Google Shape;702;p31"/>
          <p:cNvGraphicFramePr/>
          <p:nvPr/>
        </p:nvGraphicFramePr>
        <p:xfrm>
          <a:off x="207937" y="279400"/>
          <a:ext cx="7858125" cy="3221025"/>
        </p:xfrm>
        <a:graphic>
          <a:graphicData uri="http://schemas.openxmlformats.org/drawingml/2006/table">
            <a:tbl>
              <a:tblPr firstRow="1" bandRow="1">
                <a:noFill/>
                <a:tableStyleId>{38340662-2627-465C-8DBF-8058F453F69C}</a:tableStyleId>
              </a:tblPr>
              <a:tblGrid>
                <a:gridCol w="1717050"/>
                <a:gridCol w="1320800"/>
                <a:gridCol w="4820275"/>
              </a:tblGrid>
              <a:tr h="686200">
                <a:tc>
                  <a:txBody>
                    <a:bodyPr/>
                    <a:lstStyle/>
                    <a:p>
                      <a:pPr marL="0" marR="0" lvl="0" indent="0" algn="l" rtl="0">
                        <a:lnSpc>
                          <a:spcPct val="100000"/>
                        </a:lnSpc>
                        <a:spcBef>
                          <a:spcPts val="0"/>
                        </a:spcBef>
                        <a:spcAft>
                          <a:spcPts val="0"/>
                        </a:spcAft>
                        <a:buNone/>
                      </a:pPr>
                      <a:endParaRPr sz="11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FC000"/>
                    </a:solidFill>
                  </a:tcPr>
                </a:tc>
                <a:tc gridSpan="2">
                  <a:txBody>
                    <a:bodyPr/>
                    <a:lstStyle/>
                    <a:p>
                      <a:pPr marL="91440" marR="0" lvl="0" indent="0" algn="l" rtl="0">
                        <a:lnSpc>
                          <a:spcPct val="100000"/>
                        </a:lnSpc>
                        <a:spcBef>
                          <a:spcPts val="0"/>
                        </a:spcBef>
                        <a:spcAft>
                          <a:spcPts val="0"/>
                        </a:spcAft>
                        <a:buNone/>
                      </a:pPr>
                      <a:r>
                        <a:rPr lang="en-US" sz="1600" b="1" i="1">
                          <a:latin typeface="Times New Roman"/>
                          <a:ea typeface="Times New Roman"/>
                          <a:cs typeface="Times New Roman"/>
                          <a:sym typeface="Times New Roman"/>
                        </a:rPr>
                        <a:t>Rifat Rashid </a:t>
                      </a:r>
                      <a:endParaRPr sz="1600" b="1">
                        <a:latin typeface="Times New Roman"/>
                        <a:ea typeface="Times New Roman"/>
                        <a:cs typeface="Times New Roman"/>
                        <a:sym typeface="Times New Roman"/>
                      </a:endParaRPr>
                    </a:p>
                  </a:txBody>
                  <a:tcPr marL="0" marR="0" marT="419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FC000"/>
                    </a:solidFill>
                  </a:tcPr>
                </a:tc>
                <a:tc hMerge="1">
                  <a:txBody>
                    <a:bodyPr/>
                    <a:lstStyle/>
                    <a:p>
                      <a:endParaRPr lang="en-US"/>
                    </a:p>
                  </a:txBody>
                  <a:tcPr/>
                </a:tc>
              </a:tr>
              <a:tr h="377525">
                <a:tc rowSpan="5">
                  <a:txBody>
                    <a:bodyPr/>
                    <a:lstStyle/>
                    <a:p>
                      <a:pPr marL="0" marR="0" lvl="0" indent="0" algn="l" rtl="0">
                        <a:lnSpc>
                          <a:spcPct val="100000"/>
                        </a:lnSpc>
                        <a:spcBef>
                          <a:spcPts val="0"/>
                        </a:spcBef>
                        <a:spcAft>
                          <a:spcPts val="0"/>
                        </a:spcAft>
                        <a:buNone/>
                      </a:pPr>
                      <a:endParaRPr sz="11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D9CE"/>
                    </a:solidFill>
                  </a:tcPr>
                </a:tc>
                <a:tc>
                  <a:txBody>
                    <a:bodyPr/>
                    <a:lstStyle/>
                    <a:p>
                      <a:pPr marL="68580" marR="0" lvl="0" indent="0" algn="l" rtl="0">
                        <a:lnSpc>
                          <a:spcPct val="100000"/>
                        </a:lnSpc>
                        <a:spcBef>
                          <a:spcPts val="0"/>
                        </a:spcBef>
                        <a:spcAft>
                          <a:spcPts val="0"/>
                        </a:spcAft>
                        <a:buNone/>
                      </a:pPr>
                      <a:r>
                        <a:rPr lang="en-US" sz="1200">
                          <a:latin typeface="Times New Roman"/>
                          <a:ea typeface="Times New Roman"/>
                          <a:cs typeface="Times New Roman"/>
                          <a:sym typeface="Times New Roman"/>
                        </a:rPr>
                        <a:t>Residence</a:t>
                      </a:r>
                      <a:endParaRPr sz="1200">
                        <a:latin typeface="Times New Roman"/>
                        <a:ea typeface="Times New Roman"/>
                        <a:cs typeface="Times New Roman"/>
                        <a:sym typeface="Times New Roman"/>
                      </a:endParaRPr>
                    </a:p>
                  </a:txBody>
                  <a:tcPr marL="0" marR="0" marT="507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D9CE"/>
                    </a:solidFill>
                  </a:tcPr>
                </a:tc>
                <a:tc>
                  <a:txBody>
                    <a:bodyPr/>
                    <a:lstStyle/>
                    <a:p>
                      <a:pPr marL="68580" marR="0" lvl="0" indent="0" algn="l" rtl="0">
                        <a:lnSpc>
                          <a:spcPct val="106666"/>
                        </a:lnSpc>
                        <a:spcBef>
                          <a:spcPts val="0"/>
                        </a:spcBef>
                        <a:spcAft>
                          <a:spcPts val="0"/>
                        </a:spcAft>
                        <a:buNone/>
                      </a:pPr>
                      <a:r>
                        <a:rPr lang="en-US" sz="1200">
                          <a:latin typeface="Times New Roman"/>
                          <a:ea typeface="Times New Roman"/>
                          <a:cs typeface="Times New Roman"/>
                          <a:sym typeface="Times New Roman"/>
                        </a:rPr>
                        <a:t>Baramulla</a:t>
                      </a:r>
                      <a:endParaRPr sz="12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D9CE"/>
                    </a:solidFill>
                  </a:tcPr>
                </a:tc>
              </a:tr>
              <a:tr h="377525">
                <a:tc vMerge="1">
                  <a:txBody>
                    <a:bodyPr/>
                    <a:lstStyle/>
                    <a:p>
                      <a:endParaRPr lang="en-US"/>
                    </a:p>
                  </a:txBody>
                  <a:tcPr/>
                </a:tc>
                <a:tc>
                  <a:txBody>
                    <a:bodyPr/>
                    <a:lstStyle/>
                    <a:p>
                      <a:pPr marL="68580" marR="0" lvl="0" indent="0" algn="l" rtl="0">
                        <a:lnSpc>
                          <a:spcPct val="100000"/>
                        </a:lnSpc>
                        <a:spcBef>
                          <a:spcPts val="0"/>
                        </a:spcBef>
                        <a:spcAft>
                          <a:spcPts val="0"/>
                        </a:spcAft>
                        <a:buNone/>
                      </a:pPr>
                      <a:r>
                        <a:rPr lang="en-US" sz="1200">
                          <a:latin typeface="Times New Roman"/>
                          <a:ea typeface="Times New Roman"/>
                          <a:cs typeface="Times New Roman"/>
                          <a:sym typeface="Times New Roman"/>
                        </a:rPr>
                        <a:t>Phone no</a:t>
                      </a:r>
                      <a:endParaRPr sz="1200">
                        <a:latin typeface="Times New Roman"/>
                        <a:ea typeface="Times New Roman"/>
                        <a:cs typeface="Times New Roman"/>
                        <a:sym typeface="Times New Roman"/>
                      </a:endParaRPr>
                    </a:p>
                  </a:txBody>
                  <a:tcPr marL="0" marR="0" marT="507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CE8"/>
                    </a:solidFill>
                  </a:tcPr>
                </a:tc>
                <a:tc>
                  <a:txBody>
                    <a:bodyPr/>
                    <a:lstStyle/>
                    <a:p>
                      <a:pPr marL="68580" marR="0" lvl="0" indent="0" algn="l" rtl="0">
                        <a:lnSpc>
                          <a:spcPct val="106250"/>
                        </a:lnSpc>
                        <a:spcBef>
                          <a:spcPts val="0"/>
                        </a:spcBef>
                        <a:spcAft>
                          <a:spcPts val="0"/>
                        </a:spcAft>
                        <a:buNone/>
                      </a:pPr>
                      <a:r>
                        <a:rPr lang="en-US" sz="1200">
                          <a:latin typeface="Times New Roman"/>
                          <a:ea typeface="Times New Roman"/>
                          <a:cs typeface="Times New Roman"/>
                          <a:sym typeface="Times New Roman"/>
                        </a:rPr>
                        <a:t>6005452994</a:t>
                      </a:r>
                      <a:endParaRPr sz="12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CE8"/>
                    </a:solidFill>
                  </a:tcPr>
                </a:tc>
              </a:tr>
              <a:tr h="377525">
                <a:tc vMerge="1">
                  <a:txBody>
                    <a:bodyPr/>
                    <a:lstStyle/>
                    <a:p>
                      <a:endParaRPr lang="en-US"/>
                    </a:p>
                  </a:txBody>
                  <a:tcPr/>
                </a:tc>
                <a:tc>
                  <a:txBody>
                    <a:bodyPr/>
                    <a:lstStyle/>
                    <a:p>
                      <a:pPr marL="68580" marR="0" lvl="0" indent="0" algn="l" rtl="0">
                        <a:lnSpc>
                          <a:spcPct val="106666"/>
                        </a:lnSpc>
                        <a:spcBef>
                          <a:spcPts val="0"/>
                        </a:spcBef>
                        <a:spcAft>
                          <a:spcPts val="0"/>
                        </a:spcAft>
                        <a:buNone/>
                      </a:pPr>
                      <a:r>
                        <a:rPr lang="en-US" sz="1200">
                          <a:latin typeface="Times New Roman"/>
                          <a:ea typeface="Times New Roman"/>
                          <a:cs typeface="Times New Roman"/>
                          <a:sym typeface="Times New Roman"/>
                        </a:rPr>
                        <a:t>Email</a:t>
                      </a:r>
                      <a:endParaRPr sz="12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D9CE"/>
                    </a:solidFill>
                  </a:tcPr>
                </a:tc>
                <a:tc>
                  <a:txBody>
                    <a:bodyPr/>
                    <a:lstStyle/>
                    <a:p>
                      <a:pPr marL="68580" marR="0" lvl="0" indent="0" algn="l" rtl="0">
                        <a:lnSpc>
                          <a:spcPct val="106666"/>
                        </a:lnSpc>
                        <a:spcBef>
                          <a:spcPts val="0"/>
                        </a:spcBef>
                        <a:spcAft>
                          <a:spcPts val="0"/>
                        </a:spcAft>
                        <a:buNone/>
                      </a:pPr>
                      <a:r>
                        <a:rPr lang="en-US" sz="1200">
                          <a:latin typeface="Times New Roman"/>
                          <a:ea typeface="Times New Roman"/>
                          <a:cs typeface="Times New Roman"/>
                          <a:sym typeface="Times New Roman"/>
                        </a:rPr>
                        <a:t>rifatrashid1000@gmail.com</a:t>
                      </a:r>
                      <a:endParaRPr sz="12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D9CE"/>
                    </a:solidFill>
                  </a:tcPr>
                </a:tc>
              </a:tr>
              <a:tr h="701125">
                <a:tc vMerge="1">
                  <a:txBody>
                    <a:bodyPr/>
                    <a:lstStyle/>
                    <a:p>
                      <a:endParaRPr lang="en-US"/>
                    </a:p>
                  </a:txBody>
                  <a:tcPr/>
                </a:tc>
                <a:tc>
                  <a:txBody>
                    <a:bodyPr/>
                    <a:lstStyle/>
                    <a:p>
                      <a:pPr marL="68580" marR="0" lvl="0" indent="0" algn="l" rtl="0">
                        <a:lnSpc>
                          <a:spcPct val="106666"/>
                        </a:lnSpc>
                        <a:spcBef>
                          <a:spcPts val="0"/>
                        </a:spcBef>
                        <a:spcAft>
                          <a:spcPts val="0"/>
                        </a:spcAft>
                        <a:buNone/>
                      </a:pPr>
                      <a:r>
                        <a:rPr lang="en-US" sz="1200">
                          <a:latin typeface="Times New Roman"/>
                          <a:ea typeface="Times New Roman"/>
                          <a:cs typeface="Times New Roman"/>
                          <a:sym typeface="Times New Roman"/>
                        </a:rPr>
                        <a:t>Project Title</a:t>
                      </a:r>
                      <a:endParaRPr sz="12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D9CE"/>
                    </a:solidFill>
                  </a:tcPr>
                </a:tc>
                <a:tc>
                  <a:txBody>
                    <a:bodyPr/>
                    <a:lstStyle/>
                    <a:p>
                      <a:pPr marL="68580" marR="0" lvl="0" indent="0" algn="l" rtl="0">
                        <a:lnSpc>
                          <a:spcPct val="106666"/>
                        </a:lnSpc>
                        <a:spcBef>
                          <a:spcPts val="0"/>
                        </a:spcBef>
                        <a:spcAft>
                          <a:spcPts val="0"/>
                        </a:spcAft>
                        <a:buNone/>
                      </a:pPr>
                      <a:r>
                        <a:rPr lang="en-US" sz="1200">
                          <a:latin typeface="Times New Roman"/>
                          <a:ea typeface="Times New Roman"/>
                          <a:cs typeface="Times New Roman"/>
                          <a:sym typeface="Times New Roman"/>
                        </a:rPr>
                        <a:t>Study on amylolytic potential of bacterial strains isolated from potato field of kashmir, India.</a:t>
                      </a:r>
                      <a:endParaRPr sz="12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D9CE"/>
                    </a:solidFill>
                  </a:tcPr>
                </a:tc>
              </a:tr>
              <a:tr h="701125">
                <a:tc vMerge="1">
                  <a:txBody>
                    <a:bodyPr/>
                    <a:lstStyle/>
                    <a:p>
                      <a:endParaRPr lang="en-US"/>
                    </a:p>
                  </a:txBody>
                  <a:tcPr/>
                </a:tc>
                <a:tc>
                  <a:txBody>
                    <a:bodyPr/>
                    <a:lstStyle/>
                    <a:p>
                      <a:pPr marL="68580" marR="0" lvl="0" indent="0" algn="l" rtl="0">
                        <a:lnSpc>
                          <a:spcPct val="106666"/>
                        </a:lnSpc>
                        <a:spcBef>
                          <a:spcPts val="0"/>
                        </a:spcBef>
                        <a:spcAft>
                          <a:spcPts val="0"/>
                        </a:spcAft>
                        <a:buNone/>
                      </a:pPr>
                      <a:r>
                        <a:rPr lang="en-US" sz="1200">
                          <a:latin typeface="Times New Roman"/>
                          <a:ea typeface="Times New Roman"/>
                          <a:cs typeface="Times New Roman"/>
                          <a:sym typeface="Times New Roman"/>
                        </a:rPr>
                        <a:t>Area of Interest</a:t>
                      </a:r>
                      <a:endParaRPr sz="12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CE8"/>
                    </a:solidFill>
                  </a:tcPr>
                </a:tc>
                <a:tc>
                  <a:txBody>
                    <a:bodyPr/>
                    <a:lstStyle/>
                    <a:p>
                      <a:pPr marL="0" marR="0" lvl="0" indent="0" algn="l" rtl="0">
                        <a:spcBef>
                          <a:spcPts val="0"/>
                        </a:spcBef>
                        <a:spcAft>
                          <a:spcPts val="0"/>
                        </a:spcAft>
                        <a:buNone/>
                      </a:pPr>
                      <a:r>
                        <a:rPr lang="en-US" sz="1200">
                          <a:latin typeface="Times New Roman"/>
                          <a:ea typeface="Times New Roman"/>
                          <a:cs typeface="Times New Roman"/>
                          <a:sym typeface="Times New Roman"/>
                        </a:rPr>
                        <a:t>Agricultural Microbiology</a:t>
                      </a:r>
                      <a:endParaRPr sz="12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CE8"/>
                    </a:solidFill>
                  </a:tcPr>
                </a:tc>
              </a:tr>
            </a:tbl>
          </a:graphicData>
        </a:graphic>
      </p:graphicFrame>
      <p:grpSp>
        <p:nvGrpSpPr>
          <p:cNvPr id="703" name="Google Shape;703;p31"/>
          <p:cNvGrpSpPr/>
          <p:nvPr/>
        </p:nvGrpSpPr>
        <p:grpSpPr>
          <a:xfrm>
            <a:off x="1916938" y="3765803"/>
            <a:ext cx="1867154" cy="457200"/>
            <a:chOff x="1916938" y="3765803"/>
            <a:chExt cx="1867154" cy="457200"/>
          </a:xfrm>
        </p:grpSpPr>
        <p:pic>
          <p:nvPicPr>
            <p:cNvPr id="704" name="Google Shape;704;p31"/>
            <p:cNvPicPr preferRelativeResize="0"/>
            <p:nvPr/>
          </p:nvPicPr>
          <p:blipFill rotWithShape="1">
            <a:blip r:embed="rId5">
              <a:alphaModFix/>
            </a:blip>
            <a:srcRect/>
            <a:stretch/>
          </p:blipFill>
          <p:spPr>
            <a:xfrm>
              <a:off x="1916938" y="3765803"/>
              <a:ext cx="931418" cy="457200"/>
            </a:xfrm>
            <a:prstGeom prst="rect">
              <a:avLst/>
            </a:prstGeom>
            <a:noFill/>
            <a:ln>
              <a:noFill/>
            </a:ln>
          </p:spPr>
        </p:pic>
        <p:pic>
          <p:nvPicPr>
            <p:cNvPr id="705" name="Google Shape;705;p31"/>
            <p:cNvPicPr preferRelativeResize="0"/>
            <p:nvPr/>
          </p:nvPicPr>
          <p:blipFill rotWithShape="1">
            <a:blip r:embed="rId6">
              <a:alphaModFix/>
            </a:blip>
            <a:srcRect/>
            <a:stretch/>
          </p:blipFill>
          <p:spPr>
            <a:xfrm>
              <a:off x="2633472" y="3765803"/>
              <a:ext cx="1150620" cy="457200"/>
            </a:xfrm>
            <a:prstGeom prst="rect">
              <a:avLst/>
            </a:prstGeom>
            <a:noFill/>
            <a:ln>
              <a:noFill/>
            </a:ln>
          </p:spPr>
        </p:pic>
      </p:grpSp>
      <p:graphicFrame>
        <p:nvGraphicFramePr>
          <p:cNvPr id="706" name="Google Shape;706;p31"/>
          <p:cNvGraphicFramePr/>
          <p:nvPr/>
        </p:nvGraphicFramePr>
        <p:xfrm>
          <a:off x="207937" y="3779901"/>
          <a:ext cx="7857475" cy="2728341"/>
        </p:xfrm>
        <a:graphic>
          <a:graphicData uri="http://schemas.openxmlformats.org/drawingml/2006/table">
            <a:tbl>
              <a:tblPr firstRow="1" bandRow="1">
                <a:noFill/>
                <a:tableStyleId>{38340662-2627-465C-8DBF-8058F453F69C}</a:tableStyleId>
              </a:tblPr>
              <a:tblGrid>
                <a:gridCol w="1702425"/>
                <a:gridCol w="1309375"/>
                <a:gridCol w="4845675"/>
              </a:tblGrid>
              <a:tr h="373375">
                <a:tc>
                  <a:txBody>
                    <a:bodyPr/>
                    <a:lstStyle/>
                    <a:p>
                      <a:pPr marL="0" marR="0" lvl="0" indent="0" algn="l" rtl="0">
                        <a:lnSpc>
                          <a:spcPct val="100000"/>
                        </a:lnSpc>
                        <a:spcBef>
                          <a:spcPts val="0"/>
                        </a:spcBef>
                        <a:spcAft>
                          <a:spcPts val="0"/>
                        </a:spcAft>
                        <a:buNone/>
                      </a:pPr>
                      <a:endParaRPr sz="11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FC000"/>
                    </a:solidFill>
                  </a:tcPr>
                </a:tc>
                <a:tc gridSpan="2">
                  <a:txBody>
                    <a:bodyPr/>
                    <a:lstStyle/>
                    <a:p>
                      <a:pPr marL="91440" marR="0" lvl="0" indent="0" algn="l" rtl="0">
                        <a:lnSpc>
                          <a:spcPct val="100000"/>
                        </a:lnSpc>
                        <a:spcBef>
                          <a:spcPts val="0"/>
                        </a:spcBef>
                        <a:spcAft>
                          <a:spcPts val="0"/>
                        </a:spcAft>
                        <a:buNone/>
                      </a:pPr>
                      <a:r>
                        <a:rPr lang="en-US" sz="1600" b="1" i="1">
                          <a:latin typeface="Times New Roman"/>
                          <a:ea typeface="Times New Roman"/>
                          <a:cs typeface="Times New Roman"/>
                          <a:sym typeface="Times New Roman"/>
                        </a:rPr>
                        <a:t>Sakidah Manzoor</a:t>
                      </a:r>
                      <a:endParaRPr sz="1600" b="1" i="1">
                        <a:latin typeface="Times New Roman"/>
                        <a:ea typeface="Times New Roman"/>
                        <a:cs typeface="Times New Roman"/>
                        <a:sym typeface="Times New Roman"/>
                      </a:endParaRPr>
                    </a:p>
                  </a:txBody>
                  <a:tcPr marL="0" marR="0" marT="4317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FC000"/>
                    </a:solidFill>
                  </a:tcPr>
                </a:tc>
                <a:tc hMerge="1">
                  <a:txBody>
                    <a:bodyPr/>
                    <a:lstStyle/>
                    <a:p>
                      <a:endParaRPr lang="en-US"/>
                    </a:p>
                  </a:txBody>
                  <a:tcPr/>
                </a:tc>
              </a:tr>
              <a:tr h="210825">
                <a:tc rowSpan="6">
                  <a:txBody>
                    <a:bodyPr/>
                    <a:lstStyle/>
                    <a:p>
                      <a:pPr marL="0" marR="0" lvl="0" indent="0" algn="l" rtl="0">
                        <a:lnSpc>
                          <a:spcPct val="100000"/>
                        </a:lnSpc>
                        <a:spcBef>
                          <a:spcPts val="0"/>
                        </a:spcBef>
                        <a:spcAft>
                          <a:spcPts val="0"/>
                        </a:spcAft>
                        <a:buNone/>
                      </a:pPr>
                      <a:endParaRPr sz="11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D9CE"/>
                    </a:solidFill>
                  </a:tcPr>
                </a:tc>
                <a:tc>
                  <a:txBody>
                    <a:bodyPr/>
                    <a:lstStyle/>
                    <a:p>
                      <a:pPr marL="68580" marR="0" lvl="0" indent="0" algn="l" rtl="0">
                        <a:lnSpc>
                          <a:spcPct val="100000"/>
                        </a:lnSpc>
                        <a:spcBef>
                          <a:spcPts val="0"/>
                        </a:spcBef>
                        <a:spcAft>
                          <a:spcPts val="0"/>
                        </a:spcAft>
                        <a:buNone/>
                      </a:pPr>
                      <a:r>
                        <a:rPr lang="en-US" sz="1200">
                          <a:latin typeface="Times New Roman"/>
                          <a:ea typeface="Times New Roman"/>
                          <a:cs typeface="Times New Roman"/>
                          <a:sym typeface="Times New Roman"/>
                        </a:rPr>
                        <a:t>Parentage</a:t>
                      </a:r>
                      <a:endParaRPr sz="1200">
                        <a:latin typeface="Times New Roman"/>
                        <a:ea typeface="Times New Roman"/>
                        <a:cs typeface="Times New Roman"/>
                        <a:sym typeface="Times New Roman"/>
                      </a:endParaRPr>
                    </a:p>
                  </a:txBody>
                  <a:tcPr marL="0" marR="0" marT="57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D9CE"/>
                    </a:solidFill>
                  </a:tcPr>
                </a:tc>
                <a:tc>
                  <a:txBody>
                    <a:bodyPr/>
                    <a:lstStyle/>
                    <a:p>
                      <a:pPr marL="68580" marR="0" lvl="0" indent="0" algn="l" rtl="0">
                        <a:lnSpc>
                          <a:spcPct val="102083"/>
                        </a:lnSpc>
                        <a:spcBef>
                          <a:spcPts val="0"/>
                        </a:spcBef>
                        <a:spcAft>
                          <a:spcPts val="0"/>
                        </a:spcAft>
                        <a:buNone/>
                      </a:pPr>
                      <a:r>
                        <a:rPr lang="en-US" sz="1200">
                          <a:latin typeface="Calibri"/>
                          <a:ea typeface="Calibri"/>
                          <a:cs typeface="Calibri"/>
                          <a:sym typeface="Calibri"/>
                        </a:rPr>
                        <a:t>Manzoor Ahmad Rather</a:t>
                      </a:r>
                      <a:endParaRPr sz="1200">
                        <a:latin typeface="Calibri"/>
                        <a:ea typeface="Calibri"/>
                        <a:cs typeface="Calibri"/>
                        <a:sym typeface="Calibri"/>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D9CE"/>
                    </a:solidFill>
                  </a:tcPr>
                </a:tc>
              </a:tr>
              <a:tr h="210825">
                <a:tc vMerge="1">
                  <a:txBody>
                    <a:bodyPr/>
                    <a:lstStyle/>
                    <a:p>
                      <a:endParaRPr lang="en-US"/>
                    </a:p>
                  </a:txBody>
                  <a:tcPr/>
                </a:tc>
                <a:tc>
                  <a:txBody>
                    <a:bodyPr/>
                    <a:lstStyle/>
                    <a:p>
                      <a:pPr marL="68580" marR="0" lvl="0" indent="0" algn="l" rtl="0">
                        <a:lnSpc>
                          <a:spcPct val="100000"/>
                        </a:lnSpc>
                        <a:spcBef>
                          <a:spcPts val="0"/>
                        </a:spcBef>
                        <a:spcAft>
                          <a:spcPts val="0"/>
                        </a:spcAft>
                        <a:buNone/>
                      </a:pPr>
                      <a:r>
                        <a:rPr lang="en-US" sz="1200">
                          <a:latin typeface="Times New Roman"/>
                          <a:ea typeface="Times New Roman"/>
                          <a:cs typeface="Times New Roman"/>
                          <a:sym typeface="Times New Roman"/>
                        </a:rPr>
                        <a:t>Residence</a:t>
                      </a:r>
                      <a:endParaRPr sz="1200">
                        <a:latin typeface="Times New Roman"/>
                        <a:ea typeface="Times New Roman"/>
                        <a:cs typeface="Times New Roman"/>
                        <a:sym typeface="Times New Roman"/>
                      </a:endParaRPr>
                    </a:p>
                  </a:txBody>
                  <a:tcPr marL="0" marR="0" marT="635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CE8"/>
                    </a:solidFill>
                  </a:tcPr>
                </a:tc>
                <a:tc>
                  <a:txBody>
                    <a:bodyPr/>
                    <a:lstStyle/>
                    <a:p>
                      <a:pPr marL="68580" marR="0" lvl="0" indent="0" algn="l" rtl="0">
                        <a:lnSpc>
                          <a:spcPct val="107083"/>
                        </a:lnSpc>
                        <a:spcBef>
                          <a:spcPts val="0"/>
                        </a:spcBef>
                        <a:spcAft>
                          <a:spcPts val="0"/>
                        </a:spcAft>
                        <a:buNone/>
                      </a:pPr>
                      <a:r>
                        <a:rPr lang="en-US" sz="1200">
                          <a:latin typeface="Times New Roman"/>
                          <a:ea typeface="Times New Roman"/>
                          <a:cs typeface="Times New Roman"/>
                          <a:sym typeface="Times New Roman"/>
                        </a:rPr>
                        <a:t>Srinagar</a:t>
                      </a:r>
                      <a:endParaRPr sz="12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CE8"/>
                    </a:solidFill>
                  </a:tcPr>
                </a:tc>
              </a:tr>
              <a:tr h="210825">
                <a:tc vMerge="1">
                  <a:txBody>
                    <a:bodyPr/>
                    <a:lstStyle/>
                    <a:p>
                      <a:endParaRPr lang="en-US"/>
                    </a:p>
                  </a:txBody>
                  <a:tcPr/>
                </a:tc>
                <a:tc>
                  <a:txBody>
                    <a:bodyPr/>
                    <a:lstStyle/>
                    <a:p>
                      <a:pPr marL="68580" marR="0" lvl="0" indent="0" algn="l" rtl="0">
                        <a:lnSpc>
                          <a:spcPct val="100000"/>
                        </a:lnSpc>
                        <a:spcBef>
                          <a:spcPts val="0"/>
                        </a:spcBef>
                        <a:spcAft>
                          <a:spcPts val="0"/>
                        </a:spcAft>
                        <a:buNone/>
                      </a:pPr>
                      <a:r>
                        <a:rPr lang="en-US" sz="1200">
                          <a:latin typeface="Times New Roman"/>
                          <a:ea typeface="Times New Roman"/>
                          <a:cs typeface="Times New Roman"/>
                          <a:sym typeface="Times New Roman"/>
                        </a:rPr>
                        <a:t>Phone no</a:t>
                      </a:r>
                      <a:endParaRPr sz="1200">
                        <a:latin typeface="Times New Roman"/>
                        <a:ea typeface="Times New Roman"/>
                        <a:cs typeface="Times New Roman"/>
                        <a:sym typeface="Times New Roman"/>
                      </a:endParaRPr>
                    </a:p>
                  </a:txBody>
                  <a:tcPr marL="0" marR="0" marT="57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D9CE"/>
                    </a:solidFill>
                  </a:tcPr>
                </a:tc>
                <a:tc>
                  <a:txBody>
                    <a:bodyPr/>
                    <a:lstStyle/>
                    <a:p>
                      <a:pPr marL="68580" marR="0" lvl="0" indent="0" algn="l" rtl="0">
                        <a:lnSpc>
                          <a:spcPct val="102083"/>
                        </a:lnSpc>
                        <a:spcBef>
                          <a:spcPts val="0"/>
                        </a:spcBef>
                        <a:spcAft>
                          <a:spcPts val="0"/>
                        </a:spcAft>
                        <a:buNone/>
                      </a:pPr>
                      <a:r>
                        <a:rPr lang="en-US" sz="1200">
                          <a:latin typeface="Calibri"/>
                          <a:ea typeface="Calibri"/>
                          <a:cs typeface="Calibri"/>
                          <a:sym typeface="Calibri"/>
                        </a:rPr>
                        <a:t>7006590089</a:t>
                      </a:r>
                      <a:endParaRPr sz="1200">
                        <a:latin typeface="Calibri"/>
                        <a:ea typeface="Calibri"/>
                        <a:cs typeface="Calibri"/>
                        <a:sym typeface="Calibri"/>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D9CE"/>
                    </a:solidFill>
                  </a:tcPr>
                </a:tc>
              </a:tr>
              <a:tr h="210825">
                <a:tc vMerge="1">
                  <a:txBody>
                    <a:bodyPr/>
                    <a:lstStyle/>
                    <a:p>
                      <a:endParaRPr lang="en-US"/>
                    </a:p>
                  </a:txBody>
                  <a:tcPr/>
                </a:tc>
                <a:tc>
                  <a:txBody>
                    <a:bodyPr/>
                    <a:lstStyle/>
                    <a:p>
                      <a:pPr marL="68580" marR="0" lvl="0" indent="0" algn="l" rtl="0">
                        <a:lnSpc>
                          <a:spcPct val="100000"/>
                        </a:lnSpc>
                        <a:spcBef>
                          <a:spcPts val="0"/>
                        </a:spcBef>
                        <a:spcAft>
                          <a:spcPts val="0"/>
                        </a:spcAft>
                        <a:buNone/>
                      </a:pPr>
                      <a:r>
                        <a:rPr lang="en-US" sz="1200">
                          <a:latin typeface="Times New Roman"/>
                          <a:ea typeface="Times New Roman"/>
                          <a:cs typeface="Times New Roman"/>
                          <a:sym typeface="Times New Roman"/>
                        </a:rPr>
                        <a:t>Email</a:t>
                      </a:r>
                      <a:endParaRPr sz="1200">
                        <a:latin typeface="Times New Roman"/>
                        <a:ea typeface="Times New Roman"/>
                        <a:cs typeface="Times New Roman"/>
                        <a:sym typeface="Times New Roman"/>
                      </a:endParaRPr>
                    </a:p>
                  </a:txBody>
                  <a:tcPr marL="0" marR="0" marT="635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CE8"/>
                    </a:solidFill>
                  </a:tcPr>
                </a:tc>
                <a:tc>
                  <a:txBody>
                    <a:bodyPr/>
                    <a:lstStyle/>
                    <a:p>
                      <a:pPr marL="68580" marR="0" lvl="0" indent="0" algn="l" rtl="0">
                        <a:lnSpc>
                          <a:spcPct val="102083"/>
                        </a:lnSpc>
                        <a:spcBef>
                          <a:spcPts val="0"/>
                        </a:spcBef>
                        <a:spcAft>
                          <a:spcPts val="0"/>
                        </a:spcAft>
                        <a:buClr>
                          <a:schemeClr val="dk1"/>
                        </a:buClr>
                        <a:buSzPts val="1200"/>
                        <a:buFont typeface="Calibri"/>
                        <a:buNone/>
                      </a:pPr>
                      <a:r>
                        <a:rPr lang="en-US" sz="1200">
                          <a:latin typeface="Calibri"/>
                          <a:ea typeface="Calibri"/>
                          <a:cs typeface="Calibri"/>
                          <a:sym typeface="Calibri"/>
                        </a:rPr>
                        <a:t>sakidahmanzoor2015</a:t>
                      </a:r>
                      <a:r>
                        <a:rPr lang="en-US" sz="1200">
                          <a:latin typeface="Times New Roman"/>
                          <a:ea typeface="Times New Roman"/>
                          <a:cs typeface="Times New Roman"/>
                          <a:sym typeface="Times New Roman"/>
                        </a:rPr>
                        <a:t>@gmail.com</a:t>
                      </a:r>
                      <a:endParaRPr/>
                    </a:p>
                    <a:p>
                      <a:pPr marL="68580" marR="0" lvl="0" indent="0" algn="l" rtl="0">
                        <a:lnSpc>
                          <a:spcPct val="102083"/>
                        </a:lnSpc>
                        <a:spcBef>
                          <a:spcPts val="0"/>
                        </a:spcBef>
                        <a:spcAft>
                          <a:spcPts val="0"/>
                        </a:spcAft>
                        <a:buNone/>
                      </a:pPr>
                      <a:endParaRPr sz="1200">
                        <a:latin typeface="Calibri"/>
                        <a:ea typeface="Calibri"/>
                        <a:cs typeface="Calibri"/>
                        <a:sym typeface="Calibri"/>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CE8"/>
                    </a:solidFill>
                  </a:tcPr>
                </a:tc>
              </a:tr>
              <a:tr h="413375">
                <a:tc vMerge="1">
                  <a:txBody>
                    <a:bodyPr/>
                    <a:lstStyle/>
                    <a:p>
                      <a:endParaRPr lang="en-US"/>
                    </a:p>
                  </a:txBody>
                  <a:tcPr/>
                </a:tc>
                <a:tc>
                  <a:txBody>
                    <a:bodyPr/>
                    <a:lstStyle/>
                    <a:p>
                      <a:pPr marL="68580" marR="0" lvl="0" indent="0" algn="l" rtl="0">
                        <a:lnSpc>
                          <a:spcPct val="100000"/>
                        </a:lnSpc>
                        <a:spcBef>
                          <a:spcPts val="0"/>
                        </a:spcBef>
                        <a:spcAft>
                          <a:spcPts val="0"/>
                        </a:spcAft>
                        <a:buNone/>
                      </a:pPr>
                      <a:r>
                        <a:rPr lang="en-US" sz="1200">
                          <a:latin typeface="Times New Roman"/>
                          <a:ea typeface="Times New Roman"/>
                          <a:cs typeface="Times New Roman"/>
                          <a:sym typeface="Times New Roman"/>
                        </a:rPr>
                        <a:t>PG Research Project</a:t>
                      </a:r>
                      <a:endParaRPr sz="1200">
                        <a:latin typeface="Times New Roman"/>
                        <a:ea typeface="Times New Roman"/>
                        <a:cs typeface="Times New Roman"/>
                        <a:sym typeface="Times New Roman"/>
                      </a:endParaRPr>
                    </a:p>
                    <a:p>
                      <a:pPr marL="68580" marR="0" lvl="0" indent="0" algn="l" rtl="0">
                        <a:lnSpc>
                          <a:spcPct val="100000"/>
                        </a:lnSpc>
                        <a:spcBef>
                          <a:spcPts val="190"/>
                        </a:spcBef>
                        <a:spcAft>
                          <a:spcPts val="0"/>
                        </a:spcAft>
                        <a:buNone/>
                      </a:pPr>
                      <a:r>
                        <a:rPr lang="en-US" sz="1200">
                          <a:latin typeface="Times New Roman"/>
                          <a:ea typeface="Times New Roman"/>
                          <a:cs typeface="Times New Roman"/>
                          <a:sym typeface="Times New Roman"/>
                        </a:rPr>
                        <a:t>Title</a:t>
                      </a:r>
                      <a:endParaRPr sz="1200">
                        <a:latin typeface="Times New Roman"/>
                        <a:ea typeface="Times New Roman"/>
                        <a:cs typeface="Times New Roman"/>
                        <a:sym typeface="Times New Roman"/>
                      </a:endParaRPr>
                    </a:p>
                  </a:txBody>
                  <a:tcPr marL="0" marR="0" marT="635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D9CE"/>
                    </a:solidFill>
                  </a:tcPr>
                </a:tc>
                <a:tc>
                  <a:txBody>
                    <a:bodyPr/>
                    <a:lstStyle/>
                    <a:p>
                      <a:pPr marL="68580" marR="0" lvl="0" indent="0" algn="l" rtl="0">
                        <a:lnSpc>
                          <a:spcPct val="107083"/>
                        </a:lnSpc>
                        <a:spcBef>
                          <a:spcPts val="0"/>
                        </a:spcBef>
                        <a:spcAft>
                          <a:spcPts val="0"/>
                        </a:spcAft>
                        <a:buNone/>
                      </a:pPr>
                      <a:r>
                        <a:rPr lang="en-US" sz="1200">
                          <a:latin typeface="Times New Roman"/>
                          <a:ea typeface="Times New Roman"/>
                          <a:cs typeface="Times New Roman"/>
                          <a:sym typeface="Times New Roman"/>
                        </a:rPr>
                        <a:t>Characterization of Heavy Metal Resistant Phosphate Solubilizing Bacteria Isolated from Contaminated Soils of Cement Industry</a:t>
                      </a:r>
                      <a:endParaRPr sz="12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D9CE"/>
                    </a:solidFill>
                  </a:tcPr>
                </a:tc>
              </a:tr>
              <a:tr h="768975">
                <a:tc vMerge="1">
                  <a:txBody>
                    <a:bodyPr/>
                    <a:lstStyle/>
                    <a:p>
                      <a:endParaRPr lang="en-US"/>
                    </a:p>
                  </a:txBody>
                  <a:tcPr/>
                </a:tc>
                <a:tc>
                  <a:txBody>
                    <a:bodyPr/>
                    <a:lstStyle/>
                    <a:p>
                      <a:pPr marL="68580" marR="0" lvl="0" indent="0" algn="l" rtl="0">
                        <a:lnSpc>
                          <a:spcPct val="100000"/>
                        </a:lnSpc>
                        <a:spcBef>
                          <a:spcPts val="0"/>
                        </a:spcBef>
                        <a:spcAft>
                          <a:spcPts val="0"/>
                        </a:spcAft>
                        <a:buNone/>
                      </a:pPr>
                      <a:r>
                        <a:rPr lang="en-US" sz="1200">
                          <a:latin typeface="Times New Roman"/>
                          <a:ea typeface="Times New Roman"/>
                          <a:cs typeface="Times New Roman"/>
                          <a:sym typeface="Times New Roman"/>
                        </a:rPr>
                        <a:t>Area of Interest</a:t>
                      </a:r>
                      <a:endParaRPr sz="1200">
                        <a:latin typeface="Times New Roman"/>
                        <a:ea typeface="Times New Roman"/>
                        <a:cs typeface="Times New Roman"/>
                        <a:sym typeface="Times New Roman"/>
                      </a:endParaRPr>
                    </a:p>
                  </a:txBody>
                  <a:tcPr marL="0" marR="0" marT="57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CE8"/>
                    </a:solidFill>
                  </a:tcPr>
                </a:tc>
                <a:tc>
                  <a:txBody>
                    <a:bodyPr/>
                    <a:lstStyle/>
                    <a:p>
                      <a:pPr marL="0" marR="0" lvl="0" indent="0" algn="l" rtl="0">
                        <a:lnSpc>
                          <a:spcPct val="100000"/>
                        </a:lnSpc>
                        <a:spcBef>
                          <a:spcPts val="0"/>
                        </a:spcBef>
                        <a:spcAft>
                          <a:spcPts val="0"/>
                        </a:spcAft>
                        <a:buClr>
                          <a:schemeClr val="dk1"/>
                        </a:buClr>
                        <a:buSzPts val="1200"/>
                        <a:buFont typeface="Times New Roman"/>
                        <a:buNone/>
                      </a:pPr>
                      <a:r>
                        <a:rPr lang="en-US" sz="1200">
                          <a:latin typeface="Times New Roman"/>
                          <a:ea typeface="Times New Roman"/>
                          <a:cs typeface="Times New Roman"/>
                          <a:sym typeface="Times New Roman"/>
                        </a:rPr>
                        <a:t>Agricultural Microbiology</a:t>
                      </a:r>
                      <a:endParaRPr sz="1200">
                        <a:latin typeface="Times New Roman"/>
                        <a:ea typeface="Times New Roman"/>
                        <a:cs typeface="Times New Roman"/>
                        <a:sym typeface="Times New Roman"/>
                      </a:endParaRPr>
                    </a:p>
                    <a:p>
                      <a:pPr marL="0" marR="0" lvl="0" indent="0" algn="l" rtl="0">
                        <a:spcBef>
                          <a:spcPts val="0"/>
                        </a:spcBef>
                        <a:spcAft>
                          <a:spcPts val="0"/>
                        </a:spcAft>
                        <a:buNone/>
                      </a:pPr>
                      <a:endParaRPr sz="1200"/>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CE8"/>
                    </a:solidFill>
                  </a:tcPr>
                </a:tc>
              </a:tr>
            </a:tbl>
          </a:graphicData>
        </a:graphic>
      </p:graphicFrame>
      <p:sp>
        <p:nvSpPr>
          <p:cNvPr id="707" name="Google Shape;707;p31"/>
          <p:cNvSpPr txBox="1"/>
          <p:nvPr/>
        </p:nvSpPr>
        <p:spPr>
          <a:xfrm>
            <a:off x="8319643" y="5872073"/>
            <a:ext cx="229870" cy="228268"/>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1400" b="1">
                <a:solidFill>
                  <a:srgbClr val="FFFFFF"/>
                </a:solidFill>
                <a:latin typeface="Cambria"/>
                <a:ea typeface="Cambria"/>
                <a:cs typeface="Cambria"/>
                <a:sym typeface="Cambria"/>
              </a:rPr>
              <a:t>31</a:t>
            </a:r>
            <a:endParaRPr sz="1400">
              <a:latin typeface="Cambria"/>
              <a:ea typeface="Cambria"/>
              <a:cs typeface="Cambria"/>
              <a:sym typeface="Cambria"/>
            </a:endParaRPr>
          </a:p>
        </p:txBody>
      </p:sp>
      <p:grpSp>
        <p:nvGrpSpPr>
          <p:cNvPr id="708" name="Google Shape;708;p31"/>
          <p:cNvGrpSpPr/>
          <p:nvPr/>
        </p:nvGrpSpPr>
        <p:grpSpPr>
          <a:xfrm>
            <a:off x="8145018" y="285749"/>
            <a:ext cx="866780" cy="5718444"/>
            <a:chOff x="8145018" y="285749"/>
            <a:chExt cx="571500" cy="5215255"/>
          </a:xfrm>
        </p:grpSpPr>
        <p:sp>
          <p:nvSpPr>
            <p:cNvPr id="709" name="Google Shape;709;p31"/>
            <p:cNvSpPr/>
            <p:nvPr/>
          </p:nvSpPr>
          <p:spPr>
            <a:xfrm>
              <a:off x="8145018" y="285749"/>
              <a:ext cx="571500" cy="5215255"/>
            </a:xfrm>
            <a:custGeom>
              <a:avLst/>
              <a:gdLst/>
              <a:ahLst/>
              <a:cxnLst/>
              <a:rect l="l" t="t" r="r" b="b"/>
              <a:pathLst>
                <a:path w="571500" h="5215255" extrusionOk="0">
                  <a:moveTo>
                    <a:pt x="476250" y="0"/>
                  </a:moveTo>
                  <a:lnTo>
                    <a:pt x="95250" y="0"/>
                  </a:lnTo>
                  <a:lnTo>
                    <a:pt x="58185" y="7489"/>
                  </a:lnTo>
                  <a:lnTo>
                    <a:pt x="27908" y="27908"/>
                  </a:lnTo>
                  <a:lnTo>
                    <a:pt x="7489" y="58185"/>
                  </a:lnTo>
                  <a:lnTo>
                    <a:pt x="0" y="95250"/>
                  </a:lnTo>
                  <a:lnTo>
                    <a:pt x="0" y="5119878"/>
                  </a:lnTo>
                  <a:lnTo>
                    <a:pt x="7489" y="5156942"/>
                  </a:lnTo>
                  <a:lnTo>
                    <a:pt x="27908" y="5187219"/>
                  </a:lnTo>
                  <a:lnTo>
                    <a:pt x="58185" y="5207638"/>
                  </a:lnTo>
                  <a:lnTo>
                    <a:pt x="95250" y="5215128"/>
                  </a:lnTo>
                  <a:lnTo>
                    <a:pt x="476250" y="5215128"/>
                  </a:lnTo>
                  <a:lnTo>
                    <a:pt x="513314" y="5207638"/>
                  </a:lnTo>
                  <a:lnTo>
                    <a:pt x="543591" y="5187219"/>
                  </a:lnTo>
                  <a:lnTo>
                    <a:pt x="564010" y="5156942"/>
                  </a:lnTo>
                  <a:lnTo>
                    <a:pt x="571500" y="5119878"/>
                  </a:lnTo>
                  <a:lnTo>
                    <a:pt x="571500" y="95250"/>
                  </a:lnTo>
                  <a:lnTo>
                    <a:pt x="564010" y="58185"/>
                  </a:lnTo>
                  <a:lnTo>
                    <a:pt x="543591" y="27908"/>
                  </a:lnTo>
                  <a:lnTo>
                    <a:pt x="513314" y="7489"/>
                  </a:lnTo>
                  <a:lnTo>
                    <a:pt x="476250" y="0"/>
                  </a:lnTo>
                  <a:close/>
                </a:path>
              </a:pathLst>
            </a:custGeom>
            <a:solidFill>
              <a:srgbClr val="FFC000"/>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10" name="Google Shape;710;p31"/>
            <p:cNvSpPr/>
            <p:nvPr/>
          </p:nvSpPr>
          <p:spPr>
            <a:xfrm>
              <a:off x="8145018" y="285749"/>
              <a:ext cx="571500" cy="5215255"/>
            </a:xfrm>
            <a:custGeom>
              <a:avLst/>
              <a:gdLst/>
              <a:ahLst/>
              <a:cxnLst/>
              <a:rect l="l" t="t" r="r" b="b"/>
              <a:pathLst>
                <a:path w="571500" h="5215255" extrusionOk="0">
                  <a:moveTo>
                    <a:pt x="476250" y="5215128"/>
                  </a:moveTo>
                  <a:lnTo>
                    <a:pt x="513314" y="5207638"/>
                  </a:lnTo>
                  <a:lnTo>
                    <a:pt x="543591" y="5187219"/>
                  </a:lnTo>
                  <a:lnTo>
                    <a:pt x="564010" y="5156942"/>
                  </a:lnTo>
                  <a:lnTo>
                    <a:pt x="571500" y="5119878"/>
                  </a:lnTo>
                  <a:lnTo>
                    <a:pt x="571500" y="95250"/>
                  </a:lnTo>
                  <a:lnTo>
                    <a:pt x="564010" y="58185"/>
                  </a:lnTo>
                  <a:lnTo>
                    <a:pt x="543591" y="27908"/>
                  </a:lnTo>
                  <a:lnTo>
                    <a:pt x="513314" y="7489"/>
                  </a:lnTo>
                  <a:lnTo>
                    <a:pt x="476250" y="0"/>
                  </a:lnTo>
                  <a:lnTo>
                    <a:pt x="95250" y="0"/>
                  </a:lnTo>
                  <a:lnTo>
                    <a:pt x="58185" y="7489"/>
                  </a:lnTo>
                  <a:lnTo>
                    <a:pt x="27908" y="27908"/>
                  </a:lnTo>
                  <a:lnTo>
                    <a:pt x="7489" y="58185"/>
                  </a:lnTo>
                  <a:lnTo>
                    <a:pt x="0" y="95250"/>
                  </a:lnTo>
                  <a:lnTo>
                    <a:pt x="0" y="5119878"/>
                  </a:lnTo>
                  <a:lnTo>
                    <a:pt x="7489" y="5156942"/>
                  </a:lnTo>
                  <a:lnTo>
                    <a:pt x="27908" y="5187219"/>
                  </a:lnTo>
                  <a:lnTo>
                    <a:pt x="58185" y="5207638"/>
                  </a:lnTo>
                  <a:lnTo>
                    <a:pt x="95250" y="5215128"/>
                  </a:lnTo>
                  <a:lnTo>
                    <a:pt x="476250" y="5215128"/>
                  </a:lnTo>
                  <a:close/>
                </a:path>
              </a:pathLst>
            </a:custGeom>
            <a:no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
        <p:nvSpPr>
          <p:cNvPr id="711" name="Google Shape;711;p31"/>
          <p:cNvSpPr txBox="1"/>
          <p:nvPr/>
        </p:nvSpPr>
        <p:spPr>
          <a:xfrm rot="5400000">
            <a:off x="6852635" y="2517357"/>
            <a:ext cx="3328583" cy="673518"/>
          </a:xfrm>
          <a:prstGeom prst="rect">
            <a:avLst/>
          </a:prstGeom>
          <a:noFill/>
          <a:ln>
            <a:noFill/>
          </a:ln>
        </p:spPr>
        <p:txBody>
          <a:bodyPr spcFirstLastPara="1" wrap="square" lIns="0" tIns="9525" rIns="0" bIns="0" anchor="t" anchorCtr="0">
            <a:spAutoFit/>
          </a:bodyPr>
          <a:lstStyle/>
          <a:p>
            <a:pPr marL="0" lvl="0" indent="0" algn="ctr" rtl="0">
              <a:lnSpc>
                <a:spcPct val="113333"/>
              </a:lnSpc>
              <a:spcBef>
                <a:spcPts val="0"/>
              </a:spcBef>
              <a:spcAft>
                <a:spcPts val="0"/>
              </a:spcAft>
              <a:buNone/>
            </a:pPr>
            <a:r>
              <a:rPr lang="en-US" sz="1800" b="1" dirty="0">
                <a:latin typeface="Cambria"/>
                <a:ea typeface="Cambria"/>
                <a:cs typeface="Cambria"/>
                <a:sym typeface="Cambria"/>
              </a:rPr>
              <a:t>PLACEMENT	BROCHURE</a:t>
            </a:r>
            <a:endParaRPr sz="1800">
              <a:latin typeface="Cambria"/>
              <a:ea typeface="Cambria"/>
              <a:cs typeface="Cambria"/>
              <a:sym typeface="Cambria"/>
            </a:endParaRPr>
          </a:p>
          <a:p>
            <a:pPr marL="1270" lvl="0" indent="0" algn="ctr" rtl="0">
              <a:lnSpc>
                <a:spcPct val="114000"/>
              </a:lnSpc>
              <a:spcBef>
                <a:spcPts val="0"/>
              </a:spcBef>
              <a:spcAft>
                <a:spcPts val="0"/>
              </a:spcAft>
              <a:buNone/>
            </a:pPr>
            <a:r>
              <a:rPr lang="en-US" sz="2000" b="1" dirty="0">
                <a:latin typeface="Cambria"/>
                <a:ea typeface="Cambria"/>
                <a:cs typeface="Cambria"/>
                <a:sym typeface="Cambria"/>
              </a:rPr>
              <a:t>2024</a:t>
            </a:r>
            <a:endParaRPr sz="2000">
              <a:latin typeface="Cambria"/>
              <a:ea typeface="Cambria"/>
              <a:cs typeface="Cambria"/>
              <a:sym typeface="Cambria"/>
            </a:endParaRPr>
          </a:p>
        </p:txBody>
      </p:sp>
      <p:pic>
        <p:nvPicPr>
          <p:cNvPr id="712" name="Google Shape;712;p31"/>
          <p:cNvPicPr preferRelativeResize="0"/>
          <p:nvPr/>
        </p:nvPicPr>
        <p:blipFill rotWithShape="1">
          <a:blip r:embed="rId7">
            <a:alphaModFix/>
          </a:blip>
          <a:srcRect/>
          <a:stretch/>
        </p:blipFill>
        <p:spPr>
          <a:xfrm>
            <a:off x="428596" y="1214422"/>
            <a:ext cx="1422393" cy="1573394"/>
          </a:xfrm>
          <a:prstGeom prst="rect">
            <a:avLst/>
          </a:prstGeom>
          <a:noFill/>
          <a:ln>
            <a:noFill/>
          </a:ln>
        </p:spPr>
      </p:pic>
      <p:pic>
        <p:nvPicPr>
          <p:cNvPr id="713" name="Google Shape;713;p31"/>
          <p:cNvPicPr preferRelativeResize="0"/>
          <p:nvPr/>
        </p:nvPicPr>
        <p:blipFill rotWithShape="1">
          <a:blip r:embed="rId8">
            <a:alphaModFix/>
          </a:blip>
          <a:srcRect l="6" t="213" r="238" b="212"/>
          <a:stretch/>
        </p:blipFill>
        <p:spPr>
          <a:xfrm>
            <a:off x="285720" y="4286256"/>
            <a:ext cx="1571636" cy="1714512"/>
          </a:xfrm>
          <a:prstGeom prst="rect">
            <a:avLst/>
          </a:prstGeom>
          <a:noFill/>
          <a:ln>
            <a:noFill/>
          </a:ln>
        </p:spPr>
      </p:pic>
      <p:sp>
        <p:nvSpPr>
          <p:cNvPr id="17" name="TextBox 16"/>
          <p:cNvSpPr txBox="1"/>
          <p:nvPr/>
        </p:nvSpPr>
        <p:spPr>
          <a:xfrm>
            <a:off x="8636000" y="6358467"/>
            <a:ext cx="383438" cy="307777"/>
          </a:xfrm>
          <a:prstGeom prst="rect">
            <a:avLst/>
          </a:prstGeom>
          <a:noFill/>
        </p:spPr>
        <p:txBody>
          <a:bodyPr wrap="none" rtlCol="0">
            <a:spAutoFit/>
          </a:bodyPr>
          <a:lstStyle/>
          <a:p>
            <a:r>
              <a:rPr lang="en-US" dirty="0" smtClean="0"/>
              <a:t>29</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grpSp>
        <p:nvGrpSpPr>
          <p:cNvPr id="718" name="Google Shape;718;p32"/>
          <p:cNvGrpSpPr/>
          <p:nvPr/>
        </p:nvGrpSpPr>
        <p:grpSpPr>
          <a:xfrm>
            <a:off x="1931161" y="265175"/>
            <a:ext cx="1503934" cy="457200"/>
            <a:chOff x="1931161" y="265175"/>
            <a:chExt cx="1503934" cy="457200"/>
          </a:xfrm>
        </p:grpSpPr>
        <p:pic>
          <p:nvPicPr>
            <p:cNvPr id="719" name="Google Shape;719;p32"/>
            <p:cNvPicPr preferRelativeResize="0"/>
            <p:nvPr/>
          </p:nvPicPr>
          <p:blipFill rotWithShape="1">
            <a:blip r:embed="rId3">
              <a:alphaModFix/>
            </a:blip>
            <a:srcRect/>
            <a:stretch/>
          </p:blipFill>
          <p:spPr>
            <a:xfrm>
              <a:off x="1931161" y="265175"/>
              <a:ext cx="956817" cy="457200"/>
            </a:xfrm>
            <a:prstGeom prst="rect">
              <a:avLst/>
            </a:prstGeom>
            <a:noFill/>
            <a:ln>
              <a:noFill/>
            </a:ln>
          </p:spPr>
        </p:pic>
        <p:pic>
          <p:nvPicPr>
            <p:cNvPr id="720" name="Google Shape;720;p32"/>
            <p:cNvPicPr preferRelativeResize="0"/>
            <p:nvPr/>
          </p:nvPicPr>
          <p:blipFill rotWithShape="1">
            <a:blip r:embed="rId4">
              <a:alphaModFix/>
            </a:blip>
            <a:srcRect/>
            <a:stretch/>
          </p:blipFill>
          <p:spPr>
            <a:xfrm>
              <a:off x="2674619" y="265175"/>
              <a:ext cx="760476" cy="457200"/>
            </a:xfrm>
            <a:prstGeom prst="rect">
              <a:avLst/>
            </a:prstGeom>
            <a:noFill/>
            <a:ln>
              <a:noFill/>
            </a:ln>
          </p:spPr>
        </p:pic>
      </p:grpSp>
      <p:graphicFrame>
        <p:nvGraphicFramePr>
          <p:cNvPr id="721" name="Google Shape;721;p32"/>
          <p:cNvGraphicFramePr/>
          <p:nvPr/>
        </p:nvGraphicFramePr>
        <p:xfrm>
          <a:off x="207937" y="279400"/>
          <a:ext cx="7858125" cy="3506750"/>
        </p:xfrm>
        <a:graphic>
          <a:graphicData uri="http://schemas.openxmlformats.org/drawingml/2006/table">
            <a:tbl>
              <a:tblPr firstRow="1" bandRow="1">
                <a:noFill/>
                <a:tableStyleId>{38340662-2627-465C-8DBF-8058F453F69C}</a:tableStyleId>
              </a:tblPr>
              <a:tblGrid>
                <a:gridCol w="1717050"/>
                <a:gridCol w="1432575"/>
                <a:gridCol w="4708500"/>
              </a:tblGrid>
              <a:tr h="473150">
                <a:tc>
                  <a:txBody>
                    <a:bodyPr/>
                    <a:lstStyle/>
                    <a:p>
                      <a:pPr marL="0" marR="0" lvl="0" indent="0" algn="l" rtl="0">
                        <a:lnSpc>
                          <a:spcPct val="100000"/>
                        </a:lnSpc>
                        <a:spcBef>
                          <a:spcPts val="0"/>
                        </a:spcBef>
                        <a:spcAft>
                          <a:spcPts val="0"/>
                        </a:spcAft>
                        <a:buNone/>
                      </a:pPr>
                      <a:endParaRPr sz="11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FC000"/>
                    </a:solidFill>
                  </a:tcPr>
                </a:tc>
                <a:tc gridSpan="2">
                  <a:txBody>
                    <a:bodyPr/>
                    <a:lstStyle/>
                    <a:p>
                      <a:pPr marL="91440" marR="0" lvl="0" indent="0" algn="l" rtl="0">
                        <a:lnSpc>
                          <a:spcPct val="100000"/>
                        </a:lnSpc>
                        <a:spcBef>
                          <a:spcPts val="0"/>
                        </a:spcBef>
                        <a:spcAft>
                          <a:spcPts val="0"/>
                        </a:spcAft>
                        <a:buNone/>
                      </a:pPr>
                      <a:r>
                        <a:rPr lang="en-US" sz="1600" b="1" i="1">
                          <a:latin typeface="Times New Roman"/>
                          <a:ea typeface="Times New Roman"/>
                          <a:cs typeface="Times New Roman"/>
                          <a:sym typeface="Times New Roman"/>
                        </a:rPr>
                        <a:t>Shagufta Majeed </a:t>
                      </a:r>
                      <a:endParaRPr sz="1600" b="1">
                        <a:latin typeface="Times New Roman"/>
                        <a:ea typeface="Times New Roman"/>
                        <a:cs typeface="Times New Roman"/>
                        <a:sym typeface="Times New Roman"/>
                      </a:endParaRPr>
                    </a:p>
                  </a:txBody>
                  <a:tcPr marL="0" marR="0" marT="419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FC000"/>
                    </a:solidFill>
                  </a:tcPr>
                </a:tc>
                <a:tc hMerge="1">
                  <a:txBody>
                    <a:bodyPr/>
                    <a:lstStyle/>
                    <a:p>
                      <a:endParaRPr lang="en-US"/>
                    </a:p>
                  </a:txBody>
                  <a:tcPr/>
                </a:tc>
              </a:tr>
              <a:tr h="263675">
                <a:tc rowSpan="6">
                  <a:txBody>
                    <a:bodyPr/>
                    <a:lstStyle/>
                    <a:p>
                      <a:pPr marL="0" marR="0" lvl="0" indent="0" algn="l" rtl="0">
                        <a:lnSpc>
                          <a:spcPct val="100000"/>
                        </a:lnSpc>
                        <a:spcBef>
                          <a:spcPts val="0"/>
                        </a:spcBef>
                        <a:spcAft>
                          <a:spcPts val="0"/>
                        </a:spcAft>
                        <a:buNone/>
                      </a:pPr>
                      <a:endParaRPr sz="11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D9CE"/>
                    </a:solidFill>
                  </a:tcPr>
                </a:tc>
                <a:tc>
                  <a:txBody>
                    <a:bodyPr/>
                    <a:lstStyle/>
                    <a:p>
                      <a:pPr marL="68580" marR="0" lvl="0" indent="0" algn="l" rtl="0">
                        <a:lnSpc>
                          <a:spcPct val="100000"/>
                        </a:lnSpc>
                        <a:spcBef>
                          <a:spcPts val="0"/>
                        </a:spcBef>
                        <a:spcAft>
                          <a:spcPts val="0"/>
                        </a:spcAft>
                        <a:buNone/>
                      </a:pPr>
                      <a:r>
                        <a:rPr lang="en-US" sz="1200">
                          <a:latin typeface="Times New Roman"/>
                          <a:ea typeface="Times New Roman"/>
                          <a:cs typeface="Times New Roman"/>
                          <a:sym typeface="Times New Roman"/>
                        </a:rPr>
                        <a:t>Parentage</a:t>
                      </a:r>
                      <a:endParaRPr sz="1200">
                        <a:latin typeface="Times New Roman"/>
                        <a:ea typeface="Times New Roman"/>
                        <a:cs typeface="Times New Roman"/>
                        <a:sym typeface="Times New Roman"/>
                      </a:endParaRPr>
                    </a:p>
                  </a:txBody>
                  <a:tcPr marL="0" marR="0" marT="1715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D9CE"/>
                    </a:solidFill>
                  </a:tcPr>
                </a:tc>
                <a:tc>
                  <a:txBody>
                    <a:bodyPr/>
                    <a:lstStyle/>
                    <a:p>
                      <a:pPr marL="68580" marR="0" lvl="0" indent="0" algn="l" rtl="0">
                        <a:lnSpc>
                          <a:spcPct val="100000"/>
                        </a:lnSpc>
                        <a:spcBef>
                          <a:spcPts val="0"/>
                        </a:spcBef>
                        <a:spcAft>
                          <a:spcPts val="0"/>
                        </a:spcAft>
                        <a:buNone/>
                      </a:pPr>
                      <a:r>
                        <a:rPr lang="en-US" sz="1200">
                          <a:latin typeface="Times New Roman"/>
                          <a:ea typeface="Times New Roman"/>
                          <a:cs typeface="Times New Roman"/>
                          <a:sym typeface="Times New Roman"/>
                        </a:rPr>
                        <a:t>Ab. Majeed Dar</a:t>
                      </a:r>
                      <a:endParaRPr sz="1200">
                        <a:latin typeface="Times New Roman"/>
                        <a:ea typeface="Times New Roman"/>
                        <a:cs typeface="Times New Roman"/>
                        <a:sym typeface="Times New Roman"/>
                      </a:endParaRPr>
                    </a:p>
                  </a:txBody>
                  <a:tcPr marL="0" marR="0" marT="114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D9CE"/>
                    </a:solidFill>
                  </a:tcPr>
                </a:tc>
              </a:tr>
              <a:tr h="264500">
                <a:tc vMerge="1">
                  <a:txBody>
                    <a:bodyPr/>
                    <a:lstStyle/>
                    <a:p>
                      <a:endParaRPr lang="en-US"/>
                    </a:p>
                  </a:txBody>
                  <a:tcPr/>
                </a:tc>
                <a:tc>
                  <a:txBody>
                    <a:bodyPr/>
                    <a:lstStyle/>
                    <a:p>
                      <a:pPr marL="68580" marR="0" lvl="0" indent="0" algn="l" rtl="0">
                        <a:lnSpc>
                          <a:spcPct val="100000"/>
                        </a:lnSpc>
                        <a:spcBef>
                          <a:spcPts val="0"/>
                        </a:spcBef>
                        <a:spcAft>
                          <a:spcPts val="0"/>
                        </a:spcAft>
                        <a:buNone/>
                      </a:pPr>
                      <a:r>
                        <a:rPr lang="en-US" sz="1200">
                          <a:latin typeface="Times New Roman"/>
                          <a:ea typeface="Times New Roman"/>
                          <a:cs typeface="Times New Roman"/>
                          <a:sym typeface="Times New Roman"/>
                        </a:rPr>
                        <a:t>Residence</a:t>
                      </a:r>
                      <a:endParaRPr sz="1200">
                        <a:latin typeface="Times New Roman"/>
                        <a:ea typeface="Times New Roman"/>
                        <a:cs typeface="Times New Roman"/>
                        <a:sym typeface="Times New Roman"/>
                      </a:endParaRPr>
                    </a:p>
                  </a:txBody>
                  <a:tcPr marL="0" marR="0" marT="1715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CE8"/>
                    </a:solidFill>
                  </a:tcPr>
                </a:tc>
                <a:tc>
                  <a:txBody>
                    <a:bodyPr/>
                    <a:lstStyle/>
                    <a:p>
                      <a:pPr marL="68580" marR="0" lvl="0" indent="0" algn="l" rtl="0">
                        <a:lnSpc>
                          <a:spcPct val="100000"/>
                        </a:lnSpc>
                        <a:spcBef>
                          <a:spcPts val="0"/>
                        </a:spcBef>
                        <a:spcAft>
                          <a:spcPts val="0"/>
                        </a:spcAft>
                        <a:buNone/>
                      </a:pPr>
                      <a:r>
                        <a:rPr lang="en-US" sz="1200">
                          <a:latin typeface="Times New Roman"/>
                          <a:ea typeface="Times New Roman"/>
                          <a:cs typeface="Times New Roman"/>
                          <a:sym typeface="Times New Roman"/>
                        </a:rPr>
                        <a:t>Kunzar, Baramulla </a:t>
                      </a:r>
                      <a:endParaRPr sz="1200">
                        <a:latin typeface="Times New Roman"/>
                        <a:ea typeface="Times New Roman"/>
                        <a:cs typeface="Times New Roman"/>
                        <a:sym typeface="Times New Roman"/>
                      </a:endParaRPr>
                    </a:p>
                  </a:txBody>
                  <a:tcPr marL="0" marR="0" marT="114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CE8"/>
                    </a:solidFill>
                  </a:tcPr>
                </a:tc>
              </a:tr>
              <a:tr h="264500">
                <a:tc vMerge="1">
                  <a:txBody>
                    <a:bodyPr/>
                    <a:lstStyle/>
                    <a:p>
                      <a:endParaRPr lang="en-US"/>
                    </a:p>
                  </a:txBody>
                  <a:tcPr/>
                </a:tc>
                <a:tc>
                  <a:txBody>
                    <a:bodyPr/>
                    <a:lstStyle/>
                    <a:p>
                      <a:pPr marL="68580" marR="0" lvl="0" indent="0" algn="l" rtl="0">
                        <a:lnSpc>
                          <a:spcPct val="100000"/>
                        </a:lnSpc>
                        <a:spcBef>
                          <a:spcPts val="0"/>
                        </a:spcBef>
                        <a:spcAft>
                          <a:spcPts val="0"/>
                        </a:spcAft>
                        <a:buNone/>
                      </a:pPr>
                      <a:r>
                        <a:rPr lang="en-US" sz="1200">
                          <a:latin typeface="Times New Roman"/>
                          <a:ea typeface="Times New Roman"/>
                          <a:cs typeface="Times New Roman"/>
                          <a:sym typeface="Times New Roman"/>
                        </a:rPr>
                        <a:t>Phone</a:t>
                      </a:r>
                      <a:endParaRPr sz="1200">
                        <a:latin typeface="Times New Roman"/>
                        <a:ea typeface="Times New Roman"/>
                        <a:cs typeface="Times New Roman"/>
                        <a:sym typeface="Times New Roman"/>
                      </a:endParaRPr>
                    </a:p>
                  </a:txBody>
                  <a:tcPr marL="0" marR="0" marT="1715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D9CE"/>
                    </a:solidFill>
                  </a:tcPr>
                </a:tc>
                <a:tc>
                  <a:txBody>
                    <a:bodyPr/>
                    <a:lstStyle/>
                    <a:p>
                      <a:pPr marL="68580" marR="0" lvl="0" indent="0" algn="l" rtl="0">
                        <a:lnSpc>
                          <a:spcPct val="100000"/>
                        </a:lnSpc>
                        <a:spcBef>
                          <a:spcPts val="0"/>
                        </a:spcBef>
                        <a:spcAft>
                          <a:spcPts val="0"/>
                        </a:spcAft>
                        <a:buNone/>
                      </a:pPr>
                      <a:r>
                        <a:rPr lang="en-US" sz="1200">
                          <a:latin typeface="Times New Roman"/>
                          <a:ea typeface="Times New Roman"/>
                          <a:cs typeface="Times New Roman"/>
                          <a:sym typeface="Times New Roman"/>
                        </a:rPr>
                        <a:t>7051563045</a:t>
                      </a:r>
                      <a:endParaRPr sz="1200">
                        <a:latin typeface="Times New Roman"/>
                        <a:ea typeface="Times New Roman"/>
                        <a:cs typeface="Times New Roman"/>
                        <a:sym typeface="Times New Roman"/>
                      </a:endParaRPr>
                    </a:p>
                  </a:txBody>
                  <a:tcPr marL="0" marR="0" marT="114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D9CE"/>
                    </a:solidFill>
                  </a:tcPr>
                </a:tc>
              </a:tr>
              <a:tr h="264500">
                <a:tc vMerge="1">
                  <a:txBody>
                    <a:bodyPr/>
                    <a:lstStyle/>
                    <a:p>
                      <a:endParaRPr lang="en-US"/>
                    </a:p>
                  </a:txBody>
                  <a:tcPr/>
                </a:tc>
                <a:tc>
                  <a:txBody>
                    <a:bodyPr/>
                    <a:lstStyle/>
                    <a:p>
                      <a:pPr marL="68580" marR="0" lvl="0" indent="0" algn="l" rtl="0">
                        <a:lnSpc>
                          <a:spcPct val="100000"/>
                        </a:lnSpc>
                        <a:spcBef>
                          <a:spcPts val="0"/>
                        </a:spcBef>
                        <a:spcAft>
                          <a:spcPts val="0"/>
                        </a:spcAft>
                        <a:buNone/>
                      </a:pPr>
                      <a:r>
                        <a:rPr lang="en-US" sz="1200">
                          <a:latin typeface="Times New Roman"/>
                          <a:ea typeface="Times New Roman"/>
                          <a:cs typeface="Times New Roman"/>
                          <a:sym typeface="Times New Roman"/>
                        </a:rPr>
                        <a:t>Email</a:t>
                      </a:r>
                      <a:endParaRPr sz="1200">
                        <a:latin typeface="Times New Roman"/>
                        <a:ea typeface="Times New Roman"/>
                        <a:cs typeface="Times New Roman"/>
                        <a:sym typeface="Times New Roman"/>
                      </a:endParaRPr>
                    </a:p>
                  </a:txBody>
                  <a:tcPr marL="0" marR="0" marT="1715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CE8"/>
                    </a:solidFill>
                  </a:tcPr>
                </a:tc>
                <a:tc>
                  <a:txBody>
                    <a:bodyPr/>
                    <a:lstStyle/>
                    <a:p>
                      <a:pPr marL="68580" marR="0" lvl="0" indent="0" algn="l" rtl="0">
                        <a:lnSpc>
                          <a:spcPct val="100000"/>
                        </a:lnSpc>
                        <a:spcBef>
                          <a:spcPts val="0"/>
                        </a:spcBef>
                        <a:spcAft>
                          <a:spcPts val="0"/>
                        </a:spcAft>
                        <a:buNone/>
                      </a:pPr>
                      <a:r>
                        <a:rPr lang="en-US" sz="1200">
                          <a:latin typeface="Times New Roman"/>
                          <a:ea typeface="Times New Roman"/>
                          <a:cs typeface="Times New Roman"/>
                          <a:sym typeface="Times New Roman"/>
                        </a:rPr>
                        <a:t>darshugufta884@gmail.com</a:t>
                      </a:r>
                      <a:endParaRPr sz="1200">
                        <a:latin typeface="Times New Roman"/>
                        <a:ea typeface="Times New Roman"/>
                        <a:cs typeface="Times New Roman"/>
                        <a:sym typeface="Times New Roman"/>
                      </a:endParaRPr>
                    </a:p>
                  </a:txBody>
                  <a:tcPr marL="0" marR="0" marT="108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CE8"/>
                    </a:solidFill>
                  </a:tcPr>
                </a:tc>
              </a:tr>
              <a:tr h="1036675">
                <a:tc vMerge="1">
                  <a:txBody>
                    <a:bodyPr/>
                    <a:lstStyle/>
                    <a:p>
                      <a:endParaRPr lang="en-US"/>
                    </a:p>
                  </a:txBody>
                  <a:tcPr/>
                </a:tc>
                <a:tc>
                  <a:txBody>
                    <a:bodyPr/>
                    <a:lstStyle/>
                    <a:p>
                      <a:pPr marL="0" marR="0" lvl="0" indent="0" algn="l" rtl="0">
                        <a:lnSpc>
                          <a:spcPct val="100000"/>
                        </a:lnSpc>
                        <a:spcBef>
                          <a:spcPts val="0"/>
                        </a:spcBef>
                        <a:spcAft>
                          <a:spcPts val="0"/>
                        </a:spcAft>
                        <a:buNone/>
                      </a:pPr>
                      <a:endParaRPr sz="1200">
                        <a:latin typeface="Times New Roman"/>
                        <a:ea typeface="Times New Roman"/>
                        <a:cs typeface="Times New Roman"/>
                        <a:sym typeface="Times New Roman"/>
                      </a:endParaRPr>
                    </a:p>
                    <a:p>
                      <a:pPr marL="68580" marR="551180" lvl="0" indent="0" algn="l" rtl="0">
                        <a:lnSpc>
                          <a:spcPct val="115000"/>
                        </a:lnSpc>
                        <a:spcBef>
                          <a:spcPts val="0"/>
                        </a:spcBef>
                        <a:spcAft>
                          <a:spcPts val="0"/>
                        </a:spcAft>
                        <a:buNone/>
                      </a:pPr>
                      <a:r>
                        <a:rPr lang="en-US" sz="1200">
                          <a:latin typeface="Times New Roman"/>
                          <a:ea typeface="Times New Roman"/>
                          <a:cs typeface="Times New Roman"/>
                          <a:sym typeface="Times New Roman"/>
                        </a:rPr>
                        <a:t>PGResearch ProjectTitle</a:t>
                      </a:r>
                      <a:endParaRPr sz="1200">
                        <a:latin typeface="Times New Roman"/>
                        <a:ea typeface="Times New Roman"/>
                        <a:cs typeface="Times New Roman"/>
                        <a:sym typeface="Times New Roman"/>
                      </a:endParaRPr>
                    </a:p>
                  </a:txBody>
                  <a:tcPr marL="0" marR="0" marT="343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D9CE"/>
                    </a:solidFill>
                  </a:tcPr>
                </a:tc>
                <a:tc>
                  <a:txBody>
                    <a:bodyPr/>
                    <a:lstStyle/>
                    <a:p>
                      <a:pPr marL="137160" marR="659130" lvl="0" indent="0" algn="l" rtl="0">
                        <a:lnSpc>
                          <a:spcPct val="115000"/>
                        </a:lnSpc>
                        <a:spcBef>
                          <a:spcPts val="0"/>
                        </a:spcBef>
                        <a:spcAft>
                          <a:spcPts val="0"/>
                        </a:spcAft>
                        <a:buNone/>
                      </a:pPr>
                      <a:r>
                        <a:rPr lang="en-US" sz="1200">
                          <a:latin typeface="Times New Roman"/>
                          <a:ea typeface="Times New Roman"/>
                          <a:cs typeface="Times New Roman"/>
                          <a:sym typeface="Times New Roman"/>
                        </a:rPr>
                        <a:t>Studies on diversity of potassium solubilizing bacteria (KSB) from rhizospheric soils of Kashmir Iris ( Iris kashmiriania), from graveyards of North Kashmir, India</a:t>
                      </a:r>
                      <a:endParaRPr sz="1200">
                        <a:latin typeface="Times New Roman"/>
                        <a:ea typeface="Times New Roman"/>
                        <a:cs typeface="Times New Roman"/>
                        <a:sym typeface="Times New Roman"/>
                      </a:endParaRPr>
                    </a:p>
                  </a:txBody>
                  <a:tcPr marL="0" marR="0" marT="635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D9CE"/>
                    </a:solidFill>
                  </a:tcPr>
                </a:tc>
              </a:tr>
              <a:tr h="939750">
                <a:tc vMerge="1">
                  <a:txBody>
                    <a:bodyPr/>
                    <a:lstStyle/>
                    <a:p>
                      <a:endParaRPr lang="en-US"/>
                    </a:p>
                  </a:txBody>
                  <a:tcPr/>
                </a:tc>
                <a:tc>
                  <a:txBody>
                    <a:bodyPr/>
                    <a:lstStyle/>
                    <a:p>
                      <a:pPr marL="0" marR="0" lvl="0" indent="0" algn="l" rtl="0">
                        <a:lnSpc>
                          <a:spcPct val="100000"/>
                        </a:lnSpc>
                        <a:spcBef>
                          <a:spcPts val="0"/>
                        </a:spcBef>
                        <a:spcAft>
                          <a:spcPts val="0"/>
                        </a:spcAft>
                        <a:buNone/>
                      </a:pPr>
                      <a:endParaRPr sz="1200">
                        <a:latin typeface="Times New Roman"/>
                        <a:ea typeface="Times New Roman"/>
                        <a:cs typeface="Times New Roman"/>
                        <a:sym typeface="Times New Roman"/>
                      </a:endParaRPr>
                    </a:p>
                    <a:p>
                      <a:pPr marL="68580" marR="0" lvl="0" indent="0" algn="l" rtl="0">
                        <a:lnSpc>
                          <a:spcPct val="100000"/>
                        </a:lnSpc>
                        <a:spcBef>
                          <a:spcPts val="0"/>
                        </a:spcBef>
                        <a:spcAft>
                          <a:spcPts val="0"/>
                        </a:spcAft>
                        <a:buNone/>
                      </a:pPr>
                      <a:r>
                        <a:rPr lang="en-US" sz="1200">
                          <a:latin typeface="Times New Roman"/>
                          <a:ea typeface="Times New Roman"/>
                          <a:cs typeface="Times New Roman"/>
                          <a:sym typeface="Times New Roman"/>
                        </a:rPr>
                        <a:t>Area ofInterest</a:t>
                      </a:r>
                      <a:endParaRPr sz="1200">
                        <a:latin typeface="Times New Roman"/>
                        <a:ea typeface="Times New Roman"/>
                        <a:cs typeface="Times New Roman"/>
                        <a:sym typeface="Times New Roman"/>
                      </a:endParaRPr>
                    </a:p>
                  </a:txBody>
                  <a:tcPr marL="0" marR="0" marT="1181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CE8"/>
                    </a:solidFill>
                  </a:tcPr>
                </a:tc>
                <a:tc>
                  <a:txBody>
                    <a:bodyPr/>
                    <a:lstStyle/>
                    <a:p>
                      <a:pPr marL="68580" marR="125729" lvl="0" indent="0" algn="l" rtl="0">
                        <a:lnSpc>
                          <a:spcPct val="107000"/>
                        </a:lnSpc>
                        <a:spcBef>
                          <a:spcPts val="0"/>
                        </a:spcBef>
                        <a:spcAft>
                          <a:spcPts val="0"/>
                        </a:spcAft>
                        <a:buClr>
                          <a:schemeClr val="dk1"/>
                        </a:buClr>
                        <a:buSzPts val="1200"/>
                        <a:buFont typeface="Calibri"/>
                        <a:buNone/>
                      </a:pPr>
                      <a:endParaRPr sz="1200">
                        <a:latin typeface="Times New Roman"/>
                        <a:ea typeface="Times New Roman"/>
                        <a:cs typeface="Times New Roman"/>
                        <a:sym typeface="Times New Roman"/>
                      </a:endParaRPr>
                    </a:p>
                    <a:p>
                      <a:pPr marL="68580" marR="125729" lvl="0" indent="0" algn="l" rtl="0">
                        <a:lnSpc>
                          <a:spcPct val="107000"/>
                        </a:lnSpc>
                        <a:spcBef>
                          <a:spcPts val="640"/>
                        </a:spcBef>
                        <a:spcAft>
                          <a:spcPts val="0"/>
                        </a:spcAft>
                        <a:buClr>
                          <a:schemeClr val="dk1"/>
                        </a:buClr>
                        <a:buSzPts val="1200"/>
                        <a:buFont typeface="Times New Roman"/>
                        <a:buNone/>
                      </a:pPr>
                      <a:r>
                        <a:rPr lang="en-US" sz="1200">
                          <a:latin typeface="Times New Roman"/>
                          <a:ea typeface="Times New Roman"/>
                          <a:cs typeface="Times New Roman"/>
                          <a:sym typeface="Times New Roman"/>
                        </a:rPr>
                        <a:t>Agricultural Microbiology</a:t>
                      </a:r>
                      <a:endParaRPr sz="1200">
                        <a:latin typeface="Times New Roman"/>
                        <a:ea typeface="Times New Roman"/>
                        <a:cs typeface="Times New Roman"/>
                        <a:sym typeface="Times New Roman"/>
                      </a:endParaRPr>
                    </a:p>
                    <a:p>
                      <a:pPr marL="68580" marR="125729" lvl="0" indent="0" algn="l" rtl="0">
                        <a:lnSpc>
                          <a:spcPct val="107000"/>
                        </a:lnSpc>
                        <a:spcBef>
                          <a:spcPts val="640"/>
                        </a:spcBef>
                        <a:spcAft>
                          <a:spcPts val="0"/>
                        </a:spcAft>
                        <a:buNone/>
                      </a:pPr>
                      <a:endParaRPr sz="1200">
                        <a:latin typeface="Times New Roman"/>
                        <a:ea typeface="Times New Roman"/>
                        <a:cs typeface="Times New Roman"/>
                        <a:sym typeface="Times New Roman"/>
                      </a:endParaRPr>
                    </a:p>
                  </a:txBody>
                  <a:tcPr marL="0" marR="0" marT="8127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CE8"/>
                    </a:solidFill>
                  </a:tcPr>
                </a:tc>
              </a:tr>
            </a:tbl>
          </a:graphicData>
        </a:graphic>
      </p:graphicFrame>
      <p:pic>
        <p:nvPicPr>
          <p:cNvPr id="722" name="Google Shape;722;p32"/>
          <p:cNvPicPr preferRelativeResize="0"/>
          <p:nvPr/>
        </p:nvPicPr>
        <p:blipFill rotWithShape="1">
          <a:blip r:embed="rId5">
            <a:alphaModFix/>
          </a:blip>
          <a:srcRect/>
          <a:stretch/>
        </p:blipFill>
        <p:spPr>
          <a:xfrm>
            <a:off x="1916938" y="3979164"/>
            <a:ext cx="1283462" cy="457200"/>
          </a:xfrm>
          <a:prstGeom prst="rect">
            <a:avLst/>
          </a:prstGeom>
          <a:noFill/>
          <a:ln>
            <a:noFill/>
          </a:ln>
        </p:spPr>
      </p:pic>
      <p:graphicFrame>
        <p:nvGraphicFramePr>
          <p:cNvPr id="723" name="Google Shape;723;p32"/>
          <p:cNvGraphicFramePr/>
          <p:nvPr/>
        </p:nvGraphicFramePr>
        <p:xfrm>
          <a:off x="207937" y="3994150"/>
          <a:ext cx="7857475" cy="2791460"/>
        </p:xfrm>
        <a:graphic>
          <a:graphicData uri="http://schemas.openxmlformats.org/drawingml/2006/table">
            <a:tbl>
              <a:tblPr firstRow="1" bandRow="1">
                <a:noFill/>
                <a:tableStyleId>{38340662-2627-465C-8DBF-8058F453F69C}</a:tableStyleId>
              </a:tblPr>
              <a:tblGrid>
                <a:gridCol w="1702425"/>
                <a:gridCol w="1309375"/>
                <a:gridCol w="4845675"/>
              </a:tblGrid>
              <a:tr h="506425">
                <a:tc>
                  <a:txBody>
                    <a:bodyPr/>
                    <a:lstStyle/>
                    <a:p>
                      <a:pPr marL="0" marR="0" lvl="0" indent="0" algn="l" rtl="0">
                        <a:lnSpc>
                          <a:spcPct val="100000"/>
                        </a:lnSpc>
                        <a:spcBef>
                          <a:spcPts val="0"/>
                        </a:spcBef>
                        <a:spcAft>
                          <a:spcPts val="0"/>
                        </a:spcAft>
                        <a:buNone/>
                      </a:pPr>
                      <a:endParaRPr sz="11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FC000"/>
                    </a:solidFill>
                  </a:tcPr>
                </a:tc>
                <a:tc gridSpan="2">
                  <a:txBody>
                    <a:bodyPr/>
                    <a:lstStyle/>
                    <a:p>
                      <a:pPr marL="91440" marR="0" lvl="0" indent="0" algn="l" rtl="0">
                        <a:lnSpc>
                          <a:spcPct val="100000"/>
                        </a:lnSpc>
                        <a:spcBef>
                          <a:spcPts val="0"/>
                        </a:spcBef>
                        <a:spcAft>
                          <a:spcPts val="0"/>
                        </a:spcAft>
                        <a:buNone/>
                      </a:pPr>
                      <a:r>
                        <a:rPr lang="en-US" sz="1600" b="1" i="1">
                          <a:latin typeface="Times New Roman"/>
                          <a:ea typeface="Times New Roman"/>
                          <a:cs typeface="Times New Roman"/>
                          <a:sym typeface="Times New Roman"/>
                        </a:rPr>
                        <a:t>Noor Mohmad Bhat</a:t>
                      </a:r>
                      <a:endParaRPr sz="1600" b="1" i="1">
                        <a:latin typeface="Times New Roman"/>
                        <a:ea typeface="Times New Roman"/>
                        <a:cs typeface="Times New Roman"/>
                        <a:sym typeface="Times New Roman"/>
                      </a:endParaRPr>
                    </a:p>
                  </a:txBody>
                  <a:tcPr marL="0" marR="0" marT="4255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FC000"/>
                    </a:solidFill>
                  </a:tcPr>
                </a:tc>
                <a:tc hMerge="1">
                  <a:txBody>
                    <a:bodyPr/>
                    <a:lstStyle/>
                    <a:p>
                      <a:endParaRPr lang="en-US"/>
                    </a:p>
                  </a:txBody>
                  <a:tcPr/>
                </a:tc>
              </a:tr>
              <a:tr h="207000">
                <a:tc rowSpan="6">
                  <a:txBody>
                    <a:bodyPr/>
                    <a:lstStyle/>
                    <a:p>
                      <a:pPr marL="0" marR="0" lvl="0" indent="0" algn="l" rtl="0">
                        <a:lnSpc>
                          <a:spcPct val="100000"/>
                        </a:lnSpc>
                        <a:spcBef>
                          <a:spcPts val="0"/>
                        </a:spcBef>
                        <a:spcAft>
                          <a:spcPts val="0"/>
                        </a:spcAft>
                        <a:buNone/>
                      </a:pPr>
                      <a:endParaRPr sz="11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D9CE"/>
                    </a:solidFill>
                  </a:tcPr>
                </a:tc>
                <a:tc>
                  <a:txBody>
                    <a:bodyPr/>
                    <a:lstStyle/>
                    <a:p>
                      <a:pPr marL="68580" marR="0" lvl="0" indent="0" algn="l" rtl="0">
                        <a:lnSpc>
                          <a:spcPct val="107083"/>
                        </a:lnSpc>
                        <a:spcBef>
                          <a:spcPts val="0"/>
                        </a:spcBef>
                        <a:spcAft>
                          <a:spcPts val="0"/>
                        </a:spcAft>
                        <a:buNone/>
                      </a:pPr>
                      <a:r>
                        <a:rPr lang="en-US" sz="1200">
                          <a:latin typeface="Times New Roman"/>
                          <a:ea typeface="Times New Roman"/>
                          <a:cs typeface="Times New Roman"/>
                          <a:sym typeface="Times New Roman"/>
                        </a:rPr>
                        <a:t>Residence</a:t>
                      </a:r>
                      <a:endParaRPr sz="12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D9CE"/>
                    </a:solidFill>
                  </a:tcPr>
                </a:tc>
                <a:tc>
                  <a:txBody>
                    <a:bodyPr/>
                    <a:lstStyle/>
                    <a:p>
                      <a:pPr marL="0" marR="0" lvl="0" indent="0" algn="l" rtl="0">
                        <a:lnSpc>
                          <a:spcPct val="100000"/>
                        </a:lnSpc>
                        <a:spcBef>
                          <a:spcPts val="0"/>
                        </a:spcBef>
                        <a:spcAft>
                          <a:spcPts val="0"/>
                        </a:spcAft>
                        <a:buClr>
                          <a:schemeClr val="dk1"/>
                        </a:buClr>
                        <a:buSzPts val="1200"/>
                        <a:buFont typeface="Times New Roman"/>
                        <a:buNone/>
                      </a:pPr>
                      <a:r>
                        <a:rPr lang="en-US" sz="1200">
                          <a:latin typeface="Times New Roman"/>
                          <a:ea typeface="Times New Roman"/>
                          <a:cs typeface="Times New Roman"/>
                          <a:sym typeface="Times New Roman"/>
                        </a:rPr>
                        <a:t>Srinagar</a:t>
                      </a:r>
                      <a:endParaRPr sz="1200">
                        <a:latin typeface="Times New Roman"/>
                        <a:ea typeface="Times New Roman"/>
                        <a:cs typeface="Times New Roman"/>
                        <a:sym typeface="Times New Roman"/>
                      </a:endParaRPr>
                    </a:p>
                    <a:p>
                      <a:pPr marL="0" marR="0" lvl="0" indent="0" algn="l" rtl="0">
                        <a:spcBef>
                          <a:spcPts val="0"/>
                        </a:spcBef>
                        <a:spcAft>
                          <a:spcPts val="0"/>
                        </a:spcAft>
                        <a:buNone/>
                      </a:pPr>
                      <a:endParaRPr sz="12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D9CE"/>
                    </a:solidFill>
                  </a:tcPr>
                </a:tc>
              </a:tr>
              <a:tr h="207000">
                <a:tc vMerge="1">
                  <a:txBody>
                    <a:bodyPr/>
                    <a:lstStyle/>
                    <a:p>
                      <a:endParaRPr lang="en-US"/>
                    </a:p>
                  </a:txBody>
                  <a:tcPr/>
                </a:tc>
                <a:tc>
                  <a:txBody>
                    <a:bodyPr/>
                    <a:lstStyle/>
                    <a:p>
                      <a:pPr marL="68580" marR="0" lvl="0" indent="0" algn="l" rtl="0">
                        <a:lnSpc>
                          <a:spcPct val="107083"/>
                        </a:lnSpc>
                        <a:spcBef>
                          <a:spcPts val="0"/>
                        </a:spcBef>
                        <a:spcAft>
                          <a:spcPts val="0"/>
                        </a:spcAft>
                        <a:buNone/>
                      </a:pPr>
                      <a:r>
                        <a:rPr lang="en-US" sz="1200">
                          <a:latin typeface="Times New Roman"/>
                          <a:ea typeface="Times New Roman"/>
                          <a:cs typeface="Times New Roman"/>
                          <a:sym typeface="Times New Roman"/>
                        </a:rPr>
                        <a:t>Phone no. </a:t>
                      </a:r>
                      <a:endParaRPr sz="12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CE8"/>
                    </a:solidFill>
                  </a:tcPr>
                </a:tc>
                <a:tc>
                  <a:txBody>
                    <a:bodyPr/>
                    <a:lstStyle/>
                    <a:p>
                      <a:pPr marL="0" marR="0" lvl="0" indent="0" algn="l" rtl="0">
                        <a:spcBef>
                          <a:spcPts val="0"/>
                        </a:spcBef>
                        <a:spcAft>
                          <a:spcPts val="0"/>
                        </a:spcAft>
                        <a:buNone/>
                      </a:pPr>
                      <a:r>
                        <a:rPr lang="en-US" sz="1200">
                          <a:latin typeface="Times New Roman"/>
                          <a:ea typeface="Times New Roman"/>
                          <a:cs typeface="Times New Roman"/>
                          <a:sym typeface="Times New Roman"/>
                        </a:rPr>
                        <a:t>9103045958</a:t>
                      </a:r>
                      <a:endParaRPr sz="12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CE8"/>
                    </a:solidFill>
                  </a:tcPr>
                </a:tc>
              </a:tr>
              <a:tr h="355925">
                <a:tc vMerge="1">
                  <a:txBody>
                    <a:bodyPr/>
                    <a:lstStyle/>
                    <a:p>
                      <a:endParaRPr lang="en-US"/>
                    </a:p>
                  </a:txBody>
                  <a:tcPr/>
                </a:tc>
                <a:tc>
                  <a:txBody>
                    <a:bodyPr/>
                    <a:lstStyle/>
                    <a:p>
                      <a:pPr marL="68580" marR="0" lvl="0" indent="0" algn="l" rtl="0">
                        <a:lnSpc>
                          <a:spcPct val="107083"/>
                        </a:lnSpc>
                        <a:spcBef>
                          <a:spcPts val="0"/>
                        </a:spcBef>
                        <a:spcAft>
                          <a:spcPts val="0"/>
                        </a:spcAft>
                        <a:buNone/>
                      </a:pPr>
                      <a:r>
                        <a:rPr lang="en-US" sz="1200">
                          <a:latin typeface="Times New Roman"/>
                          <a:ea typeface="Times New Roman"/>
                          <a:cs typeface="Times New Roman"/>
                          <a:sym typeface="Times New Roman"/>
                        </a:rPr>
                        <a:t>Email</a:t>
                      </a:r>
                      <a:endParaRPr sz="12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D9CE"/>
                    </a:solidFill>
                  </a:tcPr>
                </a:tc>
                <a:tc>
                  <a:txBody>
                    <a:bodyPr/>
                    <a:lstStyle/>
                    <a:p>
                      <a:pPr marL="0" marR="0" lvl="0" indent="0" algn="l" rtl="0">
                        <a:spcBef>
                          <a:spcPts val="0"/>
                        </a:spcBef>
                        <a:spcAft>
                          <a:spcPts val="0"/>
                        </a:spcAft>
                        <a:buNone/>
                      </a:pPr>
                      <a:r>
                        <a:rPr lang="en-US" sz="1200">
                          <a:latin typeface="Times New Roman"/>
                          <a:ea typeface="Times New Roman"/>
                          <a:cs typeface="Times New Roman"/>
                          <a:sym typeface="Times New Roman"/>
                        </a:rPr>
                        <a:t>noorbhat88@gmail.com</a:t>
                      </a:r>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D9CE"/>
                    </a:solidFill>
                  </a:tcPr>
                </a:tc>
              </a:tr>
              <a:tr h="642625">
                <a:tc vMerge="1">
                  <a:txBody>
                    <a:bodyPr/>
                    <a:lstStyle/>
                    <a:p>
                      <a:endParaRPr lang="en-US"/>
                    </a:p>
                  </a:txBody>
                  <a:tcPr/>
                </a:tc>
                <a:tc>
                  <a:txBody>
                    <a:bodyPr/>
                    <a:lstStyle/>
                    <a:p>
                      <a:pPr marL="68580" marR="0" lvl="0" indent="0" algn="l" rtl="0">
                        <a:lnSpc>
                          <a:spcPct val="107083"/>
                        </a:lnSpc>
                        <a:spcBef>
                          <a:spcPts val="0"/>
                        </a:spcBef>
                        <a:spcAft>
                          <a:spcPts val="0"/>
                        </a:spcAft>
                        <a:buNone/>
                      </a:pPr>
                      <a:r>
                        <a:rPr lang="en-US" sz="1200">
                          <a:latin typeface="Times New Roman"/>
                          <a:ea typeface="Times New Roman"/>
                          <a:cs typeface="Times New Roman"/>
                          <a:sym typeface="Times New Roman"/>
                        </a:rPr>
                        <a:t>Project Title</a:t>
                      </a:r>
                      <a:endParaRPr sz="12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D9CE"/>
                    </a:solidFill>
                  </a:tcPr>
                </a:tc>
                <a:tc>
                  <a:txBody>
                    <a:bodyPr/>
                    <a:lstStyle/>
                    <a:p>
                      <a:pPr marL="0" marR="0" lvl="0" indent="0" algn="l" rtl="0">
                        <a:spcBef>
                          <a:spcPts val="0"/>
                        </a:spcBef>
                        <a:spcAft>
                          <a:spcPts val="0"/>
                        </a:spcAft>
                        <a:buNone/>
                      </a:pPr>
                      <a:r>
                        <a:rPr lang="en-US" sz="1200">
                          <a:latin typeface="Times New Roman"/>
                          <a:ea typeface="Times New Roman"/>
                          <a:cs typeface="Times New Roman"/>
                          <a:sym typeface="Times New Roman"/>
                        </a:rPr>
                        <a:t>Morphological and biochemical characterization of post harvest pathogens in tulip garden nehru memorial botanical garden chesthamashi Srinagar Jammu and Kashmir .</a:t>
                      </a:r>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D9CE"/>
                    </a:solidFill>
                  </a:tcPr>
                </a:tc>
              </a:tr>
              <a:tr h="499100">
                <a:tc vMerge="1">
                  <a:txBody>
                    <a:bodyPr/>
                    <a:lstStyle/>
                    <a:p>
                      <a:endParaRPr lang="en-US"/>
                    </a:p>
                  </a:txBody>
                  <a:tcPr/>
                </a:tc>
                <a:tc>
                  <a:txBody>
                    <a:bodyPr/>
                    <a:lstStyle/>
                    <a:p>
                      <a:pPr marL="68580" marR="0" lvl="0" indent="0" algn="l" rtl="0">
                        <a:lnSpc>
                          <a:spcPct val="107083"/>
                        </a:lnSpc>
                        <a:spcBef>
                          <a:spcPts val="0"/>
                        </a:spcBef>
                        <a:spcAft>
                          <a:spcPts val="0"/>
                        </a:spcAft>
                        <a:buNone/>
                      </a:pPr>
                      <a:r>
                        <a:rPr lang="en-US" sz="1200">
                          <a:latin typeface="Times New Roman"/>
                          <a:ea typeface="Times New Roman"/>
                          <a:cs typeface="Times New Roman"/>
                          <a:sym typeface="Times New Roman"/>
                        </a:rPr>
                        <a:t>Area of Interest</a:t>
                      </a:r>
                      <a:endParaRPr sz="12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CE8"/>
                    </a:solidFill>
                  </a:tcPr>
                </a:tc>
                <a:tc>
                  <a:txBody>
                    <a:bodyPr/>
                    <a:lstStyle/>
                    <a:p>
                      <a:pPr marL="0" marR="0" lvl="0" indent="0" algn="l" rtl="0">
                        <a:spcBef>
                          <a:spcPts val="0"/>
                        </a:spcBef>
                        <a:spcAft>
                          <a:spcPts val="0"/>
                        </a:spcAft>
                        <a:buNone/>
                      </a:pPr>
                      <a:r>
                        <a:rPr lang="en-US" sz="1200">
                          <a:latin typeface="Times New Roman"/>
                          <a:ea typeface="Times New Roman"/>
                          <a:cs typeface="Times New Roman"/>
                          <a:sym typeface="Times New Roman"/>
                        </a:rPr>
                        <a:t> Medical Microbiology</a:t>
                      </a:r>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CE8"/>
                    </a:solidFill>
                  </a:tcPr>
                </a:tc>
              </a:tr>
              <a:tr h="214625">
                <a:tc vMerge="1">
                  <a:txBody>
                    <a:bodyPr/>
                    <a:lstStyle/>
                    <a:p>
                      <a:endParaRPr lang="en-US"/>
                    </a:p>
                  </a:txBody>
                  <a:tcPr/>
                </a:tc>
                <a:tc>
                  <a:txBody>
                    <a:bodyPr/>
                    <a:lstStyle/>
                    <a:p>
                      <a:pPr marL="0" marR="0" lvl="0" indent="0" algn="l" rtl="0">
                        <a:lnSpc>
                          <a:spcPct val="100000"/>
                        </a:lnSpc>
                        <a:spcBef>
                          <a:spcPts val="0"/>
                        </a:spcBef>
                        <a:spcAft>
                          <a:spcPts val="0"/>
                        </a:spcAft>
                        <a:buNone/>
                      </a:pPr>
                      <a:endParaRPr sz="11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D9CE"/>
                    </a:solidFill>
                  </a:tcPr>
                </a:tc>
                <a:tc>
                  <a:txBody>
                    <a:bodyPr/>
                    <a:lstStyle/>
                    <a:p>
                      <a:pPr marL="0" marR="0" lvl="0" indent="0" algn="l" rtl="0">
                        <a:lnSpc>
                          <a:spcPct val="100000"/>
                        </a:lnSpc>
                        <a:spcBef>
                          <a:spcPts val="0"/>
                        </a:spcBef>
                        <a:spcAft>
                          <a:spcPts val="0"/>
                        </a:spcAft>
                        <a:buNone/>
                      </a:pPr>
                      <a:endParaRPr sz="11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D9CE"/>
                    </a:solidFill>
                  </a:tcPr>
                </a:tc>
              </a:tr>
            </a:tbl>
          </a:graphicData>
        </a:graphic>
      </p:graphicFrame>
      <p:sp>
        <p:nvSpPr>
          <p:cNvPr id="724" name="Google Shape;724;p32"/>
          <p:cNvSpPr txBox="1"/>
          <p:nvPr/>
        </p:nvSpPr>
        <p:spPr>
          <a:xfrm>
            <a:off x="8319643" y="5872073"/>
            <a:ext cx="229870" cy="228268"/>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1400" b="1">
                <a:solidFill>
                  <a:srgbClr val="FFFFFF"/>
                </a:solidFill>
                <a:latin typeface="Cambria"/>
                <a:ea typeface="Cambria"/>
                <a:cs typeface="Cambria"/>
                <a:sym typeface="Cambria"/>
              </a:rPr>
              <a:t>32</a:t>
            </a:r>
            <a:endParaRPr sz="1400">
              <a:latin typeface="Cambria"/>
              <a:ea typeface="Cambria"/>
              <a:cs typeface="Cambria"/>
              <a:sym typeface="Cambria"/>
            </a:endParaRPr>
          </a:p>
        </p:txBody>
      </p:sp>
      <p:grpSp>
        <p:nvGrpSpPr>
          <p:cNvPr id="725" name="Google Shape;725;p32"/>
          <p:cNvGrpSpPr/>
          <p:nvPr/>
        </p:nvGrpSpPr>
        <p:grpSpPr>
          <a:xfrm>
            <a:off x="8145017" y="285749"/>
            <a:ext cx="855763" cy="5960815"/>
            <a:chOff x="8145018" y="285749"/>
            <a:chExt cx="571500" cy="5215255"/>
          </a:xfrm>
        </p:grpSpPr>
        <p:sp>
          <p:nvSpPr>
            <p:cNvPr id="726" name="Google Shape;726;p32"/>
            <p:cNvSpPr/>
            <p:nvPr/>
          </p:nvSpPr>
          <p:spPr>
            <a:xfrm>
              <a:off x="8145018" y="285749"/>
              <a:ext cx="571500" cy="5215255"/>
            </a:xfrm>
            <a:custGeom>
              <a:avLst/>
              <a:gdLst/>
              <a:ahLst/>
              <a:cxnLst/>
              <a:rect l="l" t="t" r="r" b="b"/>
              <a:pathLst>
                <a:path w="571500" h="5215255" extrusionOk="0">
                  <a:moveTo>
                    <a:pt x="476250" y="0"/>
                  </a:moveTo>
                  <a:lnTo>
                    <a:pt x="95250" y="0"/>
                  </a:lnTo>
                  <a:lnTo>
                    <a:pt x="58185" y="7489"/>
                  </a:lnTo>
                  <a:lnTo>
                    <a:pt x="27908" y="27908"/>
                  </a:lnTo>
                  <a:lnTo>
                    <a:pt x="7489" y="58185"/>
                  </a:lnTo>
                  <a:lnTo>
                    <a:pt x="0" y="95250"/>
                  </a:lnTo>
                  <a:lnTo>
                    <a:pt x="0" y="5119878"/>
                  </a:lnTo>
                  <a:lnTo>
                    <a:pt x="7489" y="5156942"/>
                  </a:lnTo>
                  <a:lnTo>
                    <a:pt x="27908" y="5187219"/>
                  </a:lnTo>
                  <a:lnTo>
                    <a:pt x="58185" y="5207638"/>
                  </a:lnTo>
                  <a:lnTo>
                    <a:pt x="95250" y="5215128"/>
                  </a:lnTo>
                  <a:lnTo>
                    <a:pt x="476250" y="5215128"/>
                  </a:lnTo>
                  <a:lnTo>
                    <a:pt x="513314" y="5207638"/>
                  </a:lnTo>
                  <a:lnTo>
                    <a:pt x="543591" y="5187219"/>
                  </a:lnTo>
                  <a:lnTo>
                    <a:pt x="564010" y="5156942"/>
                  </a:lnTo>
                  <a:lnTo>
                    <a:pt x="571500" y="5119878"/>
                  </a:lnTo>
                  <a:lnTo>
                    <a:pt x="571500" y="95250"/>
                  </a:lnTo>
                  <a:lnTo>
                    <a:pt x="564010" y="58185"/>
                  </a:lnTo>
                  <a:lnTo>
                    <a:pt x="543591" y="27908"/>
                  </a:lnTo>
                  <a:lnTo>
                    <a:pt x="513314" y="7489"/>
                  </a:lnTo>
                  <a:lnTo>
                    <a:pt x="476250" y="0"/>
                  </a:lnTo>
                  <a:close/>
                </a:path>
              </a:pathLst>
            </a:custGeom>
            <a:solidFill>
              <a:srgbClr val="FFC000"/>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27" name="Google Shape;727;p32"/>
            <p:cNvSpPr/>
            <p:nvPr/>
          </p:nvSpPr>
          <p:spPr>
            <a:xfrm>
              <a:off x="8145018" y="285749"/>
              <a:ext cx="571500" cy="5215255"/>
            </a:xfrm>
            <a:custGeom>
              <a:avLst/>
              <a:gdLst/>
              <a:ahLst/>
              <a:cxnLst/>
              <a:rect l="l" t="t" r="r" b="b"/>
              <a:pathLst>
                <a:path w="571500" h="5215255" extrusionOk="0">
                  <a:moveTo>
                    <a:pt x="476250" y="5215128"/>
                  </a:moveTo>
                  <a:lnTo>
                    <a:pt x="513314" y="5207638"/>
                  </a:lnTo>
                  <a:lnTo>
                    <a:pt x="543591" y="5187219"/>
                  </a:lnTo>
                  <a:lnTo>
                    <a:pt x="564010" y="5156942"/>
                  </a:lnTo>
                  <a:lnTo>
                    <a:pt x="571500" y="5119878"/>
                  </a:lnTo>
                  <a:lnTo>
                    <a:pt x="571500" y="95250"/>
                  </a:lnTo>
                  <a:lnTo>
                    <a:pt x="564010" y="58185"/>
                  </a:lnTo>
                  <a:lnTo>
                    <a:pt x="543591" y="27908"/>
                  </a:lnTo>
                  <a:lnTo>
                    <a:pt x="513314" y="7489"/>
                  </a:lnTo>
                  <a:lnTo>
                    <a:pt x="476250" y="0"/>
                  </a:lnTo>
                  <a:lnTo>
                    <a:pt x="95250" y="0"/>
                  </a:lnTo>
                  <a:lnTo>
                    <a:pt x="58185" y="7489"/>
                  </a:lnTo>
                  <a:lnTo>
                    <a:pt x="27908" y="27908"/>
                  </a:lnTo>
                  <a:lnTo>
                    <a:pt x="7489" y="58185"/>
                  </a:lnTo>
                  <a:lnTo>
                    <a:pt x="0" y="95250"/>
                  </a:lnTo>
                  <a:lnTo>
                    <a:pt x="0" y="5119878"/>
                  </a:lnTo>
                  <a:lnTo>
                    <a:pt x="7489" y="5156942"/>
                  </a:lnTo>
                  <a:lnTo>
                    <a:pt x="27908" y="5187219"/>
                  </a:lnTo>
                  <a:lnTo>
                    <a:pt x="58185" y="5207638"/>
                  </a:lnTo>
                  <a:lnTo>
                    <a:pt x="95250" y="5215128"/>
                  </a:lnTo>
                  <a:lnTo>
                    <a:pt x="476250" y="5215128"/>
                  </a:lnTo>
                  <a:close/>
                </a:path>
              </a:pathLst>
            </a:custGeom>
            <a:solidFill>
              <a:srgbClr val="FFC000"/>
            </a:solid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
        <p:nvSpPr>
          <p:cNvPr id="728" name="Google Shape;728;p32"/>
          <p:cNvSpPr txBox="1"/>
          <p:nvPr/>
        </p:nvSpPr>
        <p:spPr>
          <a:xfrm rot="5400000">
            <a:off x="6896384" y="2604200"/>
            <a:ext cx="3252470" cy="575945"/>
          </a:xfrm>
          <a:prstGeom prst="rect">
            <a:avLst/>
          </a:prstGeom>
          <a:noFill/>
          <a:ln>
            <a:noFill/>
          </a:ln>
        </p:spPr>
        <p:txBody>
          <a:bodyPr spcFirstLastPara="1" wrap="square" lIns="0" tIns="9525" rIns="0" bIns="0" anchor="t" anchorCtr="0">
            <a:spAutoFit/>
          </a:bodyPr>
          <a:lstStyle/>
          <a:p>
            <a:pPr marL="0" lvl="0" indent="0" algn="ctr" rtl="0">
              <a:lnSpc>
                <a:spcPct val="113333"/>
              </a:lnSpc>
              <a:spcBef>
                <a:spcPts val="0"/>
              </a:spcBef>
              <a:spcAft>
                <a:spcPts val="0"/>
              </a:spcAft>
              <a:buNone/>
            </a:pPr>
            <a:r>
              <a:rPr lang="en-US" sz="1800" b="1" dirty="0">
                <a:latin typeface="Cambria"/>
                <a:ea typeface="Cambria"/>
                <a:cs typeface="Cambria"/>
                <a:sym typeface="Cambria"/>
              </a:rPr>
              <a:t>PLACEMENT	BROCHURE</a:t>
            </a:r>
            <a:endParaRPr sz="1800">
              <a:latin typeface="Cambria"/>
              <a:ea typeface="Cambria"/>
              <a:cs typeface="Cambria"/>
              <a:sym typeface="Cambria"/>
            </a:endParaRPr>
          </a:p>
          <a:p>
            <a:pPr marL="1270" lvl="0" indent="0" algn="ctr" rtl="0">
              <a:lnSpc>
                <a:spcPct val="114000"/>
              </a:lnSpc>
              <a:spcBef>
                <a:spcPts val="0"/>
              </a:spcBef>
              <a:spcAft>
                <a:spcPts val="0"/>
              </a:spcAft>
              <a:buNone/>
            </a:pPr>
            <a:r>
              <a:rPr lang="en-US" sz="2000" b="1" dirty="0">
                <a:latin typeface="Cambria"/>
                <a:ea typeface="Cambria"/>
                <a:cs typeface="Cambria"/>
                <a:sym typeface="Cambria"/>
              </a:rPr>
              <a:t>2024</a:t>
            </a:r>
            <a:endParaRPr sz="2000">
              <a:latin typeface="Cambria"/>
              <a:ea typeface="Cambria"/>
              <a:cs typeface="Cambria"/>
              <a:sym typeface="Cambria"/>
            </a:endParaRPr>
          </a:p>
        </p:txBody>
      </p:sp>
      <p:pic>
        <p:nvPicPr>
          <p:cNvPr id="729" name="Google Shape;729;p32"/>
          <p:cNvPicPr preferRelativeResize="0"/>
          <p:nvPr/>
        </p:nvPicPr>
        <p:blipFill rotWithShape="1">
          <a:blip r:embed="rId6">
            <a:alphaModFix/>
          </a:blip>
          <a:srcRect/>
          <a:stretch/>
        </p:blipFill>
        <p:spPr>
          <a:xfrm>
            <a:off x="357158" y="1000108"/>
            <a:ext cx="1481011" cy="1916100"/>
          </a:xfrm>
          <a:prstGeom prst="rect">
            <a:avLst/>
          </a:prstGeom>
          <a:noFill/>
          <a:ln>
            <a:noFill/>
          </a:ln>
        </p:spPr>
      </p:pic>
      <p:pic>
        <p:nvPicPr>
          <p:cNvPr id="730" name="Google Shape;730;p32"/>
          <p:cNvPicPr preferRelativeResize="0"/>
          <p:nvPr/>
        </p:nvPicPr>
        <p:blipFill rotWithShape="1">
          <a:blip r:embed="rId7">
            <a:alphaModFix/>
          </a:blip>
          <a:srcRect l="236" t="181" r="182" b="82"/>
          <a:stretch/>
        </p:blipFill>
        <p:spPr>
          <a:xfrm>
            <a:off x="357158" y="4643446"/>
            <a:ext cx="1424295" cy="1571636"/>
          </a:xfrm>
          <a:prstGeom prst="rect">
            <a:avLst/>
          </a:prstGeom>
          <a:noFill/>
          <a:ln>
            <a:noFill/>
          </a:ln>
        </p:spPr>
      </p:pic>
      <p:sp>
        <p:nvSpPr>
          <p:cNvPr id="15" name="TextBox 14"/>
          <p:cNvSpPr txBox="1"/>
          <p:nvPr/>
        </p:nvSpPr>
        <p:spPr>
          <a:xfrm>
            <a:off x="8585200" y="6468533"/>
            <a:ext cx="383438" cy="307777"/>
          </a:xfrm>
          <a:prstGeom prst="rect">
            <a:avLst/>
          </a:prstGeom>
          <a:noFill/>
        </p:spPr>
        <p:txBody>
          <a:bodyPr wrap="none" rtlCol="0">
            <a:spAutoFit/>
          </a:bodyPr>
          <a:lstStyle/>
          <a:p>
            <a:r>
              <a:rPr lang="en-US" dirty="0" smtClean="0"/>
              <a:t>30</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grpSp>
        <p:nvGrpSpPr>
          <p:cNvPr id="735" name="Google Shape;735;p33"/>
          <p:cNvGrpSpPr/>
          <p:nvPr/>
        </p:nvGrpSpPr>
        <p:grpSpPr>
          <a:xfrm>
            <a:off x="1931161" y="265175"/>
            <a:ext cx="1691386" cy="457200"/>
            <a:chOff x="1931161" y="265175"/>
            <a:chExt cx="1691386" cy="457200"/>
          </a:xfrm>
        </p:grpSpPr>
        <p:pic>
          <p:nvPicPr>
            <p:cNvPr id="736" name="Google Shape;736;p33"/>
            <p:cNvPicPr preferRelativeResize="0"/>
            <p:nvPr/>
          </p:nvPicPr>
          <p:blipFill rotWithShape="1">
            <a:blip r:embed="rId3">
              <a:alphaModFix/>
            </a:blip>
            <a:srcRect/>
            <a:stretch/>
          </p:blipFill>
          <p:spPr>
            <a:xfrm>
              <a:off x="1931161" y="265175"/>
              <a:ext cx="961389" cy="457200"/>
            </a:xfrm>
            <a:prstGeom prst="rect">
              <a:avLst/>
            </a:prstGeom>
            <a:noFill/>
            <a:ln>
              <a:noFill/>
            </a:ln>
          </p:spPr>
        </p:pic>
        <p:pic>
          <p:nvPicPr>
            <p:cNvPr id="737" name="Google Shape;737;p33"/>
            <p:cNvPicPr preferRelativeResize="0"/>
            <p:nvPr/>
          </p:nvPicPr>
          <p:blipFill rotWithShape="1">
            <a:blip r:embed="rId4">
              <a:alphaModFix/>
            </a:blip>
            <a:srcRect/>
            <a:stretch/>
          </p:blipFill>
          <p:spPr>
            <a:xfrm>
              <a:off x="2679191" y="265175"/>
              <a:ext cx="943356" cy="457200"/>
            </a:xfrm>
            <a:prstGeom prst="rect">
              <a:avLst/>
            </a:prstGeom>
            <a:noFill/>
            <a:ln>
              <a:noFill/>
            </a:ln>
          </p:spPr>
        </p:pic>
      </p:grpSp>
      <p:graphicFrame>
        <p:nvGraphicFramePr>
          <p:cNvPr id="738" name="Google Shape;738;p33"/>
          <p:cNvGraphicFramePr/>
          <p:nvPr/>
        </p:nvGraphicFramePr>
        <p:xfrm>
          <a:off x="357158" y="214290"/>
          <a:ext cx="7858125" cy="3071800"/>
        </p:xfrm>
        <a:graphic>
          <a:graphicData uri="http://schemas.openxmlformats.org/drawingml/2006/table">
            <a:tbl>
              <a:tblPr firstRow="1" bandRow="1">
                <a:noFill/>
                <a:tableStyleId>{38340662-2627-465C-8DBF-8058F453F69C}</a:tableStyleId>
              </a:tblPr>
              <a:tblGrid>
                <a:gridCol w="1717050"/>
                <a:gridCol w="1320800"/>
                <a:gridCol w="4820275"/>
              </a:tblGrid>
              <a:tr h="567200">
                <a:tc>
                  <a:txBody>
                    <a:bodyPr/>
                    <a:lstStyle/>
                    <a:p>
                      <a:pPr marL="0" marR="0" lvl="0" indent="0" algn="l" rtl="0">
                        <a:lnSpc>
                          <a:spcPct val="100000"/>
                        </a:lnSpc>
                        <a:spcBef>
                          <a:spcPts val="0"/>
                        </a:spcBef>
                        <a:spcAft>
                          <a:spcPts val="0"/>
                        </a:spcAft>
                        <a:buNone/>
                      </a:pPr>
                      <a:endParaRPr sz="11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FC000"/>
                    </a:solidFill>
                  </a:tcPr>
                </a:tc>
                <a:tc gridSpan="2">
                  <a:txBody>
                    <a:bodyPr/>
                    <a:lstStyle/>
                    <a:p>
                      <a:pPr marL="91440" marR="0" lvl="0" indent="0" algn="l" rtl="0">
                        <a:lnSpc>
                          <a:spcPct val="100000"/>
                        </a:lnSpc>
                        <a:spcBef>
                          <a:spcPts val="0"/>
                        </a:spcBef>
                        <a:spcAft>
                          <a:spcPts val="0"/>
                        </a:spcAft>
                        <a:buNone/>
                      </a:pPr>
                      <a:r>
                        <a:rPr lang="en-US" sz="1600" b="1" i="1">
                          <a:latin typeface="Times New Roman"/>
                          <a:ea typeface="Times New Roman"/>
                          <a:cs typeface="Times New Roman"/>
                          <a:sym typeface="Times New Roman"/>
                        </a:rPr>
                        <a:t>Tawzia Jan </a:t>
                      </a:r>
                      <a:endParaRPr sz="1600" b="1">
                        <a:latin typeface="Times New Roman"/>
                        <a:ea typeface="Times New Roman"/>
                        <a:cs typeface="Times New Roman"/>
                        <a:sym typeface="Times New Roman"/>
                      </a:endParaRPr>
                    </a:p>
                  </a:txBody>
                  <a:tcPr marL="0" marR="0" marT="419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FC000"/>
                    </a:solidFill>
                  </a:tcPr>
                </a:tc>
                <a:tc hMerge="1">
                  <a:txBody>
                    <a:bodyPr/>
                    <a:lstStyle/>
                    <a:p>
                      <a:endParaRPr lang="en-US"/>
                    </a:p>
                  </a:txBody>
                  <a:tcPr/>
                </a:tc>
              </a:tr>
              <a:tr h="305950">
                <a:tc rowSpan="6">
                  <a:txBody>
                    <a:bodyPr/>
                    <a:lstStyle/>
                    <a:p>
                      <a:pPr marL="0" marR="0" lvl="0" indent="0" algn="l" rtl="0">
                        <a:lnSpc>
                          <a:spcPct val="100000"/>
                        </a:lnSpc>
                        <a:spcBef>
                          <a:spcPts val="0"/>
                        </a:spcBef>
                        <a:spcAft>
                          <a:spcPts val="0"/>
                        </a:spcAft>
                        <a:buNone/>
                      </a:pPr>
                      <a:endParaRPr sz="11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D9CE"/>
                    </a:solidFill>
                  </a:tcPr>
                </a:tc>
                <a:tc>
                  <a:txBody>
                    <a:bodyPr/>
                    <a:lstStyle/>
                    <a:p>
                      <a:pPr marL="68580" marR="0" lvl="0" indent="0" algn="l" rtl="0">
                        <a:lnSpc>
                          <a:spcPct val="100000"/>
                        </a:lnSpc>
                        <a:spcBef>
                          <a:spcPts val="0"/>
                        </a:spcBef>
                        <a:spcAft>
                          <a:spcPts val="0"/>
                        </a:spcAft>
                        <a:buNone/>
                      </a:pPr>
                      <a:r>
                        <a:rPr lang="en-US" sz="1200">
                          <a:latin typeface="Times New Roman"/>
                          <a:ea typeface="Times New Roman"/>
                          <a:cs typeface="Times New Roman"/>
                          <a:sym typeface="Times New Roman"/>
                        </a:rPr>
                        <a:t>Parentage</a:t>
                      </a:r>
                      <a:endParaRPr sz="1200">
                        <a:latin typeface="Times New Roman"/>
                        <a:ea typeface="Times New Roman"/>
                        <a:cs typeface="Times New Roman"/>
                        <a:sym typeface="Times New Roman"/>
                      </a:endParaRPr>
                    </a:p>
                  </a:txBody>
                  <a:tcPr marL="0" marR="0" marT="507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D9CE"/>
                    </a:solidFill>
                  </a:tcPr>
                </a:tc>
                <a:tc>
                  <a:txBody>
                    <a:bodyPr/>
                    <a:lstStyle/>
                    <a:p>
                      <a:pPr marL="0" marR="0" lvl="0" indent="0" algn="l" rtl="0">
                        <a:spcBef>
                          <a:spcPts val="0"/>
                        </a:spcBef>
                        <a:spcAft>
                          <a:spcPts val="0"/>
                        </a:spcAft>
                        <a:buNone/>
                      </a:pPr>
                      <a:r>
                        <a:rPr lang="en-US" sz="1200">
                          <a:latin typeface="Times New Roman"/>
                          <a:ea typeface="Times New Roman"/>
                          <a:cs typeface="Times New Roman"/>
                          <a:sym typeface="Times New Roman"/>
                        </a:rPr>
                        <a:t>Tariq Ahmad Zarger</a:t>
                      </a:r>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D9CE"/>
                    </a:solidFill>
                  </a:tcPr>
                </a:tc>
              </a:tr>
              <a:tr h="305950">
                <a:tc vMerge="1">
                  <a:txBody>
                    <a:bodyPr/>
                    <a:lstStyle/>
                    <a:p>
                      <a:endParaRPr lang="en-US"/>
                    </a:p>
                  </a:txBody>
                  <a:tcPr/>
                </a:tc>
                <a:tc>
                  <a:txBody>
                    <a:bodyPr/>
                    <a:lstStyle/>
                    <a:p>
                      <a:pPr marL="68580" marR="0" lvl="0" indent="0" algn="l" rtl="0">
                        <a:lnSpc>
                          <a:spcPct val="100000"/>
                        </a:lnSpc>
                        <a:spcBef>
                          <a:spcPts val="0"/>
                        </a:spcBef>
                        <a:spcAft>
                          <a:spcPts val="0"/>
                        </a:spcAft>
                        <a:buNone/>
                      </a:pPr>
                      <a:r>
                        <a:rPr lang="en-US" sz="1200">
                          <a:latin typeface="Times New Roman"/>
                          <a:ea typeface="Times New Roman"/>
                          <a:cs typeface="Times New Roman"/>
                          <a:sym typeface="Times New Roman"/>
                        </a:rPr>
                        <a:t>Residence</a:t>
                      </a:r>
                      <a:endParaRPr sz="1200">
                        <a:latin typeface="Times New Roman"/>
                        <a:ea typeface="Times New Roman"/>
                        <a:cs typeface="Times New Roman"/>
                        <a:sym typeface="Times New Roman"/>
                      </a:endParaRPr>
                    </a:p>
                  </a:txBody>
                  <a:tcPr marL="0" marR="0" marT="507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CE8"/>
                    </a:solidFill>
                  </a:tcPr>
                </a:tc>
                <a:tc>
                  <a:txBody>
                    <a:bodyPr/>
                    <a:lstStyle/>
                    <a:p>
                      <a:pPr marL="0" marR="0" lvl="0" indent="0" algn="l" rtl="0">
                        <a:spcBef>
                          <a:spcPts val="0"/>
                        </a:spcBef>
                        <a:spcAft>
                          <a:spcPts val="0"/>
                        </a:spcAft>
                        <a:buNone/>
                      </a:pPr>
                      <a:r>
                        <a:rPr lang="en-US" sz="1200">
                          <a:latin typeface="Times New Roman"/>
                          <a:ea typeface="Times New Roman"/>
                          <a:cs typeface="Times New Roman"/>
                          <a:sym typeface="Times New Roman"/>
                        </a:rPr>
                        <a:t>Srinagar</a:t>
                      </a:r>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CE8"/>
                    </a:solidFill>
                  </a:tcPr>
                </a:tc>
              </a:tr>
              <a:tr h="305075">
                <a:tc vMerge="1">
                  <a:txBody>
                    <a:bodyPr/>
                    <a:lstStyle/>
                    <a:p>
                      <a:endParaRPr lang="en-US"/>
                    </a:p>
                  </a:txBody>
                  <a:tcPr/>
                </a:tc>
                <a:tc>
                  <a:txBody>
                    <a:bodyPr/>
                    <a:lstStyle/>
                    <a:p>
                      <a:pPr marL="68580" marR="0" lvl="0" indent="0" algn="l" rtl="0">
                        <a:lnSpc>
                          <a:spcPct val="100000"/>
                        </a:lnSpc>
                        <a:spcBef>
                          <a:spcPts val="0"/>
                        </a:spcBef>
                        <a:spcAft>
                          <a:spcPts val="0"/>
                        </a:spcAft>
                        <a:buNone/>
                      </a:pPr>
                      <a:r>
                        <a:rPr lang="en-US" sz="1200">
                          <a:latin typeface="Times New Roman"/>
                          <a:ea typeface="Times New Roman"/>
                          <a:cs typeface="Times New Roman"/>
                          <a:sym typeface="Times New Roman"/>
                        </a:rPr>
                        <a:t>Phone no</a:t>
                      </a:r>
                      <a:endParaRPr sz="1200">
                        <a:latin typeface="Times New Roman"/>
                        <a:ea typeface="Times New Roman"/>
                        <a:cs typeface="Times New Roman"/>
                        <a:sym typeface="Times New Roman"/>
                      </a:endParaRPr>
                    </a:p>
                  </a:txBody>
                  <a:tcPr marL="0" marR="0" marT="507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D9CE"/>
                    </a:solidFill>
                  </a:tcPr>
                </a:tc>
                <a:tc>
                  <a:txBody>
                    <a:bodyPr/>
                    <a:lstStyle/>
                    <a:p>
                      <a:pPr marL="0" marR="0" lvl="0" indent="0" algn="l" rtl="0">
                        <a:spcBef>
                          <a:spcPts val="0"/>
                        </a:spcBef>
                        <a:spcAft>
                          <a:spcPts val="0"/>
                        </a:spcAft>
                        <a:buNone/>
                      </a:pPr>
                      <a:r>
                        <a:rPr lang="en-US" sz="1200">
                          <a:latin typeface="Times New Roman"/>
                          <a:ea typeface="Times New Roman"/>
                          <a:cs typeface="Times New Roman"/>
                          <a:sym typeface="Times New Roman"/>
                        </a:rPr>
                        <a:t>7006657902</a:t>
                      </a:r>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D9CE"/>
                    </a:solidFill>
                  </a:tcPr>
                </a:tc>
              </a:tr>
              <a:tr h="305950">
                <a:tc vMerge="1">
                  <a:txBody>
                    <a:bodyPr/>
                    <a:lstStyle/>
                    <a:p>
                      <a:endParaRPr lang="en-US"/>
                    </a:p>
                  </a:txBody>
                  <a:tcPr/>
                </a:tc>
                <a:tc>
                  <a:txBody>
                    <a:bodyPr/>
                    <a:lstStyle/>
                    <a:p>
                      <a:pPr marL="68580" marR="0" lvl="0" indent="0" algn="l" rtl="0">
                        <a:lnSpc>
                          <a:spcPct val="100000"/>
                        </a:lnSpc>
                        <a:spcBef>
                          <a:spcPts val="0"/>
                        </a:spcBef>
                        <a:spcAft>
                          <a:spcPts val="0"/>
                        </a:spcAft>
                        <a:buNone/>
                      </a:pPr>
                      <a:r>
                        <a:rPr lang="en-US" sz="1200">
                          <a:latin typeface="Times New Roman"/>
                          <a:ea typeface="Times New Roman"/>
                          <a:cs typeface="Times New Roman"/>
                          <a:sym typeface="Times New Roman"/>
                        </a:rPr>
                        <a:t>Email</a:t>
                      </a:r>
                      <a:endParaRPr sz="1200">
                        <a:latin typeface="Times New Roman"/>
                        <a:ea typeface="Times New Roman"/>
                        <a:cs typeface="Times New Roman"/>
                        <a:sym typeface="Times New Roman"/>
                      </a:endParaRPr>
                    </a:p>
                  </a:txBody>
                  <a:tcPr marL="0" marR="0" marT="507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CE8"/>
                    </a:solidFill>
                  </a:tcPr>
                </a:tc>
                <a:tc>
                  <a:txBody>
                    <a:bodyPr/>
                    <a:lstStyle/>
                    <a:p>
                      <a:pPr marL="0" marR="0" lvl="0" indent="0" algn="l" rtl="0">
                        <a:spcBef>
                          <a:spcPts val="0"/>
                        </a:spcBef>
                        <a:spcAft>
                          <a:spcPts val="0"/>
                        </a:spcAft>
                        <a:buNone/>
                      </a:pPr>
                      <a:r>
                        <a:rPr lang="en-US" sz="1200">
                          <a:latin typeface="Times New Roman"/>
                          <a:ea typeface="Times New Roman"/>
                          <a:cs typeface="Times New Roman"/>
                          <a:sym typeface="Times New Roman"/>
                        </a:rPr>
                        <a:t>zargartowzia45@gmail.com</a:t>
                      </a:r>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CE8"/>
                    </a:solidFill>
                  </a:tcPr>
                </a:tc>
              </a:tr>
              <a:tr h="632075">
                <a:tc vMerge="1">
                  <a:txBody>
                    <a:bodyPr/>
                    <a:lstStyle/>
                    <a:p>
                      <a:endParaRPr lang="en-US"/>
                    </a:p>
                  </a:txBody>
                  <a:tcPr/>
                </a:tc>
                <a:tc>
                  <a:txBody>
                    <a:bodyPr/>
                    <a:lstStyle/>
                    <a:p>
                      <a:pPr marL="68580" marR="0" lvl="0" indent="0" algn="l" rtl="0">
                        <a:lnSpc>
                          <a:spcPct val="100000"/>
                        </a:lnSpc>
                        <a:spcBef>
                          <a:spcPts val="0"/>
                        </a:spcBef>
                        <a:spcAft>
                          <a:spcPts val="0"/>
                        </a:spcAft>
                        <a:buNone/>
                      </a:pPr>
                      <a:r>
                        <a:rPr lang="en-US" sz="1200">
                          <a:latin typeface="Times New Roman"/>
                          <a:ea typeface="Times New Roman"/>
                          <a:cs typeface="Times New Roman"/>
                          <a:sym typeface="Times New Roman"/>
                        </a:rPr>
                        <a:t>PG Research Project</a:t>
                      </a:r>
                      <a:endParaRPr sz="1200">
                        <a:latin typeface="Times New Roman"/>
                        <a:ea typeface="Times New Roman"/>
                        <a:cs typeface="Times New Roman"/>
                        <a:sym typeface="Times New Roman"/>
                      </a:endParaRPr>
                    </a:p>
                    <a:p>
                      <a:pPr marL="68580" marR="0" lvl="0" indent="0" algn="l" rtl="0">
                        <a:lnSpc>
                          <a:spcPct val="100000"/>
                        </a:lnSpc>
                        <a:spcBef>
                          <a:spcPts val="195"/>
                        </a:spcBef>
                        <a:spcAft>
                          <a:spcPts val="0"/>
                        </a:spcAft>
                        <a:buNone/>
                      </a:pPr>
                      <a:r>
                        <a:rPr lang="en-US" sz="1200">
                          <a:latin typeface="Times New Roman"/>
                          <a:ea typeface="Times New Roman"/>
                          <a:cs typeface="Times New Roman"/>
                          <a:sym typeface="Times New Roman"/>
                        </a:rPr>
                        <a:t>Title</a:t>
                      </a:r>
                      <a:endParaRPr sz="1200">
                        <a:latin typeface="Times New Roman"/>
                        <a:ea typeface="Times New Roman"/>
                        <a:cs typeface="Times New Roman"/>
                        <a:sym typeface="Times New Roman"/>
                      </a:endParaRPr>
                    </a:p>
                  </a:txBody>
                  <a:tcPr marL="0" marR="0" marT="507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D9CE"/>
                    </a:solidFill>
                  </a:tcPr>
                </a:tc>
                <a:tc>
                  <a:txBody>
                    <a:bodyPr/>
                    <a:lstStyle/>
                    <a:p>
                      <a:pPr marL="0" marR="0" lvl="0" indent="0" algn="l" rtl="0">
                        <a:spcBef>
                          <a:spcPts val="0"/>
                        </a:spcBef>
                        <a:spcAft>
                          <a:spcPts val="0"/>
                        </a:spcAft>
                        <a:buNone/>
                      </a:pPr>
                      <a:r>
                        <a:rPr lang="en-US" sz="1200">
                          <a:latin typeface="Times New Roman"/>
                          <a:ea typeface="Times New Roman"/>
                          <a:cs typeface="Times New Roman"/>
                          <a:sym typeface="Times New Roman"/>
                        </a:rPr>
                        <a:t> Evaluation of innate endophytes in saffron of Ladhoo village of pulwama</a:t>
                      </a:r>
                      <a:endParaRPr sz="12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D9CE"/>
                    </a:solidFill>
                  </a:tcPr>
                </a:tc>
              </a:tr>
              <a:tr h="649600">
                <a:tc vMerge="1">
                  <a:txBody>
                    <a:bodyPr/>
                    <a:lstStyle/>
                    <a:p>
                      <a:endParaRPr lang="en-US"/>
                    </a:p>
                  </a:txBody>
                  <a:tcPr/>
                </a:tc>
                <a:tc>
                  <a:txBody>
                    <a:bodyPr/>
                    <a:lstStyle/>
                    <a:p>
                      <a:pPr marL="68580" marR="0" lvl="0" indent="0" algn="l" rtl="0">
                        <a:lnSpc>
                          <a:spcPct val="100000"/>
                        </a:lnSpc>
                        <a:spcBef>
                          <a:spcPts val="0"/>
                        </a:spcBef>
                        <a:spcAft>
                          <a:spcPts val="0"/>
                        </a:spcAft>
                        <a:buNone/>
                      </a:pPr>
                      <a:r>
                        <a:rPr lang="en-US" sz="1200">
                          <a:latin typeface="Times New Roman"/>
                          <a:ea typeface="Times New Roman"/>
                          <a:cs typeface="Times New Roman"/>
                          <a:sym typeface="Times New Roman"/>
                        </a:rPr>
                        <a:t>Area of Interest</a:t>
                      </a:r>
                      <a:endParaRPr sz="1200">
                        <a:latin typeface="Times New Roman"/>
                        <a:ea typeface="Times New Roman"/>
                        <a:cs typeface="Times New Roman"/>
                        <a:sym typeface="Times New Roman"/>
                      </a:endParaRPr>
                    </a:p>
                  </a:txBody>
                  <a:tcPr marL="0" marR="0" marT="445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CE8"/>
                    </a:solidFill>
                  </a:tcPr>
                </a:tc>
                <a:tc>
                  <a:txBody>
                    <a:bodyPr/>
                    <a:lstStyle/>
                    <a:p>
                      <a:pPr marL="0" marR="0" lvl="0" indent="0" algn="l" rtl="0">
                        <a:spcBef>
                          <a:spcPts val="0"/>
                        </a:spcBef>
                        <a:spcAft>
                          <a:spcPts val="0"/>
                        </a:spcAft>
                        <a:buNone/>
                      </a:pPr>
                      <a:r>
                        <a:rPr lang="en-US" sz="1200">
                          <a:latin typeface="Times New Roman"/>
                          <a:ea typeface="Times New Roman"/>
                          <a:cs typeface="Times New Roman"/>
                          <a:sym typeface="Times New Roman"/>
                        </a:rPr>
                        <a:t>Antipathogencity and antibiofilim activities</a:t>
                      </a:r>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CE8"/>
                    </a:solidFill>
                  </a:tcPr>
                </a:tc>
              </a:tr>
            </a:tbl>
          </a:graphicData>
        </a:graphic>
      </p:graphicFrame>
      <p:graphicFrame>
        <p:nvGraphicFramePr>
          <p:cNvPr id="739" name="Google Shape;739;p33"/>
          <p:cNvGraphicFramePr/>
          <p:nvPr/>
        </p:nvGraphicFramePr>
        <p:xfrm>
          <a:off x="285720" y="3357562"/>
          <a:ext cx="7857475" cy="3221075"/>
        </p:xfrm>
        <a:graphic>
          <a:graphicData uri="http://schemas.openxmlformats.org/drawingml/2006/table">
            <a:tbl>
              <a:tblPr firstRow="1" bandRow="1">
                <a:noFill/>
                <a:tableStyleId>{38340662-2627-465C-8DBF-8058F453F69C}</a:tableStyleId>
              </a:tblPr>
              <a:tblGrid>
                <a:gridCol w="1702425"/>
                <a:gridCol w="1309375"/>
                <a:gridCol w="4845675"/>
              </a:tblGrid>
              <a:tr h="637475">
                <a:tc>
                  <a:txBody>
                    <a:bodyPr/>
                    <a:lstStyle/>
                    <a:p>
                      <a:pPr marL="0" marR="0" lvl="0" indent="0" algn="l" rtl="0">
                        <a:lnSpc>
                          <a:spcPct val="100000"/>
                        </a:lnSpc>
                        <a:spcBef>
                          <a:spcPts val="0"/>
                        </a:spcBef>
                        <a:spcAft>
                          <a:spcPts val="0"/>
                        </a:spcAft>
                        <a:buNone/>
                      </a:pPr>
                      <a:endParaRPr sz="11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FC000"/>
                    </a:solidFill>
                  </a:tcPr>
                </a:tc>
                <a:tc gridSpan="2">
                  <a:txBody>
                    <a:bodyPr/>
                    <a:lstStyle/>
                    <a:p>
                      <a:pPr marL="91440" marR="0" lvl="0" indent="0" algn="l" rtl="0">
                        <a:lnSpc>
                          <a:spcPct val="100000"/>
                        </a:lnSpc>
                        <a:spcBef>
                          <a:spcPts val="0"/>
                        </a:spcBef>
                        <a:spcAft>
                          <a:spcPts val="0"/>
                        </a:spcAft>
                        <a:buNone/>
                      </a:pPr>
                      <a:r>
                        <a:rPr lang="en-US" sz="1600" b="1" i="1">
                          <a:latin typeface="Times New Roman"/>
                          <a:ea typeface="Times New Roman"/>
                          <a:cs typeface="Times New Roman"/>
                          <a:sym typeface="Times New Roman"/>
                        </a:rPr>
                        <a:t>Danish Showkat</a:t>
                      </a:r>
                      <a:endParaRPr sz="1600" b="1" i="1">
                        <a:latin typeface="Times New Roman"/>
                        <a:ea typeface="Times New Roman"/>
                        <a:cs typeface="Times New Roman"/>
                        <a:sym typeface="Times New Roman"/>
                      </a:endParaRPr>
                    </a:p>
                  </a:txBody>
                  <a:tcPr marL="0" marR="0" marT="4317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FC000"/>
                    </a:solidFill>
                  </a:tcPr>
                </a:tc>
                <a:tc hMerge="1">
                  <a:txBody>
                    <a:bodyPr/>
                    <a:lstStyle/>
                    <a:p>
                      <a:endParaRPr lang="en-US"/>
                    </a:p>
                  </a:txBody>
                  <a:tcPr/>
                </a:tc>
              </a:tr>
              <a:tr h="288050">
                <a:tc rowSpan="6">
                  <a:txBody>
                    <a:bodyPr/>
                    <a:lstStyle/>
                    <a:p>
                      <a:pPr marL="0" marR="0" lvl="0" indent="0" algn="l" rtl="0">
                        <a:lnSpc>
                          <a:spcPct val="100000"/>
                        </a:lnSpc>
                        <a:spcBef>
                          <a:spcPts val="0"/>
                        </a:spcBef>
                        <a:spcAft>
                          <a:spcPts val="0"/>
                        </a:spcAft>
                        <a:buNone/>
                      </a:pPr>
                      <a:endParaRPr sz="11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D9CE"/>
                    </a:solidFill>
                  </a:tcPr>
                </a:tc>
                <a:tc>
                  <a:txBody>
                    <a:bodyPr/>
                    <a:lstStyle/>
                    <a:p>
                      <a:pPr marL="68580" marR="0" lvl="0" indent="0" algn="l" rtl="0">
                        <a:lnSpc>
                          <a:spcPct val="100000"/>
                        </a:lnSpc>
                        <a:spcBef>
                          <a:spcPts val="0"/>
                        </a:spcBef>
                        <a:spcAft>
                          <a:spcPts val="0"/>
                        </a:spcAft>
                        <a:buNone/>
                      </a:pPr>
                      <a:r>
                        <a:rPr lang="en-US" sz="1200">
                          <a:latin typeface="Times New Roman"/>
                          <a:ea typeface="Times New Roman"/>
                          <a:cs typeface="Times New Roman"/>
                          <a:sym typeface="Times New Roman"/>
                        </a:rPr>
                        <a:t>Parentage</a:t>
                      </a:r>
                      <a:endParaRPr sz="1200">
                        <a:latin typeface="Times New Roman"/>
                        <a:ea typeface="Times New Roman"/>
                        <a:cs typeface="Times New Roman"/>
                        <a:sym typeface="Times New Roman"/>
                      </a:endParaRPr>
                    </a:p>
                  </a:txBody>
                  <a:tcPr marL="0" marR="0" marT="57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D9CE"/>
                    </a:solidFill>
                  </a:tcPr>
                </a:tc>
                <a:tc>
                  <a:txBody>
                    <a:bodyPr/>
                    <a:lstStyle/>
                    <a:p>
                      <a:pPr marL="0" marR="0" lvl="0" indent="0" algn="l" rtl="0">
                        <a:spcBef>
                          <a:spcPts val="0"/>
                        </a:spcBef>
                        <a:spcAft>
                          <a:spcPts val="0"/>
                        </a:spcAft>
                        <a:buNone/>
                      </a:pPr>
                      <a:r>
                        <a:rPr lang="en-US" sz="1200">
                          <a:latin typeface="Times New Roman"/>
                          <a:ea typeface="Times New Roman"/>
                          <a:cs typeface="Times New Roman"/>
                          <a:sym typeface="Times New Roman"/>
                        </a:rPr>
                        <a:t>Showkat  Ahmad Bhat</a:t>
                      </a:r>
                      <a:endParaRPr sz="12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D9CE"/>
                    </a:solidFill>
                  </a:tcPr>
                </a:tc>
              </a:tr>
              <a:tr h="288050">
                <a:tc vMerge="1">
                  <a:txBody>
                    <a:bodyPr/>
                    <a:lstStyle/>
                    <a:p>
                      <a:endParaRPr lang="en-US"/>
                    </a:p>
                  </a:txBody>
                  <a:tcPr/>
                </a:tc>
                <a:tc>
                  <a:txBody>
                    <a:bodyPr/>
                    <a:lstStyle/>
                    <a:p>
                      <a:pPr marL="68580" marR="0" lvl="0" indent="0" algn="l" rtl="0">
                        <a:lnSpc>
                          <a:spcPct val="100000"/>
                        </a:lnSpc>
                        <a:spcBef>
                          <a:spcPts val="0"/>
                        </a:spcBef>
                        <a:spcAft>
                          <a:spcPts val="0"/>
                        </a:spcAft>
                        <a:buNone/>
                      </a:pPr>
                      <a:r>
                        <a:rPr lang="en-US" sz="1200">
                          <a:latin typeface="Times New Roman"/>
                          <a:ea typeface="Times New Roman"/>
                          <a:cs typeface="Times New Roman"/>
                          <a:sym typeface="Times New Roman"/>
                        </a:rPr>
                        <a:t>Residence</a:t>
                      </a:r>
                      <a:endParaRPr sz="1200">
                        <a:latin typeface="Times New Roman"/>
                        <a:ea typeface="Times New Roman"/>
                        <a:cs typeface="Times New Roman"/>
                        <a:sym typeface="Times New Roman"/>
                      </a:endParaRPr>
                    </a:p>
                  </a:txBody>
                  <a:tcPr marL="0" marR="0" marT="57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CE8"/>
                    </a:solidFill>
                  </a:tcPr>
                </a:tc>
                <a:tc>
                  <a:txBody>
                    <a:bodyPr/>
                    <a:lstStyle/>
                    <a:p>
                      <a:pPr marL="0" marR="0" lvl="0" indent="0" algn="l" rtl="0">
                        <a:spcBef>
                          <a:spcPts val="0"/>
                        </a:spcBef>
                        <a:spcAft>
                          <a:spcPts val="0"/>
                        </a:spcAft>
                        <a:buNone/>
                      </a:pPr>
                      <a:r>
                        <a:rPr lang="en-US" sz="1200">
                          <a:latin typeface="Times New Roman"/>
                          <a:ea typeface="Times New Roman"/>
                          <a:cs typeface="Times New Roman"/>
                          <a:sym typeface="Times New Roman"/>
                        </a:rPr>
                        <a:t>Srinagar</a:t>
                      </a:r>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CE8"/>
                    </a:solidFill>
                  </a:tcPr>
                </a:tc>
              </a:tr>
              <a:tr h="288050">
                <a:tc vMerge="1">
                  <a:txBody>
                    <a:bodyPr/>
                    <a:lstStyle/>
                    <a:p>
                      <a:endParaRPr lang="en-US"/>
                    </a:p>
                  </a:txBody>
                  <a:tcPr/>
                </a:tc>
                <a:tc>
                  <a:txBody>
                    <a:bodyPr/>
                    <a:lstStyle/>
                    <a:p>
                      <a:pPr marL="68580" marR="0" lvl="0" indent="0" algn="l" rtl="0">
                        <a:lnSpc>
                          <a:spcPct val="100000"/>
                        </a:lnSpc>
                        <a:spcBef>
                          <a:spcPts val="0"/>
                        </a:spcBef>
                        <a:spcAft>
                          <a:spcPts val="0"/>
                        </a:spcAft>
                        <a:buNone/>
                      </a:pPr>
                      <a:r>
                        <a:rPr lang="en-US" sz="1200">
                          <a:latin typeface="Times New Roman"/>
                          <a:ea typeface="Times New Roman"/>
                          <a:cs typeface="Times New Roman"/>
                          <a:sym typeface="Times New Roman"/>
                        </a:rPr>
                        <a:t>Phone No.</a:t>
                      </a:r>
                      <a:endParaRPr sz="1200">
                        <a:latin typeface="Times New Roman"/>
                        <a:ea typeface="Times New Roman"/>
                        <a:cs typeface="Times New Roman"/>
                        <a:sym typeface="Times New Roman"/>
                      </a:endParaRPr>
                    </a:p>
                  </a:txBody>
                  <a:tcPr marL="0" marR="0" marT="57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D9CE"/>
                    </a:solidFill>
                  </a:tcPr>
                </a:tc>
                <a:tc>
                  <a:txBody>
                    <a:bodyPr/>
                    <a:lstStyle/>
                    <a:p>
                      <a:pPr marL="0" marR="0" lvl="0" indent="0" algn="l" rtl="0">
                        <a:spcBef>
                          <a:spcPts val="0"/>
                        </a:spcBef>
                        <a:spcAft>
                          <a:spcPts val="0"/>
                        </a:spcAft>
                        <a:buNone/>
                      </a:pPr>
                      <a:r>
                        <a:rPr lang="en-US" sz="1200">
                          <a:latin typeface="Times New Roman"/>
                          <a:ea typeface="Times New Roman"/>
                          <a:cs typeface="Times New Roman"/>
                          <a:sym typeface="Times New Roman"/>
                        </a:rPr>
                        <a:t>9797032792</a:t>
                      </a:r>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D9CE"/>
                    </a:solidFill>
                  </a:tcPr>
                </a:tc>
              </a:tr>
              <a:tr h="288050">
                <a:tc vMerge="1">
                  <a:txBody>
                    <a:bodyPr/>
                    <a:lstStyle/>
                    <a:p>
                      <a:endParaRPr lang="en-US"/>
                    </a:p>
                  </a:txBody>
                  <a:tcPr/>
                </a:tc>
                <a:tc>
                  <a:txBody>
                    <a:bodyPr/>
                    <a:lstStyle/>
                    <a:p>
                      <a:pPr marL="68580" marR="0" lvl="0" indent="0" algn="l" rtl="0">
                        <a:lnSpc>
                          <a:spcPct val="100000"/>
                        </a:lnSpc>
                        <a:spcBef>
                          <a:spcPts val="0"/>
                        </a:spcBef>
                        <a:spcAft>
                          <a:spcPts val="0"/>
                        </a:spcAft>
                        <a:buNone/>
                      </a:pPr>
                      <a:r>
                        <a:rPr lang="en-US" sz="1200">
                          <a:latin typeface="Times New Roman"/>
                          <a:ea typeface="Times New Roman"/>
                          <a:cs typeface="Times New Roman"/>
                          <a:sym typeface="Times New Roman"/>
                        </a:rPr>
                        <a:t>Email</a:t>
                      </a:r>
                      <a:endParaRPr sz="1200">
                        <a:latin typeface="Times New Roman"/>
                        <a:ea typeface="Times New Roman"/>
                        <a:cs typeface="Times New Roman"/>
                        <a:sym typeface="Times New Roman"/>
                      </a:endParaRPr>
                    </a:p>
                  </a:txBody>
                  <a:tcPr marL="0" marR="0" marT="57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CE8"/>
                    </a:solidFill>
                  </a:tcPr>
                </a:tc>
                <a:tc>
                  <a:txBody>
                    <a:bodyPr/>
                    <a:lstStyle/>
                    <a:p>
                      <a:pPr marL="0" marR="0" lvl="0" indent="0" algn="l" rtl="0">
                        <a:spcBef>
                          <a:spcPts val="0"/>
                        </a:spcBef>
                        <a:spcAft>
                          <a:spcPts val="0"/>
                        </a:spcAft>
                        <a:buNone/>
                      </a:pPr>
                      <a:r>
                        <a:rPr lang="en-US" sz="1200">
                          <a:latin typeface="Times New Roman"/>
                          <a:ea typeface="Times New Roman"/>
                          <a:cs typeface="Times New Roman"/>
                          <a:sym typeface="Times New Roman"/>
                        </a:rPr>
                        <a:t>danishb889@gmail.com</a:t>
                      </a:r>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CE8"/>
                    </a:solidFill>
                  </a:tcPr>
                </a:tc>
              </a:tr>
              <a:tr h="736150">
                <a:tc vMerge="1">
                  <a:txBody>
                    <a:bodyPr/>
                    <a:lstStyle/>
                    <a:p>
                      <a:endParaRPr lang="en-US"/>
                    </a:p>
                  </a:txBody>
                  <a:tcPr/>
                </a:tc>
                <a:tc>
                  <a:txBody>
                    <a:bodyPr/>
                    <a:lstStyle/>
                    <a:p>
                      <a:pPr marL="68580" marR="0" lvl="0" indent="0" algn="l" rtl="0">
                        <a:lnSpc>
                          <a:spcPct val="107083"/>
                        </a:lnSpc>
                        <a:spcBef>
                          <a:spcPts val="0"/>
                        </a:spcBef>
                        <a:spcAft>
                          <a:spcPts val="0"/>
                        </a:spcAft>
                        <a:buNone/>
                      </a:pPr>
                      <a:r>
                        <a:rPr lang="en-US" sz="1200">
                          <a:latin typeface="Times New Roman"/>
                          <a:ea typeface="Times New Roman"/>
                          <a:cs typeface="Times New Roman"/>
                          <a:sym typeface="Times New Roman"/>
                        </a:rPr>
                        <a:t>PG Research Project</a:t>
                      </a:r>
                      <a:endParaRPr sz="1200">
                        <a:latin typeface="Times New Roman"/>
                        <a:ea typeface="Times New Roman"/>
                        <a:cs typeface="Times New Roman"/>
                        <a:sym typeface="Times New Roman"/>
                      </a:endParaRPr>
                    </a:p>
                    <a:p>
                      <a:pPr marL="68580" marR="0" lvl="0" indent="0" algn="l" rtl="0">
                        <a:lnSpc>
                          <a:spcPct val="100000"/>
                        </a:lnSpc>
                        <a:spcBef>
                          <a:spcPts val="95"/>
                        </a:spcBef>
                        <a:spcAft>
                          <a:spcPts val="0"/>
                        </a:spcAft>
                        <a:buNone/>
                      </a:pPr>
                      <a:r>
                        <a:rPr lang="en-US" sz="1200">
                          <a:latin typeface="Times New Roman"/>
                          <a:ea typeface="Times New Roman"/>
                          <a:cs typeface="Times New Roman"/>
                          <a:sym typeface="Times New Roman"/>
                        </a:rPr>
                        <a:t>Title</a:t>
                      </a:r>
                      <a:endParaRPr sz="12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D9CE"/>
                    </a:solidFill>
                  </a:tcPr>
                </a:tc>
                <a:tc>
                  <a:txBody>
                    <a:bodyPr/>
                    <a:lstStyle/>
                    <a:p>
                      <a:pPr marL="0" marR="0" lvl="0" indent="0" algn="l" rtl="0">
                        <a:spcBef>
                          <a:spcPts val="0"/>
                        </a:spcBef>
                        <a:spcAft>
                          <a:spcPts val="0"/>
                        </a:spcAft>
                        <a:buNone/>
                      </a:pPr>
                      <a:r>
                        <a:rPr lang="en-US" sz="1200">
                          <a:latin typeface="Times New Roman"/>
                          <a:ea typeface="Times New Roman"/>
                          <a:cs typeface="Times New Roman"/>
                          <a:sym typeface="Times New Roman"/>
                        </a:rPr>
                        <a:t>Isolation, Characterization, Identification  of Probiotic Bacteria from Traditional Kashmiri Fermented Cow  Clostrum Cheeze (phuh)  and Evaluation of their probiotic potentail</a:t>
                      </a:r>
                      <a:endParaRPr sz="12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D9CE"/>
                    </a:solidFill>
                  </a:tcPr>
                </a:tc>
              </a:tr>
              <a:tr h="695250">
                <a:tc vMerge="1">
                  <a:txBody>
                    <a:bodyPr/>
                    <a:lstStyle/>
                    <a:p>
                      <a:endParaRPr lang="en-US"/>
                    </a:p>
                  </a:txBody>
                  <a:tcPr/>
                </a:tc>
                <a:tc>
                  <a:txBody>
                    <a:bodyPr/>
                    <a:lstStyle/>
                    <a:p>
                      <a:pPr marL="68580" marR="0" lvl="0" indent="0" algn="l" rtl="0">
                        <a:lnSpc>
                          <a:spcPct val="100000"/>
                        </a:lnSpc>
                        <a:spcBef>
                          <a:spcPts val="0"/>
                        </a:spcBef>
                        <a:spcAft>
                          <a:spcPts val="0"/>
                        </a:spcAft>
                        <a:buNone/>
                      </a:pPr>
                      <a:r>
                        <a:rPr lang="en-US" sz="1200">
                          <a:latin typeface="Times New Roman"/>
                          <a:ea typeface="Times New Roman"/>
                          <a:cs typeface="Times New Roman"/>
                          <a:sym typeface="Times New Roman"/>
                        </a:rPr>
                        <a:t>Area of Interest</a:t>
                      </a:r>
                      <a:endParaRPr sz="1200">
                        <a:latin typeface="Times New Roman"/>
                        <a:ea typeface="Times New Roman"/>
                        <a:cs typeface="Times New Roman"/>
                        <a:sym typeface="Times New Roman"/>
                      </a:endParaRPr>
                    </a:p>
                  </a:txBody>
                  <a:tcPr marL="0" marR="0" marT="635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D9CE"/>
                    </a:solidFill>
                  </a:tcPr>
                </a:tc>
                <a:tc>
                  <a:txBody>
                    <a:bodyPr/>
                    <a:lstStyle/>
                    <a:p>
                      <a:pPr marL="0" marR="0" lvl="0" indent="0" algn="l" rtl="0">
                        <a:spcBef>
                          <a:spcPts val="0"/>
                        </a:spcBef>
                        <a:spcAft>
                          <a:spcPts val="0"/>
                        </a:spcAft>
                        <a:buNone/>
                      </a:pPr>
                      <a:r>
                        <a:rPr lang="en-US" sz="1200">
                          <a:latin typeface="Times New Roman"/>
                          <a:ea typeface="Times New Roman"/>
                          <a:cs typeface="Times New Roman"/>
                          <a:sym typeface="Times New Roman"/>
                        </a:rPr>
                        <a:t>Medical Microbiology</a:t>
                      </a:r>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D9CE"/>
                    </a:solidFill>
                  </a:tcPr>
                </a:tc>
              </a:tr>
            </a:tbl>
          </a:graphicData>
        </a:graphic>
      </p:graphicFrame>
      <p:sp>
        <p:nvSpPr>
          <p:cNvPr id="740" name="Google Shape;740;p33"/>
          <p:cNvSpPr txBox="1"/>
          <p:nvPr/>
        </p:nvSpPr>
        <p:spPr>
          <a:xfrm>
            <a:off x="8319643" y="5872073"/>
            <a:ext cx="229870" cy="228268"/>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1400" b="1">
                <a:solidFill>
                  <a:srgbClr val="FFFFFF"/>
                </a:solidFill>
                <a:latin typeface="Cambria"/>
                <a:ea typeface="Cambria"/>
                <a:cs typeface="Cambria"/>
                <a:sym typeface="Cambria"/>
              </a:rPr>
              <a:t>33</a:t>
            </a:r>
            <a:endParaRPr sz="1400">
              <a:latin typeface="Cambria"/>
              <a:ea typeface="Cambria"/>
              <a:cs typeface="Cambria"/>
              <a:sym typeface="Cambria"/>
            </a:endParaRPr>
          </a:p>
        </p:txBody>
      </p:sp>
      <p:grpSp>
        <p:nvGrpSpPr>
          <p:cNvPr id="741" name="Google Shape;741;p33"/>
          <p:cNvGrpSpPr/>
          <p:nvPr/>
        </p:nvGrpSpPr>
        <p:grpSpPr>
          <a:xfrm>
            <a:off x="8299254" y="318800"/>
            <a:ext cx="844746" cy="5773528"/>
            <a:chOff x="8145018" y="285749"/>
            <a:chExt cx="571500" cy="5215255"/>
          </a:xfrm>
        </p:grpSpPr>
        <p:sp>
          <p:nvSpPr>
            <p:cNvPr id="742" name="Google Shape;742;p33"/>
            <p:cNvSpPr/>
            <p:nvPr/>
          </p:nvSpPr>
          <p:spPr>
            <a:xfrm>
              <a:off x="8145018" y="285749"/>
              <a:ext cx="571500" cy="5215255"/>
            </a:xfrm>
            <a:custGeom>
              <a:avLst/>
              <a:gdLst/>
              <a:ahLst/>
              <a:cxnLst/>
              <a:rect l="l" t="t" r="r" b="b"/>
              <a:pathLst>
                <a:path w="571500" h="5215255" extrusionOk="0">
                  <a:moveTo>
                    <a:pt x="476250" y="0"/>
                  </a:moveTo>
                  <a:lnTo>
                    <a:pt x="95250" y="0"/>
                  </a:lnTo>
                  <a:lnTo>
                    <a:pt x="58185" y="7489"/>
                  </a:lnTo>
                  <a:lnTo>
                    <a:pt x="27908" y="27908"/>
                  </a:lnTo>
                  <a:lnTo>
                    <a:pt x="7489" y="58185"/>
                  </a:lnTo>
                  <a:lnTo>
                    <a:pt x="0" y="95250"/>
                  </a:lnTo>
                  <a:lnTo>
                    <a:pt x="0" y="5119878"/>
                  </a:lnTo>
                  <a:lnTo>
                    <a:pt x="7489" y="5156942"/>
                  </a:lnTo>
                  <a:lnTo>
                    <a:pt x="27908" y="5187219"/>
                  </a:lnTo>
                  <a:lnTo>
                    <a:pt x="58185" y="5207638"/>
                  </a:lnTo>
                  <a:lnTo>
                    <a:pt x="95250" y="5215128"/>
                  </a:lnTo>
                  <a:lnTo>
                    <a:pt x="476250" y="5215128"/>
                  </a:lnTo>
                  <a:lnTo>
                    <a:pt x="513314" y="5207638"/>
                  </a:lnTo>
                  <a:lnTo>
                    <a:pt x="543591" y="5187219"/>
                  </a:lnTo>
                  <a:lnTo>
                    <a:pt x="564010" y="5156942"/>
                  </a:lnTo>
                  <a:lnTo>
                    <a:pt x="571500" y="5119878"/>
                  </a:lnTo>
                  <a:lnTo>
                    <a:pt x="571500" y="95250"/>
                  </a:lnTo>
                  <a:lnTo>
                    <a:pt x="564010" y="58185"/>
                  </a:lnTo>
                  <a:lnTo>
                    <a:pt x="543591" y="27908"/>
                  </a:lnTo>
                  <a:lnTo>
                    <a:pt x="513314" y="7489"/>
                  </a:lnTo>
                  <a:lnTo>
                    <a:pt x="476250" y="0"/>
                  </a:lnTo>
                  <a:close/>
                </a:path>
              </a:pathLst>
            </a:custGeom>
            <a:solidFill>
              <a:srgbClr val="FFC000"/>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43" name="Google Shape;743;p33"/>
            <p:cNvSpPr/>
            <p:nvPr/>
          </p:nvSpPr>
          <p:spPr>
            <a:xfrm>
              <a:off x="8145018" y="285749"/>
              <a:ext cx="571500" cy="5215255"/>
            </a:xfrm>
            <a:custGeom>
              <a:avLst/>
              <a:gdLst/>
              <a:ahLst/>
              <a:cxnLst/>
              <a:rect l="l" t="t" r="r" b="b"/>
              <a:pathLst>
                <a:path w="571500" h="5215255" extrusionOk="0">
                  <a:moveTo>
                    <a:pt x="476250" y="5215128"/>
                  </a:moveTo>
                  <a:lnTo>
                    <a:pt x="513314" y="5207638"/>
                  </a:lnTo>
                  <a:lnTo>
                    <a:pt x="543591" y="5187219"/>
                  </a:lnTo>
                  <a:lnTo>
                    <a:pt x="564010" y="5156942"/>
                  </a:lnTo>
                  <a:lnTo>
                    <a:pt x="571500" y="5119878"/>
                  </a:lnTo>
                  <a:lnTo>
                    <a:pt x="571500" y="95250"/>
                  </a:lnTo>
                  <a:lnTo>
                    <a:pt x="564010" y="58185"/>
                  </a:lnTo>
                  <a:lnTo>
                    <a:pt x="543591" y="27908"/>
                  </a:lnTo>
                  <a:lnTo>
                    <a:pt x="513314" y="7489"/>
                  </a:lnTo>
                  <a:lnTo>
                    <a:pt x="476250" y="0"/>
                  </a:lnTo>
                  <a:lnTo>
                    <a:pt x="95250" y="0"/>
                  </a:lnTo>
                  <a:lnTo>
                    <a:pt x="58185" y="7489"/>
                  </a:lnTo>
                  <a:lnTo>
                    <a:pt x="27908" y="27908"/>
                  </a:lnTo>
                  <a:lnTo>
                    <a:pt x="7489" y="58185"/>
                  </a:lnTo>
                  <a:lnTo>
                    <a:pt x="0" y="95250"/>
                  </a:lnTo>
                  <a:lnTo>
                    <a:pt x="0" y="5119878"/>
                  </a:lnTo>
                  <a:lnTo>
                    <a:pt x="7489" y="5156942"/>
                  </a:lnTo>
                  <a:lnTo>
                    <a:pt x="27908" y="5187219"/>
                  </a:lnTo>
                  <a:lnTo>
                    <a:pt x="58185" y="5207638"/>
                  </a:lnTo>
                  <a:lnTo>
                    <a:pt x="95250" y="5215128"/>
                  </a:lnTo>
                  <a:lnTo>
                    <a:pt x="476250" y="5215128"/>
                  </a:lnTo>
                  <a:close/>
                </a:path>
              </a:pathLst>
            </a:custGeom>
            <a:no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
        <p:nvSpPr>
          <p:cNvPr id="744" name="Google Shape;744;p33"/>
          <p:cNvSpPr txBox="1"/>
          <p:nvPr/>
        </p:nvSpPr>
        <p:spPr>
          <a:xfrm rot="5400000">
            <a:off x="7072654" y="2604200"/>
            <a:ext cx="3252470" cy="575945"/>
          </a:xfrm>
          <a:prstGeom prst="rect">
            <a:avLst/>
          </a:prstGeom>
          <a:noFill/>
          <a:ln>
            <a:noFill/>
          </a:ln>
        </p:spPr>
        <p:txBody>
          <a:bodyPr spcFirstLastPara="1" wrap="square" lIns="0" tIns="9525" rIns="0" bIns="0" anchor="t" anchorCtr="0">
            <a:spAutoFit/>
          </a:bodyPr>
          <a:lstStyle/>
          <a:p>
            <a:pPr marL="0" lvl="0" indent="0" algn="ctr" rtl="0">
              <a:lnSpc>
                <a:spcPct val="113333"/>
              </a:lnSpc>
              <a:spcBef>
                <a:spcPts val="0"/>
              </a:spcBef>
              <a:spcAft>
                <a:spcPts val="0"/>
              </a:spcAft>
              <a:buNone/>
            </a:pPr>
            <a:r>
              <a:rPr lang="en-US" sz="1800" b="1" dirty="0">
                <a:latin typeface="Cambria"/>
                <a:ea typeface="Cambria"/>
                <a:cs typeface="Cambria"/>
                <a:sym typeface="Cambria"/>
              </a:rPr>
              <a:t>PLACEMENT	BROCHURE</a:t>
            </a:r>
            <a:endParaRPr sz="1800">
              <a:latin typeface="Cambria"/>
              <a:ea typeface="Cambria"/>
              <a:cs typeface="Cambria"/>
              <a:sym typeface="Cambria"/>
            </a:endParaRPr>
          </a:p>
          <a:p>
            <a:pPr marL="1270" lvl="0" indent="0" algn="ctr" rtl="0">
              <a:lnSpc>
                <a:spcPct val="114000"/>
              </a:lnSpc>
              <a:spcBef>
                <a:spcPts val="0"/>
              </a:spcBef>
              <a:spcAft>
                <a:spcPts val="0"/>
              </a:spcAft>
              <a:buNone/>
            </a:pPr>
            <a:r>
              <a:rPr lang="en-US" sz="2000" b="1" dirty="0">
                <a:latin typeface="Cambria"/>
                <a:ea typeface="Cambria"/>
                <a:cs typeface="Cambria"/>
                <a:sym typeface="Cambria"/>
              </a:rPr>
              <a:t>2024</a:t>
            </a:r>
            <a:endParaRPr sz="2000">
              <a:latin typeface="Cambria"/>
              <a:ea typeface="Cambria"/>
              <a:cs typeface="Cambria"/>
              <a:sym typeface="Cambria"/>
            </a:endParaRPr>
          </a:p>
        </p:txBody>
      </p:sp>
      <p:pic>
        <p:nvPicPr>
          <p:cNvPr id="745" name="Google Shape;745;p33"/>
          <p:cNvPicPr preferRelativeResize="0"/>
          <p:nvPr/>
        </p:nvPicPr>
        <p:blipFill rotWithShape="1">
          <a:blip r:embed="rId5">
            <a:alphaModFix/>
          </a:blip>
          <a:srcRect/>
          <a:stretch/>
        </p:blipFill>
        <p:spPr>
          <a:xfrm>
            <a:off x="357158" y="1214422"/>
            <a:ext cx="1517220" cy="1714512"/>
          </a:xfrm>
          <a:prstGeom prst="rect">
            <a:avLst/>
          </a:prstGeom>
          <a:noFill/>
          <a:ln>
            <a:noFill/>
          </a:ln>
        </p:spPr>
      </p:pic>
      <p:pic>
        <p:nvPicPr>
          <p:cNvPr id="746" name="Google Shape;746;p33"/>
          <p:cNvPicPr preferRelativeResize="0"/>
          <p:nvPr/>
        </p:nvPicPr>
        <p:blipFill rotWithShape="1">
          <a:blip r:embed="rId6">
            <a:alphaModFix/>
          </a:blip>
          <a:srcRect/>
          <a:stretch/>
        </p:blipFill>
        <p:spPr>
          <a:xfrm>
            <a:off x="428596" y="4214818"/>
            <a:ext cx="1285884" cy="1653526"/>
          </a:xfrm>
          <a:prstGeom prst="rect">
            <a:avLst/>
          </a:prstGeom>
          <a:noFill/>
          <a:ln>
            <a:noFill/>
          </a:ln>
        </p:spPr>
      </p:pic>
      <p:sp>
        <p:nvSpPr>
          <p:cNvPr id="14" name="TextBox 13"/>
          <p:cNvSpPr txBox="1"/>
          <p:nvPr/>
        </p:nvSpPr>
        <p:spPr>
          <a:xfrm>
            <a:off x="8576733" y="6409267"/>
            <a:ext cx="383438" cy="307777"/>
          </a:xfrm>
          <a:prstGeom prst="rect">
            <a:avLst/>
          </a:prstGeom>
          <a:noFill/>
        </p:spPr>
        <p:txBody>
          <a:bodyPr wrap="none" rtlCol="0">
            <a:spAutoFit/>
          </a:bodyPr>
          <a:lstStyle/>
          <a:p>
            <a:r>
              <a:rPr lang="en-US" dirty="0" smtClean="0"/>
              <a:t>31</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grpSp>
        <p:nvGrpSpPr>
          <p:cNvPr id="751" name="Google Shape;751;p34"/>
          <p:cNvGrpSpPr/>
          <p:nvPr/>
        </p:nvGrpSpPr>
        <p:grpSpPr>
          <a:xfrm>
            <a:off x="1931161" y="236220"/>
            <a:ext cx="2051049" cy="457200"/>
            <a:chOff x="1931161" y="236220"/>
            <a:chExt cx="2051049" cy="457200"/>
          </a:xfrm>
        </p:grpSpPr>
        <p:pic>
          <p:nvPicPr>
            <p:cNvPr id="752" name="Google Shape;752;p34"/>
            <p:cNvPicPr preferRelativeResize="0"/>
            <p:nvPr/>
          </p:nvPicPr>
          <p:blipFill rotWithShape="1">
            <a:blip r:embed="rId3">
              <a:alphaModFix/>
            </a:blip>
            <a:srcRect/>
            <a:stretch/>
          </p:blipFill>
          <p:spPr>
            <a:xfrm>
              <a:off x="1931161" y="236220"/>
              <a:ext cx="755650" cy="457200"/>
            </a:xfrm>
            <a:prstGeom prst="rect">
              <a:avLst/>
            </a:prstGeom>
            <a:noFill/>
            <a:ln>
              <a:noFill/>
            </a:ln>
          </p:spPr>
        </p:pic>
        <p:pic>
          <p:nvPicPr>
            <p:cNvPr id="753" name="Google Shape;753;p34"/>
            <p:cNvPicPr preferRelativeResize="0"/>
            <p:nvPr/>
          </p:nvPicPr>
          <p:blipFill rotWithShape="1">
            <a:blip r:embed="rId4">
              <a:alphaModFix/>
            </a:blip>
            <a:srcRect/>
            <a:stretch/>
          </p:blipFill>
          <p:spPr>
            <a:xfrm>
              <a:off x="2471927" y="236220"/>
              <a:ext cx="758951" cy="457200"/>
            </a:xfrm>
            <a:prstGeom prst="rect">
              <a:avLst/>
            </a:prstGeom>
            <a:noFill/>
            <a:ln>
              <a:noFill/>
            </a:ln>
          </p:spPr>
        </p:pic>
        <p:pic>
          <p:nvPicPr>
            <p:cNvPr id="754" name="Google Shape;754;p34"/>
            <p:cNvPicPr preferRelativeResize="0"/>
            <p:nvPr/>
          </p:nvPicPr>
          <p:blipFill rotWithShape="1">
            <a:blip r:embed="rId5">
              <a:alphaModFix/>
            </a:blip>
            <a:srcRect/>
            <a:stretch/>
          </p:blipFill>
          <p:spPr>
            <a:xfrm>
              <a:off x="3014472" y="236220"/>
              <a:ext cx="562355" cy="457200"/>
            </a:xfrm>
            <a:prstGeom prst="rect">
              <a:avLst/>
            </a:prstGeom>
            <a:noFill/>
            <a:ln>
              <a:noFill/>
            </a:ln>
          </p:spPr>
        </p:pic>
        <p:pic>
          <p:nvPicPr>
            <p:cNvPr id="755" name="Google Shape;755;p34"/>
            <p:cNvPicPr preferRelativeResize="0"/>
            <p:nvPr/>
          </p:nvPicPr>
          <p:blipFill rotWithShape="1">
            <a:blip r:embed="rId6">
              <a:alphaModFix/>
            </a:blip>
            <a:srcRect/>
            <a:stretch/>
          </p:blipFill>
          <p:spPr>
            <a:xfrm>
              <a:off x="3360419" y="236220"/>
              <a:ext cx="621791" cy="457200"/>
            </a:xfrm>
            <a:prstGeom prst="rect">
              <a:avLst/>
            </a:prstGeom>
            <a:noFill/>
            <a:ln>
              <a:noFill/>
            </a:ln>
          </p:spPr>
        </p:pic>
      </p:grpSp>
      <p:graphicFrame>
        <p:nvGraphicFramePr>
          <p:cNvPr id="756" name="Google Shape;756;p34"/>
          <p:cNvGraphicFramePr/>
          <p:nvPr/>
        </p:nvGraphicFramePr>
        <p:xfrm>
          <a:off x="214282" y="142853"/>
          <a:ext cx="7858125" cy="2759590"/>
        </p:xfrm>
        <a:graphic>
          <a:graphicData uri="http://schemas.openxmlformats.org/drawingml/2006/table">
            <a:tbl>
              <a:tblPr firstRow="1" bandRow="1">
                <a:noFill/>
                <a:tableStyleId>{38340662-2627-465C-8DBF-8058F453F69C}</a:tableStyleId>
              </a:tblPr>
              <a:tblGrid>
                <a:gridCol w="1717050"/>
                <a:gridCol w="1320800"/>
                <a:gridCol w="4820275"/>
              </a:tblGrid>
              <a:tr h="511900">
                <a:tc>
                  <a:txBody>
                    <a:bodyPr/>
                    <a:lstStyle/>
                    <a:p>
                      <a:pPr marL="0" marR="0" lvl="0" indent="0" algn="l" rtl="0">
                        <a:lnSpc>
                          <a:spcPct val="100000"/>
                        </a:lnSpc>
                        <a:spcBef>
                          <a:spcPts val="0"/>
                        </a:spcBef>
                        <a:spcAft>
                          <a:spcPts val="0"/>
                        </a:spcAft>
                        <a:buNone/>
                      </a:pPr>
                      <a:endParaRPr sz="11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FC000"/>
                    </a:solidFill>
                  </a:tcPr>
                </a:tc>
                <a:tc gridSpan="2">
                  <a:txBody>
                    <a:bodyPr/>
                    <a:lstStyle/>
                    <a:p>
                      <a:pPr marL="91440" marR="0" lvl="0" indent="0" algn="l" rtl="0">
                        <a:lnSpc>
                          <a:spcPct val="100000"/>
                        </a:lnSpc>
                        <a:spcBef>
                          <a:spcPts val="0"/>
                        </a:spcBef>
                        <a:spcAft>
                          <a:spcPts val="0"/>
                        </a:spcAft>
                        <a:buNone/>
                      </a:pPr>
                      <a:r>
                        <a:rPr lang="en-US" sz="1600" b="1" i="1">
                          <a:latin typeface="Times New Roman"/>
                          <a:ea typeface="Times New Roman"/>
                          <a:cs typeface="Times New Roman"/>
                          <a:sym typeface="Times New Roman"/>
                        </a:rPr>
                        <a:t>Aadil Hussain </a:t>
                      </a:r>
                      <a:endParaRPr sz="1600" b="1" i="1">
                        <a:latin typeface="Times New Roman"/>
                        <a:ea typeface="Times New Roman"/>
                        <a:cs typeface="Times New Roman"/>
                        <a:sym typeface="Times New Roman"/>
                      </a:endParaRPr>
                    </a:p>
                  </a:txBody>
                  <a:tcPr marL="0" marR="0" marT="419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FC000"/>
                    </a:solidFill>
                  </a:tcPr>
                </a:tc>
                <a:tc hMerge="1">
                  <a:txBody>
                    <a:bodyPr/>
                    <a:lstStyle/>
                    <a:p>
                      <a:endParaRPr lang="en-US"/>
                    </a:p>
                  </a:txBody>
                  <a:tcPr/>
                </a:tc>
              </a:tr>
              <a:tr h="275800">
                <a:tc rowSpan="6">
                  <a:txBody>
                    <a:bodyPr/>
                    <a:lstStyle/>
                    <a:p>
                      <a:pPr marL="0" marR="0" lvl="0" indent="0" algn="l" rtl="0">
                        <a:lnSpc>
                          <a:spcPct val="100000"/>
                        </a:lnSpc>
                        <a:spcBef>
                          <a:spcPts val="0"/>
                        </a:spcBef>
                        <a:spcAft>
                          <a:spcPts val="0"/>
                        </a:spcAft>
                        <a:buNone/>
                      </a:pPr>
                      <a:endParaRPr sz="11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D9CE"/>
                    </a:solidFill>
                  </a:tcPr>
                </a:tc>
                <a:tc>
                  <a:txBody>
                    <a:bodyPr/>
                    <a:lstStyle/>
                    <a:p>
                      <a:pPr marL="68580" marR="0" lvl="0" indent="0" algn="l" rtl="0">
                        <a:lnSpc>
                          <a:spcPct val="100000"/>
                        </a:lnSpc>
                        <a:spcBef>
                          <a:spcPts val="0"/>
                        </a:spcBef>
                        <a:spcAft>
                          <a:spcPts val="0"/>
                        </a:spcAft>
                        <a:buNone/>
                      </a:pPr>
                      <a:r>
                        <a:rPr lang="en-US" sz="1200">
                          <a:latin typeface="Times New Roman"/>
                          <a:ea typeface="Times New Roman"/>
                          <a:cs typeface="Times New Roman"/>
                          <a:sym typeface="Times New Roman"/>
                        </a:rPr>
                        <a:t>Parentage</a:t>
                      </a:r>
                      <a:endParaRPr sz="1200">
                        <a:latin typeface="Times New Roman"/>
                        <a:ea typeface="Times New Roman"/>
                        <a:cs typeface="Times New Roman"/>
                        <a:sym typeface="Times New Roman"/>
                      </a:endParaRPr>
                    </a:p>
                  </a:txBody>
                  <a:tcPr marL="0" marR="0" marT="7175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D9CE"/>
                    </a:solidFill>
                  </a:tcPr>
                </a:tc>
                <a:tc>
                  <a:txBody>
                    <a:bodyPr/>
                    <a:lstStyle/>
                    <a:p>
                      <a:pPr marL="0" marR="0" lvl="0" indent="0" algn="l" rtl="0">
                        <a:spcBef>
                          <a:spcPts val="0"/>
                        </a:spcBef>
                        <a:spcAft>
                          <a:spcPts val="0"/>
                        </a:spcAft>
                        <a:buNone/>
                      </a:pPr>
                      <a:r>
                        <a:rPr lang="en-US" sz="1200">
                          <a:latin typeface="Times New Roman"/>
                          <a:ea typeface="Times New Roman"/>
                          <a:cs typeface="Times New Roman"/>
                          <a:sym typeface="Times New Roman"/>
                        </a:rPr>
                        <a:t>Ghulam Nabi Dar</a:t>
                      </a:r>
                      <a:endParaRPr/>
                    </a:p>
                  </a:txBody>
                  <a:tcPr marL="0" marR="0" marT="6605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D9CE"/>
                    </a:solidFill>
                  </a:tcPr>
                </a:tc>
              </a:tr>
              <a:tr h="275250">
                <a:tc vMerge="1">
                  <a:txBody>
                    <a:bodyPr/>
                    <a:lstStyle/>
                    <a:p>
                      <a:endParaRPr lang="en-US"/>
                    </a:p>
                  </a:txBody>
                  <a:tcPr/>
                </a:tc>
                <a:tc>
                  <a:txBody>
                    <a:bodyPr/>
                    <a:lstStyle/>
                    <a:p>
                      <a:pPr marL="68580" marR="0" lvl="0" indent="0" algn="l" rtl="0">
                        <a:lnSpc>
                          <a:spcPct val="100000"/>
                        </a:lnSpc>
                        <a:spcBef>
                          <a:spcPts val="0"/>
                        </a:spcBef>
                        <a:spcAft>
                          <a:spcPts val="0"/>
                        </a:spcAft>
                        <a:buNone/>
                      </a:pPr>
                      <a:r>
                        <a:rPr lang="en-US" sz="1200">
                          <a:latin typeface="Times New Roman"/>
                          <a:ea typeface="Times New Roman"/>
                          <a:cs typeface="Times New Roman"/>
                          <a:sym typeface="Times New Roman"/>
                        </a:rPr>
                        <a:t>Residence</a:t>
                      </a:r>
                      <a:endParaRPr sz="1200">
                        <a:latin typeface="Times New Roman"/>
                        <a:ea typeface="Times New Roman"/>
                        <a:cs typeface="Times New Roman"/>
                        <a:sym typeface="Times New Roman"/>
                      </a:endParaRPr>
                    </a:p>
                  </a:txBody>
                  <a:tcPr marL="0" marR="0" marT="711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CE8"/>
                    </a:solidFill>
                  </a:tcPr>
                </a:tc>
                <a:tc>
                  <a:txBody>
                    <a:bodyPr/>
                    <a:lstStyle/>
                    <a:p>
                      <a:pPr marL="0" marR="0" lvl="0" indent="0" algn="l" rtl="0">
                        <a:spcBef>
                          <a:spcPts val="0"/>
                        </a:spcBef>
                        <a:spcAft>
                          <a:spcPts val="0"/>
                        </a:spcAft>
                        <a:buNone/>
                      </a:pPr>
                      <a:r>
                        <a:rPr lang="en-US" sz="1200">
                          <a:latin typeface="Times New Roman"/>
                          <a:ea typeface="Times New Roman"/>
                          <a:cs typeface="Times New Roman"/>
                          <a:sym typeface="Times New Roman"/>
                        </a:rPr>
                        <a:t>Budgam</a:t>
                      </a:r>
                      <a:endParaRPr/>
                    </a:p>
                  </a:txBody>
                  <a:tcPr marL="0" marR="0" marT="6605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CE8"/>
                    </a:solidFill>
                  </a:tcPr>
                </a:tc>
              </a:tr>
              <a:tr h="275800">
                <a:tc vMerge="1">
                  <a:txBody>
                    <a:bodyPr/>
                    <a:lstStyle/>
                    <a:p>
                      <a:endParaRPr lang="en-US"/>
                    </a:p>
                  </a:txBody>
                  <a:tcPr/>
                </a:tc>
                <a:tc>
                  <a:txBody>
                    <a:bodyPr/>
                    <a:lstStyle/>
                    <a:p>
                      <a:pPr marL="68580" marR="0" lvl="0" indent="0" algn="l" rtl="0">
                        <a:lnSpc>
                          <a:spcPct val="100000"/>
                        </a:lnSpc>
                        <a:spcBef>
                          <a:spcPts val="0"/>
                        </a:spcBef>
                        <a:spcAft>
                          <a:spcPts val="0"/>
                        </a:spcAft>
                        <a:buNone/>
                      </a:pPr>
                      <a:r>
                        <a:rPr lang="en-US" sz="1200">
                          <a:latin typeface="Times New Roman"/>
                          <a:ea typeface="Times New Roman"/>
                          <a:cs typeface="Times New Roman"/>
                          <a:sym typeface="Times New Roman"/>
                        </a:rPr>
                        <a:t>Contact details</a:t>
                      </a:r>
                      <a:endParaRPr sz="1200">
                        <a:latin typeface="Times New Roman"/>
                        <a:ea typeface="Times New Roman"/>
                        <a:cs typeface="Times New Roman"/>
                        <a:sym typeface="Times New Roman"/>
                      </a:endParaRPr>
                    </a:p>
                  </a:txBody>
                  <a:tcPr marL="0" marR="0" marT="7175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D9CE"/>
                    </a:solidFill>
                  </a:tcPr>
                </a:tc>
                <a:tc>
                  <a:txBody>
                    <a:bodyPr/>
                    <a:lstStyle/>
                    <a:p>
                      <a:pPr marL="0" marR="0" lvl="0" indent="0" algn="l" rtl="0">
                        <a:spcBef>
                          <a:spcPts val="0"/>
                        </a:spcBef>
                        <a:spcAft>
                          <a:spcPts val="0"/>
                        </a:spcAft>
                        <a:buNone/>
                      </a:pPr>
                      <a:r>
                        <a:rPr lang="en-US" sz="1200">
                          <a:latin typeface="Times New Roman"/>
                          <a:ea typeface="Times New Roman"/>
                          <a:cs typeface="Times New Roman"/>
                          <a:sym typeface="Times New Roman"/>
                        </a:rPr>
                        <a:t>7889502066</a:t>
                      </a:r>
                      <a:endParaRPr/>
                    </a:p>
                  </a:txBody>
                  <a:tcPr marL="0" marR="0" marT="6605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D9CE"/>
                    </a:solidFill>
                  </a:tcPr>
                </a:tc>
              </a:tr>
              <a:tr h="275250">
                <a:tc vMerge="1">
                  <a:txBody>
                    <a:bodyPr/>
                    <a:lstStyle/>
                    <a:p>
                      <a:endParaRPr lang="en-US"/>
                    </a:p>
                  </a:txBody>
                  <a:tcPr/>
                </a:tc>
                <a:tc>
                  <a:txBody>
                    <a:bodyPr/>
                    <a:lstStyle/>
                    <a:p>
                      <a:pPr marL="68580" marR="0" lvl="0" indent="0" algn="l" rtl="0">
                        <a:lnSpc>
                          <a:spcPct val="100000"/>
                        </a:lnSpc>
                        <a:spcBef>
                          <a:spcPts val="0"/>
                        </a:spcBef>
                        <a:spcAft>
                          <a:spcPts val="0"/>
                        </a:spcAft>
                        <a:buNone/>
                      </a:pPr>
                      <a:r>
                        <a:rPr lang="en-US" sz="1200">
                          <a:latin typeface="Times New Roman"/>
                          <a:ea typeface="Times New Roman"/>
                          <a:cs typeface="Times New Roman"/>
                          <a:sym typeface="Times New Roman"/>
                        </a:rPr>
                        <a:t>Email</a:t>
                      </a:r>
                      <a:endParaRPr sz="1200">
                        <a:latin typeface="Times New Roman"/>
                        <a:ea typeface="Times New Roman"/>
                        <a:cs typeface="Times New Roman"/>
                        <a:sym typeface="Times New Roman"/>
                      </a:endParaRPr>
                    </a:p>
                  </a:txBody>
                  <a:tcPr marL="0" marR="0" marT="711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CE8"/>
                    </a:solidFill>
                  </a:tcPr>
                </a:tc>
                <a:tc>
                  <a:txBody>
                    <a:bodyPr/>
                    <a:lstStyle/>
                    <a:p>
                      <a:pPr marL="0" marR="0" lvl="0" indent="0" algn="l" rtl="0">
                        <a:spcBef>
                          <a:spcPts val="0"/>
                        </a:spcBef>
                        <a:spcAft>
                          <a:spcPts val="0"/>
                        </a:spcAft>
                        <a:buNone/>
                      </a:pPr>
                      <a:r>
                        <a:rPr lang="en-US" sz="1200">
                          <a:latin typeface="Times New Roman"/>
                          <a:ea typeface="Times New Roman"/>
                          <a:cs typeface="Times New Roman"/>
                          <a:sym typeface="Times New Roman"/>
                        </a:rPr>
                        <a:t>nudaadil@gmail.com</a:t>
                      </a:r>
                      <a:endParaRPr/>
                    </a:p>
                  </a:txBody>
                  <a:tcPr marL="0" marR="0" marT="6605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CE8"/>
                    </a:solidFill>
                  </a:tcPr>
                </a:tc>
              </a:tr>
              <a:tr h="473850">
                <a:tc vMerge="1">
                  <a:txBody>
                    <a:bodyPr/>
                    <a:lstStyle/>
                    <a:p>
                      <a:endParaRPr lang="en-US"/>
                    </a:p>
                  </a:txBody>
                  <a:tcPr/>
                </a:tc>
                <a:tc>
                  <a:txBody>
                    <a:bodyPr/>
                    <a:lstStyle/>
                    <a:p>
                      <a:pPr marL="68580" marR="0" lvl="0" indent="0" algn="l" rtl="0">
                        <a:lnSpc>
                          <a:spcPct val="100000"/>
                        </a:lnSpc>
                        <a:spcBef>
                          <a:spcPts val="0"/>
                        </a:spcBef>
                        <a:spcAft>
                          <a:spcPts val="0"/>
                        </a:spcAft>
                        <a:buNone/>
                      </a:pPr>
                      <a:r>
                        <a:rPr lang="en-US" sz="1200">
                          <a:latin typeface="Times New Roman"/>
                          <a:ea typeface="Times New Roman"/>
                          <a:cs typeface="Times New Roman"/>
                          <a:sym typeface="Times New Roman"/>
                        </a:rPr>
                        <a:t>PG Research Project</a:t>
                      </a:r>
                      <a:endParaRPr sz="1200">
                        <a:latin typeface="Times New Roman"/>
                        <a:ea typeface="Times New Roman"/>
                        <a:cs typeface="Times New Roman"/>
                        <a:sym typeface="Times New Roman"/>
                      </a:endParaRPr>
                    </a:p>
                    <a:p>
                      <a:pPr marL="68580" marR="0" lvl="0" indent="0" algn="l" rtl="0">
                        <a:lnSpc>
                          <a:spcPct val="100000"/>
                        </a:lnSpc>
                        <a:spcBef>
                          <a:spcPts val="195"/>
                        </a:spcBef>
                        <a:spcAft>
                          <a:spcPts val="0"/>
                        </a:spcAft>
                        <a:buNone/>
                      </a:pPr>
                      <a:r>
                        <a:rPr lang="en-US" sz="1200">
                          <a:latin typeface="Times New Roman"/>
                          <a:ea typeface="Times New Roman"/>
                          <a:cs typeface="Times New Roman"/>
                          <a:sym typeface="Times New Roman"/>
                        </a:rPr>
                        <a:t>Title</a:t>
                      </a:r>
                      <a:endParaRPr sz="1200">
                        <a:latin typeface="Times New Roman"/>
                        <a:ea typeface="Times New Roman"/>
                        <a:cs typeface="Times New Roman"/>
                        <a:sym typeface="Times New Roman"/>
                      </a:endParaRPr>
                    </a:p>
                  </a:txBody>
                  <a:tcPr marL="0" marR="0" marT="876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D9CE"/>
                    </a:solidFill>
                  </a:tcPr>
                </a:tc>
                <a:tc>
                  <a:txBody>
                    <a:bodyPr/>
                    <a:lstStyle/>
                    <a:p>
                      <a:pPr marL="0" marR="0" lvl="0" indent="0" algn="l" rtl="0">
                        <a:spcBef>
                          <a:spcPts val="0"/>
                        </a:spcBef>
                        <a:spcAft>
                          <a:spcPts val="0"/>
                        </a:spcAft>
                        <a:buNone/>
                      </a:pPr>
                      <a:r>
                        <a:rPr lang="en-US" sz="1200">
                          <a:latin typeface="Times New Roman"/>
                          <a:ea typeface="Times New Roman"/>
                          <a:cs typeface="Times New Roman"/>
                          <a:sym typeface="Times New Roman"/>
                        </a:rPr>
                        <a:t>Optimization and Recombinant Expression of Toxic Plant Protein, NTAAA1</a:t>
                      </a:r>
                      <a:endParaRPr sz="1200">
                        <a:latin typeface="Times New Roman"/>
                        <a:ea typeface="Times New Roman"/>
                        <a:cs typeface="Times New Roman"/>
                        <a:sym typeface="Times New Roman"/>
                      </a:endParaRPr>
                    </a:p>
                  </a:txBody>
                  <a:tcPr marL="0" marR="0" marT="1777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D9CE"/>
                    </a:solidFill>
                  </a:tcPr>
                </a:tc>
              </a:tr>
              <a:tr h="483925">
                <a:tc vMerge="1">
                  <a:txBody>
                    <a:bodyPr/>
                    <a:lstStyle/>
                    <a:p>
                      <a:endParaRPr lang="en-US"/>
                    </a:p>
                  </a:txBody>
                  <a:tcPr/>
                </a:tc>
                <a:tc>
                  <a:txBody>
                    <a:bodyPr/>
                    <a:lstStyle/>
                    <a:p>
                      <a:pPr marL="0" marR="0" lvl="0" indent="0" algn="l" rtl="0">
                        <a:lnSpc>
                          <a:spcPct val="100000"/>
                        </a:lnSpc>
                        <a:spcBef>
                          <a:spcPts val="0"/>
                        </a:spcBef>
                        <a:spcAft>
                          <a:spcPts val="0"/>
                        </a:spcAft>
                        <a:buNone/>
                      </a:pPr>
                      <a:endParaRPr sz="1200">
                        <a:latin typeface="Times New Roman"/>
                        <a:ea typeface="Times New Roman"/>
                        <a:cs typeface="Times New Roman"/>
                        <a:sym typeface="Times New Roman"/>
                      </a:endParaRPr>
                    </a:p>
                    <a:p>
                      <a:pPr marL="68580" marR="0" lvl="0" indent="0" algn="l" rtl="0">
                        <a:lnSpc>
                          <a:spcPct val="100000"/>
                        </a:lnSpc>
                        <a:spcBef>
                          <a:spcPts val="0"/>
                        </a:spcBef>
                        <a:spcAft>
                          <a:spcPts val="0"/>
                        </a:spcAft>
                        <a:buNone/>
                      </a:pPr>
                      <a:r>
                        <a:rPr lang="en-US" sz="1200">
                          <a:latin typeface="Times New Roman"/>
                          <a:ea typeface="Times New Roman"/>
                          <a:cs typeface="Times New Roman"/>
                          <a:sym typeface="Times New Roman"/>
                        </a:rPr>
                        <a:t>Area of Interest</a:t>
                      </a:r>
                      <a:endParaRPr sz="1200">
                        <a:latin typeface="Times New Roman"/>
                        <a:ea typeface="Times New Roman"/>
                        <a:cs typeface="Times New Roman"/>
                        <a:sym typeface="Times New Roman"/>
                      </a:endParaRPr>
                    </a:p>
                  </a:txBody>
                  <a:tcPr marL="0" marR="0" marT="292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CE8"/>
                    </a:solidFill>
                  </a:tcPr>
                </a:tc>
                <a:tc>
                  <a:txBody>
                    <a:bodyPr/>
                    <a:lstStyle/>
                    <a:p>
                      <a:pPr marL="0" marR="0" lvl="0" indent="0" algn="l" rtl="0">
                        <a:spcBef>
                          <a:spcPts val="0"/>
                        </a:spcBef>
                        <a:spcAft>
                          <a:spcPts val="0"/>
                        </a:spcAft>
                        <a:buNone/>
                      </a:pPr>
                      <a:endParaRPr sz="1200">
                        <a:latin typeface="Times New Roman"/>
                        <a:ea typeface="Times New Roman"/>
                        <a:cs typeface="Times New Roman"/>
                        <a:sym typeface="Times New Roman"/>
                      </a:endParaRPr>
                    </a:p>
                    <a:p>
                      <a:pPr marL="0" marR="0" lvl="0" indent="0" algn="l" rtl="0">
                        <a:spcBef>
                          <a:spcPts val="0"/>
                        </a:spcBef>
                        <a:spcAft>
                          <a:spcPts val="0"/>
                        </a:spcAft>
                        <a:buNone/>
                      </a:pPr>
                      <a:r>
                        <a:rPr lang="en-US" sz="1200">
                          <a:latin typeface="Times New Roman"/>
                          <a:ea typeface="Times New Roman"/>
                          <a:cs typeface="Times New Roman"/>
                          <a:sym typeface="Times New Roman"/>
                        </a:rPr>
                        <a:t>Medical Microbiology</a:t>
                      </a:r>
                      <a:endParaRPr sz="1200">
                        <a:latin typeface="Times New Roman"/>
                        <a:ea typeface="Times New Roman"/>
                        <a:cs typeface="Times New Roman"/>
                        <a:sym typeface="Times New Roman"/>
                      </a:endParaRPr>
                    </a:p>
                  </a:txBody>
                  <a:tcPr marL="0" marR="0" marT="8255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CE8"/>
                    </a:solidFill>
                  </a:tcPr>
                </a:tc>
              </a:tr>
            </a:tbl>
          </a:graphicData>
        </a:graphic>
      </p:graphicFrame>
      <p:grpSp>
        <p:nvGrpSpPr>
          <p:cNvPr id="757" name="Google Shape;757;p34"/>
          <p:cNvGrpSpPr/>
          <p:nvPr/>
        </p:nvGrpSpPr>
        <p:grpSpPr>
          <a:xfrm>
            <a:off x="8108414" y="197613"/>
            <a:ext cx="881350" cy="5553192"/>
            <a:chOff x="8145018" y="285749"/>
            <a:chExt cx="571500" cy="5215255"/>
          </a:xfrm>
        </p:grpSpPr>
        <p:sp>
          <p:nvSpPr>
            <p:cNvPr id="758" name="Google Shape;758;p34"/>
            <p:cNvSpPr/>
            <p:nvPr/>
          </p:nvSpPr>
          <p:spPr>
            <a:xfrm>
              <a:off x="8145018" y="285749"/>
              <a:ext cx="571500" cy="5215255"/>
            </a:xfrm>
            <a:custGeom>
              <a:avLst/>
              <a:gdLst/>
              <a:ahLst/>
              <a:cxnLst/>
              <a:rect l="l" t="t" r="r" b="b"/>
              <a:pathLst>
                <a:path w="571500" h="5215255" extrusionOk="0">
                  <a:moveTo>
                    <a:pt x="476250" y="0"/>
                  </a:moveTo>
                  <a:lnTo>
                    <a:pt x="95250" y="0"/>
                  </a:lnTo>
                  <a:lnTo>
                    <a:pt x="58185" y="7489"/>
                  </a:lnTo>
                  <a:lnTo>
                    <a:pt x="27908" y="27908"/>
                  </a:lnTo>
                  <a:lnTo>
                    <a:pt x="7489" y="58185"/>
                  </a:lnTo>
                  <a:lnTo>
                    <a:pt x="0" y="95250"/>
                  </a:lnTo>
                  <a:lnTo>
                    <a:pt x="0" y="5119878"/>
                  </a:lnTo>
                  <a:lnTo>
                    <a:pt x="7489" y="5156942"/>
                  </a:lnTo>
                  <a:lnTo>
                    <a:pt x="27908" y="5187219"/>
                  </a:lnTo>
                  <a:lnTo>
                    <a:pt x="58185" y="5207638"/>
                  </a:lnTo>
                  <a:lnTo>
                    <a:pt x="95250" y="5215128"/>
                  </a:lnTo>
                  <a:lnTo>
                    <a:pt x="476250" y="5215128"/>
                  </a:lnTo>
                  <a:lnTo>
                    <a:pt x="513314" y="5207638"/>
                  </a:lnTo>
                  <a:lnTo>
                    <a:pt x="543591" y="5187219"/>
                  </a:lnTo>
                  <a:lnTo>
                    <a:pt x="564010" y="5156942"/>
                  </a:lnTo>
                  <a:lnTo>
                    <a:pt x="571500" y="5119878"/>
                  </a:lnTo>
                  <a:lnTo>
                    <a:pt x="571500" y="95250"/>
                  </a:lnTo>
                  <a:lnTo>
                    <a:pt x="564010" y="58185"/>
                  </a:lnTo>
                  <a:lnTo>
                    <a:pt x="543591" y="27908"/>
                  </a:lnTo>
                  <a:lnTo>
                    <a:pt x="513314" y="7489"/>
                  </a:lnTo>
                  <a:lnTo>
                    <a:pt x="476250" y="0"/>
                  </a:lnTo>
                  <a:close/>
                </a:path>
              </a:pathLst>
            </a:custGeom>
            <a:solidFill>
              <a:srgbClr val="FFC000"/>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59" name="Google Shape;759;p34"/>
            <p:cNvSpPr/>
            <p:nvPr/>
          </p:nvSpPr>
          <p:spPr>
            <a:xfrm>
              <a:off x="8145018" y="285749"/>
              <a:ext cx="571500" cy="5215255"/>
            </a:xfrm>
            <a:custGeom>
              <a:avLst/>
              <a:gdLst/>
              <a:ahLst/>
              <a:cxnLst/>
              <a:rect l="l" t="t" r="r" b="b"/>
              <a:pathLst>
                <a:path w="571500" h="5215255" extrusionOk="0">
                  <a:moveTo>
                    <a:pt x="476250" y="5215128"/>
                  </a:moveTo>
                  <a:lnTo>
                    <a:pt x="513314" y="5207638"/>
                  </a:lnTo>
                  <a:lnTo>
                    <a:pt x="543591" y="5187219"/>
                  </a:lnTo>
                  <a:lnTo>
                    <a:pt x="564010" y="5156942"/>
                  </a:lnTo>
                  <a:lnTo>
                    <a:pt x="571500" y="5119878"/>
                  </a:lnTo>
                  <a:lnTo>
                    <a:pt x="571500" y="95250"/>
                  </a:lnTo>
                  <a:lnTo>
                    <a:pt x="564010" y="58185"/>
                  </a:lnTo>
                  <a:lnTo>
                    <a:pt x="543591" y="27908"/>
                  </a:lnTo>
                  <a:lnTo>
                    <a:pt x="513314" y="7489"/>
                  </a:lnTo>
                  <a:lnTo>
                    <a:pt x="476250" y="0"/>
                  </a:lnTo>
                  <a:lnTo>
                    <a:pt x="95250" y="0"/>
                  </a:lnTo>
                  <a:lnTo>
                    <a:pt x="58185" y="7489"/>
                  </a:lnTo>
                  <a:lnTo>
                    <a:pt x="27908" y="27908"/>
                  </a:lnTo>
                  <a:lnTo>
                    <a:pt x="7489" y="58185"/>
                  </a:lnTo>
                  <a:lnTo>
                    <a:pt x="0" y="95250"/>
                  </a:lnTo>
                  <a:lnTo>
                    <a:pt x="0" y="5119878"/>
                  </a:lnTo>
                  <a:lnTo>
                    <a:pt x="7489" y="5156942"/>
                  </a:lnTo>
                  <a:lnTo>
                    <a:pt x="27908" y="5187219"/>
                  </a:lnTo>
                  <a:lnTo>
                    <a:pt x="58185" y="5207638"/>
                  </a:lnTo>
                  <a:lnTo>
                    <a:pt x="95250" y="5215128"/>
                  </a:lnTo>
                  <a:lnTo>
                    <a:pt x="476250" y="5215128"/>
                  </a:lnTo>
                  <a:close/>
                </a:path>
              </a:pathLst>
            </a:custGeom>
            <a:solidFill>
              <a:srgbClr val="FFC000"/>
            </a:solid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
        <p:nvSpPr>
          <p:cNvPr id="760" name="Google Shape;760;p34"/>
          <p:cNvSpPr txBox="1"/>
          <p:nvPr/>
        </p:nvSpPr>
        <p:spPr>
          <a:xfrm rot="5400000">
            <a:off x="6907401" y="2571149"/>
            <a:ext cx="3252470" cy="575945"/>
          </a:xfrm>
          <a:prstGeom prst="rect">
            <a:avLst/>
          </a:prstGeom>
          <a:noFill/>
          <a:ln>
            <a:noFill/>
          </a:ln>
        </p:spPr>
        <p:txBody>
          <a:bodyPr spcFirstLastPara="1" wrap="square" lIns="0" tIns="9525" rIns="0" bIns="0" anchor="t" anchorCtr="0">
            <a:spAutoFit/>
          </a:bodyPr>
          <a:lstStyle/>
          <a:p>
            <a:pPr marL="0" lvl="0" indent="0" algn="ctr" rtl="0">
              <a:lnSpc>
                <a:spcPct val="113333"/>
              </a:lnSpc>
              <a:spcBef>
                <a:spcPts val="0"/>
              </a:spcBef>
              <a:spcAft>
                <a:spcPts val="0"/>
              </a:spcAft>
              <a:buNone/>
            </a:pPr>
            <a:r>
              <a:rPr lang="en-US" sz="1800" b="1" dirty="0">
                <a:latin typeface="Cambria"/>
                <a:ea typeface="Cambria"/>
                <a:cs typeface="Cambria"/>
                <a:sym typeface="Cambria"/>
              </a:rPr>
              <a:t>PLACEMENT	BROCHURE</a:t>
            </a:r>
            <a:endParaRPr sz="1800">
              <a:latin typeface="Cambria"/>
              <a:ea typeface="Cambria"/>
              <a:cs typeface="Cambria"/>
              <a:sym typeface="Cambria"/>
            </a:endParaRPr>
          </a:p>
          <a:p>
            <a:pPr marL="1270" lvl="0" indent="0" algn="ctr" rtl="0">
              <a:lnSpc>
                <a:spcPct val="114000"/>
              </a:lnSpc>
              <a:spcBef>
                <a:spcPts val="0"/>
              </a:spcBef>
              <a:spcAft>
                <a:spcPts val="0"/>
              </a:spcAft>
              <a:buNone/>
            </a:pPr>
            <a:r>
              <a:rPr lang="en-US" sz="2000" b="1" dirty="0">
                <a:latin typeface="Cambria"/>
                <a:ea typeface="Cambria"/>
                <a:cs typeface="Cambria"/>
                <a:sym typeface="Cambria"/>
              </a:rPr>
              <a:t>2024</a:t>
            </a:r>
            <a:endParaRPr sz="2000">
              <a:latin typeface="Cambria"/>
              <a:ea typeface="Cambria"/>
              <a:cs typeface="Cambria"/>
              <a:sym typeface="Cambria"/>
            </a:endParaRPr>
          </a:p>
        </p:txBody>
      </p:sp>
      <p:pic>
        <p:nvPicPr>
          <p:cNvPr id="761" name="Google Shape;761;p34"/>
          <p:cNvPicPr preferRelativeResize="0"/>
          <p:nvPr/>
        </p:nvPicPr>
        <p:blipFill rotWithShape="1">
          <a:blip r:embed="rId7">
            <a:alphaModFix/>
          </a:blip>
          <a:srcRect t="136" r="205" b="67"/>
          <a:stretch/>
        </p:blipFill>
        <p:spPr>
          <a:xfrm>
            <a:off x="357158" y="714356"/>
            <a:ext cx="1503830" cy="1928826"/>
          </a:xfrm>
          <a:prstGeom prst="rect">
            <a:avLst/>
          </a:prstGeom>
          <a:noFill/>
          <a:ln>
            <a:noFill/>
          </a:ln>
        </p:spPr>
      </p:pic>
      <p:sp>
        <p:nvSpPr>
          <p:cNvPr id="762" name="Google Shape;762;p34"/>
          <p:cNvSpPr txBox="1"/>
          <p:nvPr/>
        </p:nvSpPr>
        <p:spPr>
          <a:xfrm>
            <a:off x="928662" y="2928934"/>
            <a:ext cx="6216650" cy="571500"/>
          </a:xfrm>
          <a:prstGeom prst="rect">
            <a:avLst/>
          </a:prstGeom>
          <a:noFill/>
          <a:ln w="25900" cap="flat" cmpd="sng">
            <a:solidFill>
              <a:srgbClr val="7597D9"/>
            </a:solidFill>
            <a:prstDash val="solid"/>
            <a:round/>
            <a:headEnd type="none" w="sm" len="sm"/>
            <a:tailEnd type="none" w="sm" len="sm"/>
          </a:ln>
        </p:spPr>
        <p:txBody>
          <a:bodyPr spcFirstLastPara="1" wrap="square" lIns="0" tIns="62225" rIns="0" bIns="0" anchor="t" anchorCtr="0">
            <a:spAutoFit/>
          </a:bodyPr>
          <a:lstStyle/>
          <a:p>
            <a:pPr marL="0" marR="0" lvl="0" indent="0" algn="ctr" rtl="0">
              <a:lnSpc>
                <a:spcPct val="100000"/>
              </a:lnSpc>
              <a:spcBef>
                <a:spcPts val="0"/>
              </a:spcBef>
              <a:spcAft>
                <a:spcPts val="0"/>
              </a:spcAft>
              <a:buClr>
                <a:schemeClr val="dk2"/>
              </a:buClr>
              <a:buSzPts val="2600"/>
              <a:buFont typeface="Cambria"/>
              <a:buNone/>
            </a:pPr>
            <a:r>
              <a:rPr lang="en-US" sz="2600" b="0" i="0" u="none" strike="noStrike" cap="small">
                <a:solidFill>
                  <a:schemeClr val="dk2"/>
                </a:solidFill>
                <a:latin typeface="Cambria"/>
                <a:ea typeface="Cambria"/>
                <a:cs typeface="Cambria"/>
                <a:sym typeface="Cambria"/>
              </a:rPr>
              <a:t>Ongoing Research Projects</a:t>
            </a:r>
            <a:endParaRPr sz="2600" b="0" i="0" u="none" strike="noStrike" cap="small">
              <a:solidFill>
                <a:schemeClr val="dk2"/>
              </a:solidFill>
              <a:latin typeface="Cambria"/>
              <a:ea typeface="Cambria"/>
              <a:cs typeface="Cambria"/>
              <a:sym typeface="Cambria"/>
            </a:endParaRPr>
          </a:p>
        </p:txBody>
      </p:sp>
      <p:sp>
        <p:nvSpPr>
          <p:cNvPr id="763" name="Google Shape;763;p34"/>
          <p:cNvSpPr txBox="1"/>
          <p:nvPr/>
        </p:nvSpPr>
        <p:spPr>
          <a:xfrm>
            <a:off x="214282" y="3714752"/>
            <a:ext cx="7358114" cy="2993127"/>
          </a:xfrm>
          <a:prstGeom prst="rect">
            <a:avLst/>
          </a:prstGeom>
          <a:noFill/>
          <a:ln>
            <a:noFill/>
          </a:ln>
        </p:spPr>
        <p:txBody>
          <a:bodyPr spcFirstLastPara="1" wrap="square" lIns="91425" tIns="45700" rIns="91425" bIns="45700" anchor="t" anchorCtr="0">
            <a:spAutoFit/>
          </a:bodyPr>
          <a:lstStyle/>
          <a:p>
            <a:pPr marL="287020" lvl="0" indent="-274320" algn="just" rtl="0">
              <a:lnSpc>
                <a:spcPct val="150000"/>
              </a:lnSpc>
              <a:spcBef>
                <a:spcPts val="0"/>
              </a:spcBef>
              <a:spcAft>
                <a:spcPts val="0"/>
              </a:spcAft>
              <a:buClr>
                <a:srgbClr val="FD8537"/>
              </a:buClr>
              <a:buSzPts val="966"/>
              <a:buFont typeface="Noto Sans Symbols"/>
              <a:buChar char="🞆"/>
            </a:pPr>
            <a:r>
              <a:rPr lang="en-US" sz="1400">
                <a:latin typeface="Times New Roman"/>
                <a:ea typeface="Times New Roman"/>
                <a:cs typeface="Times New Roman"/>
                <a:sym typeface="Times New Roman"/>
              </a:rPr>
              <a:t>DBT sponsored project untitled Process optimization and upscale production of lignocellulosic extremozymes  from Himalayan microbes.</a:t>
            </a:r>
            <a:endParaRPr/>
          </a:p>
          <a:p>
            <a:pPr marL="287020" lvl="0" indent="-274320" algn="just" rtl="0">
              <a:lnSpc>
                <a:spcPct val="150000"/>
              </a:lnSpc>
              <a:spcBef>
                <a:spcPts val="95"/>
              </a:spcBef>
              <a:spcAft>
                <a:spcPts val="0"/>
              </a:spcAft>
              <a:buClr>
                <a:srgbClr val="FD8537"/>
              </a:buClr>
              <a:buSzPts val="966"/>
              <a:buFont typeface="Noto Sans Symbols"/>
              <a:buChar char="🞆"/>
            </a:pPr>
            <a:r>
              <a:rPr lang="en-US" sz="1400">
                <a:latin typeface="Times New Roman"/>
                <a:ea typeface="Times New Roman"/>
                <a:cs typeface="Times New Roman"/>
                <a:sym typeface="Times New Roman"/>
              </a:rPr>
              <a:t>Gut Microbiota heterogeneity in Obese- type 11 Diabetic Mellitus.</a:t>
            </a:r>
            <a:endParaRPr/>
          </a:p>
          <a:p>
            <a:pPr marL="287020" lvl="0" indent="-274320" algn="just" rtl="0">
              <a:lnSpc>
                <a:spcPct val="150000"/>
              </a:lnSpc>
              <a:spcBef>
                <a:spcPts val="95"/>
              </a:spcBef>
              <a:spcAft>
                <a:spcPts val="0"/>
              </a:spcAft>
              <a:buClr>
                <a:srgbClr val="FD8537"/>
              </a:buClr>
              <a:buSzPts val="966"/>
              <a:buFont typeface="Noto Sans Symbols"/>
              <a:buChar char="🞆"/>
            </a:pPr>
            <a:r>
              <a:rPr lang="en-US" sz="1400">
                <a:latin typeface="Times New Roman"/>
                <a:ea typeface="Times New Roman"/>
                <a:cs typeface="Times New Roman"/>
                <a:sym typeface="Times New Roman"/>
              </a:rPr>
              <a:t>Expression analysis of GSTPI and IDHI genes in Primary Malignant  Brain tumor tissues of patient exposed to pesticides.</a:t>
            </a:r>
            <a:endParaRPr/>
          </a:p>
          <a:p>
            <a:pPr marL="287020" lvl="0" indent="-274320" algn="just" rtl="0">
              <a:lnSpc>
                <a:spcPct val="150000"/>
              </a:lnSpc>
              <a:spcBef>
                <a:spcPts val="95"/>
              </a:spcBef>
              <a:spcAft>
                <a:spcPts val="0"/>
              </a:spcAft>
              <a:buClr>
                <a:srgbClr val="FD8537"/>
              </a:buClr>
              <a:buSzPts val="966"/>
              <a:buFont typeface="Noto Sans Symbols"/>
              <a:buChar char="🞆"/>
            </a:pPr>
            <a:r>
              <a:rPr lang="en-US" sz="1400">
                <a:latin typeface="Times New Roman"/>
                <a:ea typeface="Times New Roman"/>
                <a:cs typeface="Times New Roman"/>
                <a:sym typeface="Times New Roman"/>
              </a:rPr>
              <a:t>Studies on morphological and molecular profiling through DNA Barcoding of predominant species of Coccinellidae and Syrphidae, their potential in insect pest management in kashmir India</a:t>
            </a:r>
            <a:endParaRPr/>
          </a:p>
          <a:p>
            <a:pPr marL="0" lvl="0" indent="0" algn="l" rtl="0">
              <a:spcBef>
                <a:spcPts val="0"/>
              </a:spcBef>
              <a:spcAft>
                <a:spcPts val="0"/>
              </a:spcAft>
              <a:buNone/>
            </a:pPr>
            <a:endParaRPr sz="1800"/>
          </a:p>
        </p:txBody>
      </p:sp>
      <p:sp>
        <p:nvSpPr>
          <p:cNvPr id="764" name="Google Shape;764;p34"/>
          <p:cNvSpPr txBox="1"/>
          <p:nvPr/>
        </p:nvSpPr>
        <p:spPr>
          <a:xfrm>
            <a:off x="8215338" y="5786454"/>
            <a:ext cx="571504" cy="369332"/>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lvl="0" indent="0" algn="l" rtl="0">
              <a:spcBef>
                <a:spcPts val="0"/>
              </a:spcBef>
              <a:spcAft>
                <a:spcPts val="0"/>
              </a:spcAft>
              <a:buNone/>
            </a:pPr>
            <a:r>
              <a:rPr lang="en-US" sz="1800" dirty="0" smtClean="0"/>
              <a:t>32</a:t>
            </a:r>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Google Shape;769;p35"/>
          <p:cNvSpPr txBox="1"/>
          <p:nvPr/>
        </p:nvSpPr>
        <p:spPr>
          <a:xfrm>
            <a:off x="193644" y="222546"/>
            <a:ext cx="7934356" cy="7356619"/>
          </a:xfrm>
          <a:prstGeom prst="rect">
            <a:avLst/>
          </a:prstGeom>
          <a:noFill/>
          <a:ln>
            <a:noFill/>
          </a:ln>
        </p:spPr>
        <p:txBody>
          <a:bodyPr spcFirstLastPara="1" wrap="square" lIns="0" tIns="29200" rIns="0" bIns="0" anchor="t" anchorCtr="0">
            <a:spAutoFit/>
          </a:bodyPr>
          <a:lstStyle/>
          <a:p>
            <a:pPr marL="286385" marR="8255" lvl="0" indent="-274319" algn="l" rtl="0">
              <a:lnSpc>
                <a:spcPct val="120000"/>
              </a:lnSpc>
              <a:spcBef>
                <a:spcPts val="0"/>
              </a:spcBef>
              <a:spcAft>
                <a:spcPts val="0"/>
              </a:spcAft>
              <a:buClr>
                <a:srgbClr val="FD8537"/>
              </a:buClr>
              <a:buSzPts val="630"/>
              <a:buFont typeface="Noto Sans Symbols"/>
              <a:buChar char="🞆"/>
            </a:pPr>
            <a:r>
              <a:rPr lang="en-US" sz="900" dirty="0">
                <a:solidFill>
                  <a:schemeClr val="dk1"/>
                </a:solidFill>
                <a:latin typeface="Times New Roman"/>
                <a:ea typeface="Times New Roman"/>
                <a:cs typeface="Times New Roman"/>
                <a:sym typeface="Times New Roman"/>
              </a:rPr>
              <a:t>M Nabi, N </a:t>
            </a:r>
            <a:r>
              <a:rPr lang="en-US" sz="900" dirty="0" err="1">
                <a:solidFill>
                  <a:schemeClr val="dk1"/>
                </a:solidFill>
                <a:latin typeface="Times New Roman"/>
                <a:ea typeface="Times New Roman"/>
                <a:cs typeface="Times New Roman"/>
                <a:sym typeface="Times New Roman"/>
              </a:rPr>
              <a:t>Tabassum</a:t>
            </a:r>
            <a:r>
              <a:rPr lang="en-US" sz="900" dirty="0">
                <a:solidFill>
                  <a:schemeClr val="dk1"/>
                </a:solidFill>
                <a:latin typeface="Times New Roman"/>
                <a:ea typeface="Times New Roman"/>
                <a:cs typeface="Times New Roman"/>
                <a:sym typeface="Times New Roman"/>
              </a:rPr>
              <a:t>, BA </a:t>
            </a:r>
            <a:r>
              <a:rPr lang="en-US" sz="900" dirty="0" err="1">
                <a:solidFill>
                  <a:schemeClr val="dk1"/>
                </a:solidFill>
                <a:latin typeface="Times New Roman"/>
                <a:ea typeface="Times New Roman"/>
                <a:cs typeface="Times New Roman"/>
                <a:sym typeface="Times New Roman"/>
              </a:rPr>
              <a:t>Ganai</a:t>
            </a:r>
            <a:r>
              <a:rPr lang="en-US" sz="900" dirty="0">
                <a:solidFill>
                  <a:schemeClr val="dk1"/>
                </a:solidFill>
                <a:latin typeface="Times New Roman"/>
                <a:ea typeface="Times New Roman"/>
                <a:cs typeface="Times New Roman"/>
                <a:sym typeface="Times New Roman"/>
              </a:rPr>
              <a:t>. (2022). </a:t>
            </a:r>
            <a:r>
              <a:rPr lang="en-US" sz="900" u="sng" dirty="0" err="1">
                <a:solidFill>
                  <a:schemeClr val="dk1"/>
                </a:solidFill>
                <a:latin typeface="Times New Roman"/>
                <a:ea typeface="Times New Roman"/>
                <a:cs typeface="Times New Roman"/>
                <a:sym typeface="Times New Roman"/>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Phytochemical</a:t>
            </a:r>
            <a:r>
              <a:rPr lang="en-US" sz="900" u="sng" dirty="0">
                <a:solidFill>
                  <a:schemeClr val="dk1"/>
                </a:solidFill>
                <a:latin typeface="Times New Roman"/>
                <a:ea typeface="Times New Roman"/>
                <a:cs typeface="Times New Roman"/>
                <a:sym typeface="Times New Roman"/>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screening and antibacterial activity of </a:t>
            </a:r>
            <a:r>
              <a:rPr lang="en-US" sz="900" u="sng" dirty="0" err="1">
                <a:solidFill>
                  <a:schemeClr val="dk1"/>
                </a:solidFill>
                <a:latin typeface="Times New Roman"/>
                <a:ea typeface="Times New Roman"/>
                <a:cs typeface="Times New Roman"/>
                <a:sym typeface="Times New Roman"/>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Skimmiaanquetilia</a:t>
            </a:r>
            <a:r>
              <a:rPr lang="en-US" sz="900" u="sng" dirty="0">
                <a:solidFill>
                  <a:schemeClr val="dk1"/>
                </a:solidFill>
                <a:latin typeface="Times New Roman"/>
                <a:ea typeface="Times New Roman"/>
                <a:cs typeface="Times New Roman"/>
                <a:sym typeface="Times New Roman"/>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NP Taylor and Airy Shaw: A first study from Kashmir Himalaya</a:t>
            </a:r>
            <a:r>
              <a:rPr lang="en-US" sz="900" dirty="0">
                <a:solidFill>
                  <a:schemeClr val="dk1"/>
                </a:solidFill>
                <a:latin typeface="Times New Roman"/>
                <a:ea typeface="Times New Roman"/>
                <a:cs typeface="Times New Roman"/>
                <a:sym typeface="Times New Roman"/>
              </a:rPr>
              <a:t>. Frontiers in Plant Science 13. ISSN; 1664-462X.,</a:t>
            </a:r>
            <a:r>
              <a:rPr lang="en-US" sz="900" b="1" dirty="0">
                <a:solidFill>
                  <a:schemeClr val="dk1"/>
                </a:solidFill>
                <a:latin typeface="Times New Roman"/>
                <a:ea typeface="Times New Roman"/>
                <a:cs typeface="Times New Roman"/>
                <a:sym typeface="Times New Roman"/>
              </a:rPr>
              <a:t>I.F=6.627</a:t>
            </a:r>
            <a:endParaRPr/>
          </a:p>
          <a:p>
            <a:pPr marL="286385" marR="8255" lvl="0" indent="-274319" algn="just" rtl="0">
              <a:lnSpc>
                <a:spcPct val="120000"/>
              </a:lnSpc>
              <a:spcBef>
                <a:spcPts val="230"/>
              </a:spcBef>
              <a:spcAft>
                <a:spcPts val="0"/>
              </a:spcAft>
              <a:buClr>
                <a:srgbClr val="FD8537"/>
              </a:buClr>
              <a:buSzPts val="630"/>
              <a:buFont typeface="Noto Sans Symbols"/>
              <a:buChar char="🞆"/>
            </a:pPr>
            <a:r>
              <a:rPr lang="en-US" sz="900" dirty="0">
                <a:solidFill>
                  <a:schemeClr val="dk1"/>
                </a:solidFill>
                <a:latin typeface="Times New Roman"/>
                <a:ea typeface="Times New Roman"/>
                <a:cs typeface="Times New Roman"/>
                <a:sym typeface="Times New Roman"/>
              </a:rPr>
              <a:t>Baba </a:t>
            </a:r>
            <a:r>
              <a:rPr lang="en-US" sz="900" dirty="0" err="1">
                <a:solidFill>
                  <a:schemeClr val="dk1"/>
                </a:solidFill>
                <a:latin typeface="Times New Roman"/>
                <a:ea typeface="Times New Roman"/>
                <a:cs typeface="Times New Roman"/>
                <a:sym typeface="Times New Roman"/>
              </a:rPr>
              <a:t>Uqab</a:t>
            </a:r>
            <a:r>
              <a:rPr lang="en-US" sz="900" dirty="0">
                <a:solidFill>
                  <a:schemeClr val="dk1"/>
                </a:solidFill>
                <a:latin typeface="Times New Roman"/>
                <a:ea typeface="Times New Roman"/>
                <a:cs typeface="Times New Roman"/>
                <a:sym typeface="Times New Roman"/>
              </a:rPr>
              <a:t>, Ruqeya Nazir, </a:t>
            </a:r>
            <a:r>
              <a:rPr lang="en-US" sz="900" dirty="0" err="1">
                <a:solidFill>
                  <a:schemeClr val="dk1"/>
                </a:solidFill>
                <a:latin typeface="Times New Roman"/>
                <a:ea typeface="Times New Roman"/>
                <a:cs typeface="Times New Roman"/>
                <a:sym typeface="Times New Roman"/>
              </a:rPr>
              <a:t>Bashir</a:t>
            </a:r>
            <a:r>
              <a:rPr lang="en-US" sz="900" dirty="0">
                <a:solidFill>
                  <a:schemeClr val="dk1"/>
                </a:solidFill>
                <a:latin typeface="Times New Roman"/>
                <a:ea typeface="Times New Roman"/>
                <a:cs typeface="Times New Roman"/>
                <a:sym typeface="Times New Roman"/>
              </a:rPr>
              <a:t> Ahmad </a:t>
            </a:r>
            <a:r>
              <a:rPr lang="en-US" sz="900" dirty="0" err="1">
                <a:solidFill>
                  <a:schemeClr val="dk1"/>
                </a:solidFill>
                <a:latin typeface="Times New Roman"/>
                <a:ea typeface="Times New Roman"/>
                <a:cs typeface="Times New Roman"/>
                <a:sym typeface="Times New Roman"/>
              </a:rPr>
              <a:t>Ganai</a:t>
            </a:r>
            <a:r>
              <a:rPr lang="en-US" sz="900" dirty="0">
                <a:solidFill>
                  <a:schemeClr val="dk1"/>
                </a:solidFill>
                <a:latin typeface="Times New Roman"/>
                <a:ea typeface="Times New Roman"/>
                <a:cs typeface="Times New Roman"/>
                <a:sym typeface="Times New Roman"/>
              </a:rPr>
              <a:t>, Praveen </a:t>
            </a:r>
            <a:r>
              <a:rPr lang="en-US" sz="900" dirty="0" err="1">
                <a:solidFill>
                  <a:schemeClr val="dk1"/>
                </a:solidFill>
                <a:latin typeface="Times New Roman"/>
                <a:ea typeface="Times New Roman"/>
                <a:cs typeface="Times New Roman"/>
                <a:sym typeface="Times New Roman"/>
              </a:rPr>
              <a:t>Rahi</a:t>
            </a:r>
            <a:r>
              <a:rPr lang="en-US" sz="900" dirty="0">
                <a:solidFill>
                  <a:schemeClr val="dk1"/>
                </a:solidFill>
                <a:latin typeface="Times New Roman"/>
                <a:ea typeface="Times New Roman"/>
                <a:cs typeface="Times New Roman"/>
                <a:sym typeface="Times New Roman"/>
              </a:rPr>
              <a:t>. (2022). </a:t>
            </a:r>
            <a:r>
              <a:rPr lang="en-US" sz="900" i="1" u="sng" dirty="0" err="1">
                <a:solidFill>
                  <a:schemeClr val="dk1"/>
                </a:solidFill>
                <a:latin typeface="Times New Roman"/>
                <a:ea typeface="Times New Roman"/>
                <a:cs typeface="Times New Roman"/>
                <a:sym typeface="Times New Roman"/>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Invitro</a:t>
            </a:r>
            <a:r>
              <a:rPr lang="en-US" sz="900" i="1" u="sng" dirty="0">
                <a:solidFill>
                  <a:schemeClr val="dk1"/>
                </a:solidFill>
                <a:latin typeface="Times New Roman"/>
                <a:ea typeface="Times New Roman"/>
                <a:cs typeface="Times New Roman"/>
                <a:sym typeface="Times New Roman"/>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t>
            </a:r>
            <a:r>
              <a:rPr lang="en-US" sz="900" u="sng" dirty="0">
                <a:solidFill>
                  <a:schemeClr val="dk1"/>
                </a:solidFill>
                <a:latin typeface="Times New Roman"/>
                <a:ea typeface="Times New Roman"/>
                <a:cs typeface="Times New Roman"/>
                <a:sym typeface="Times New Roman"/>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sequestration of Molecular and Mass Spectra Characterized </a:t>
            </a:r>
            <a:r>
              <a:rPr lang="en-US" sz="900" u="sng" dirty="0" err="1">
                <a:solidFill>
                  <a:schemeClr val="dk1"/>
                </a:solidFill>
                <a:latin typeface="Times New Roman"/>
                <a:ea typeface="Times New Roman"/>
                <a:cs typeface="Times New Roman"/>
                <a:sym typeface="Times New Roman"/>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Metallophilic</a:t>
            </a:r>
            <a:r>
              <a:rPr lang="en-US" sz="900" u="sng" dirty="0">
                <a:solidFill>
                  <a:schemeClr val="dk1"/>
                </a:solidFill>
                <a:latin typeface="Times New Roman"/>
                <a:ea typeface="Times New Roman"/>
                <a:cs typeface="Times New Roman"/>
                <a:sym typeface="Times New Roman"/>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Cadmium Tolerant Bacteria for Sustainable Agriculture</a:t>
            </a:r>
            <a:r>
              <a:rPr lang="en-US" sz="900" dirty="0">
                <a:solidFill>
                  <a:schemeClr val="dk1"/>
                </a:solidFill>
                <a:latin typeface="Times New Roman"/>
                <a:ea typeface="Times New Roman"/>
                <a:cs typeface="Times New Roman"/>
                <a:sym typeface="Times New Roman"/>
              </a:rPr>
              <a:t>. </a:t>
            </a:r>
            <a:r>
              <a:rPr lang="en-US" sz="900" i="1" dirty="0">
                <a:solidFill>
                  <a:schemeClr val="dk1"/>
                </a:solidFill>
                <a:latin typeface="Times New Roman"/>
                <a:ea typeface="Times New Roman"/>
                <a:cs typeface="Times New Roman"/>
                <a:sym typeface="Times New Roman"/>
              </a:rPr>
              <a:t>Frontiers in Microbiology</a:t>
            </a:r>
            <a:r>
              <a:rPr lang="en-US" sz="900" dirty="0">
                <a:solidFill>
                  <a:schemeClr val="dk1"/>
                </a:solidFill>
                <a:latin typeface="Times New Roman"/>
                <a:ea typeface="Times New Roman"/>
                <a:cs typeface="Times New Roman"/>
                <a:sym typeface="Times New Roman"/>
              </a:rPr>
              <a:t>. 951.  Frontiers. </a:t>
            </a:r>
            <a:r>
              <a:rPr lang="en-US" sz="900" b="1" dirty="0">
                <a:solidFill>
                  <a:schemeClr val="dk1"/>
                </a:solidFill>
                <a:latin typeface="Times New Roman"/>
                <a:ea typeface="Times New Roman"/>
                <a:cs typeface="Times New Roman"/>
                <a:sym typeface="Times New Roman"/>
              </a:rPr>
              <a:t>.I.F=6.06</a:t>
            </a:r>
            <a:endParaRPr/>
          </a:p>
          <a:p>
            <a:pPr marL="286385" marR="8255" lvl="0" indent="-274319" algn="just" rtl="0">
              <a:lnSpc>
                <a:spcPct val="120000"/>
              </a:lnSpc>
              <a:spcBef>
                <a:spcPts val="230"/>
              </a:spcBef>
              <a:spcAft>
                <a:spcPts val="0"/>
              </a:spcAft>
              <a:buClr>
                <a:srgbClr val="FD8537"/>
              </a:buClr>
              <a:buSzPts val="630"/>
              <a:buFont typeface="Noto Sans Symbols"/>
              <a:buChar char="🞆"/>
            </a:pPr>
            <a:r>
              <a:rPr lang="en-US" sz="900" dirty="0">
                <a:solidFill>
                  <a:schemeClr val="dk1"/>
                </a:solidFill>
                <a:latin typeface="Times New Roman"/>
                <a:ea typeface="Times New Roman"/>
                <a:cs typeface="Times New Roman"/>
                <a:sym typeface="Times New Roman"/>
              </a:rPr>
              <a:t>P </a:t>
            </a:r>
            <a:r>
              <a:rPr lang="en-US" sz="900" dirty="0" err="1">
                <a:solidFill>
                  <a:schemeClr val="dk1"/>
                </a:solidFill>
                <a:latin typeface="Times New Roman"/>
                <a:ea typeface="Times New Roman"/>
                <a:cs typeface="Times New Roman"/>
                <a:sym typeface="Times New Roman"/>
              </a:rPr>
              <a:t>Firdous</a:t>
            </a:r>
            <a:r>
              <a:rPr lang="en-US" sz="900" dirty="0">
                <a:solidFill>
                  <a:schemeClr val="dk1"/>
                </a:solidFill>
                <a:latin typeface="Times New Roman"/>
                <a:ea typeface="Times New Roman"/>
                <a:cs typeface="Times New Roman"/>
                <a:sym typeface="Times New Roman"/>
              </a:rPr>
              <a:t>, P </a:t>
            </a:r>
            <a:r>
              <a:rPr lang="en-US" sz="900" dirty="0" err="1">
                <a:solidFill>
                  <a:schemeClr val="dk1"/>
                </a:solidFill>
                <a:latin typeface="Times New Roman"/>
                <a:ea typeface="Times New Roman"/>
                <a:cs typeface="Times New Roman"/>
                <a:sym typeface="Times New Roman"/>
              </a:rPr>
              <a:t>Firdous</a:t>
            </a:r>
            <a:r>
              <a:rPr lang="en-US" sz="900" dirty="0">
                <a:solidFill>
                  <a:schemeClr val="dk1"/>
                </a:solidFill>
                <a:latin typeface="Times New Roman"/>
                <a:ea typeface="Times New Roman"/>
                <a:cs typeface="Times New Roman"/>
                <a:sym typeface="Times New Roman"/>
              </a:rPr>
              <a:t>, K </a:t>
            </a:r>
            <a:r>
              <a:rPr lang="en-US" sz="900" dirty="0" err="1">
                <a:solidFill>
                  <a:schemeClr val="dk1"/>
                </a:solidFill>
                <a:latin typeface="Times New Roman"/>
                <a:ea typeface="Times New Roman"/>
                <a:cs typeface="Times New Roman"/>
                <a:sym typeface="Times New Roman"/>
              </a:rPr>
              <a:t>Nissar</a:t>
            </a:r>
            <a:r>
              <a:rPr lang="en-US" sz="900" dirty="0">
                <a:solidFill>
                  <a:schemeClr val="dk1"/>
                </a:solidFill>
                <a:latin typeface="Times New Roman"/>
                <a:ea typeface="Times New Roman"/>
                <a:cs typeface="Times New Roman"/>
                <a:sym typeface="Times New Roman"/>
              </a:rPr>
              <a:t>, SR </a:t>
            </a:r>
            <a:r>
              <a:rPr lang="en-US" sz="900" dirty="0" err="1">
                <a:solidFill>
                  <a:schemeClr val="dk1"/>
                </a:solidFill>
                <a:latin typeface="Times New Roman"/>
                <a:ea typeface="Times New Roman"/>
                <a:cs typeface="Times New Roman"/>
                <a:sym typeface="Times New Roman"/>
              </a:rPr>
              <a:t>Masoodi</a:t>
            </a:r>
            <a:r>
              <a:rPr lang="en-US" sz="900" dirty="0">
                <a:solidFill>
                  <a:schemeClr val="dk1"/>
                </a:solidFill>
                <a:latin typeface="Times New Roman"/>
                <a:ea typeface="Times New Roman"/>
                <a:cs typeface="Times New Roman"/>
                <a:sym typeface="Times New Roman"/>
              </a:rPr>
              <a:t>, JA </a:t>
            </a:r>
            <a:r>
              <a:rPr lang="en-US" sz="900" dirty="0" err="1">
                <a:solidFill>
                  <a:schemeClr val="dk1"/>
                </a:solidFill>
                <a:latin typeface="Times New Roman"/>
                <a:ea typeface="Times New Roman"/>
                <a:cs typeface="Times New Roman"/>
                <a:sym typeface="Times New Roman"/>
              </a:rPr>
              <a:t>Wani</a:t>
            </a:r>
            <a:r>
              <a:rPr lang="en-US" sz="900" dirty="0">
                <a:solidFill>
                  <a:schemeClr val="dk1"/>
                </a:solidFill>
                <a:latin typeface="Times New Roman"/>
                <a:ea typeface="Times New Roman"/>
                <a:cs typeface="Times New Roman"/>
                <a:sym typeface="Times New Roman"/>
              </a:rPr>
              <a:t>, T Hassan, BA </a:t>
            </a:r>
            <a:r>
              <a:rPr lang="en-US" sz="900" dirty="0" err="1">
                <a:solidFill>
                  <a:schemeClr val="dk1"/>
                </a:solidFill>
                <a:latin typeface="Times New Roman"/>
                <a:ea typeface="Times New Roman"/>
                <a:cs typeface="Times New Roman"/>
                <a:sym typeface="Times New Roman"/>
              </a:rPr>
              <a:t>Ganai</a:t>
            </a:r>
            <a:r>
              <a:rPr lang="en-US" sz="900" dirty="0">
                <a:solidFill>
                  <a:schemeClr val="dk1"/>
                </a:solidFill>
                <a:latin typeface="Times New Roman"/>
                <a:ea typeface="Times New Roman"/>
                <a:cs typeface="Times New Roman"/>
                <a:sym typeface="Times New Roman"/>
              </a:rPr>
              <a:t>.(2023). </a:t>
            </a:r>
            <a:r>
              <a:rPr lang="en-US" sz="900" u="sng" dirty="0">
                <a:solidFill>
                  <a:schemeClr val="dk1"/>
                </a:solidFill>
                <a:latin typeface="Times New Roman"/>
                <a:ea typeface="Times New Roman"/>
                <a:cs typeface="Times New Roman"/>
                <a:sym typeface="Times New Roman"/>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HNF1α </a:t>
            </a:r>
            <a:r>
              <a:rPr lang="en-US" sz="900" u="sng" dirty="0" err="1">
                <a:solidFill>
                  <a:schemeClr val="dk1"/>
                </a:solidFill>
                <a:latin typeface="Times New Roman"/>
                <a:ea typeface="Times New Roman"/>
                <a:cs typeface="Times New Roman"/>
                <a:sym typeface="Times New Roman"/>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upregulation</a:t>
            </a:r>
            <a:r>
              <a:rPr lang="en-US" sz="900" u="sng" dirty="0">
                <a:solidFill>
                  <a:schemeClr val="dk1"/>
                </a:solidFill>
                <a:latin typeface="Times New Roman"/>
                <a:ea typeface="Times New Roman"/>
                <a:cs typeface="Times New Roman"/>
                <a:sym typeface="Times New Roman"/>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and promoter </a:t>
            </a:r>
            <a:r>
              <a:rPr lang="en-US" sz="900" u="sng" dirty="0" err="1">
                <a:solidFill>
                  <a:schemeClr val="dk1"/>
                </a:solidFill>
                <a:latin typeface="Times New Roman"/>
                <a:ea typeface="Times New Roman"/>
                <a:cs typeface="Times New Roman"/>
                <a:sym typeface="Times New Roman"/>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hypermethylation</a:t>
            </a:r>
            <a:r>
              <a:rPr lang="en-US" sz="900" u="sng" dirty="0">
                <a:solidFill>
                  <a:schemeClr val="dk1"/>
                </a:solidFill>
                <a:latin typeface="Times New Roman"/>
                <a:ea typeface="Times New Roman"/>
                <a:cs typeface="Times New Roman"/>
                <a:sym typeface="Times New Roman"/>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as a cause of glucose </a:t>
            </a:r>
            <a:r>
              <a:rPr lang="en-US" sz="900" u="sng" dirty="0" err="1">
                <a:solidFill>
                  <a:schemeClr val="dk1"/>
                </a:solidFill>
                <a:latin typeface="Times New Roman"/>
                <a:ea typeface="Times New Roman"/>
                <a:cs typeface="Times New Roman"/>
                <a:sym typeface="Times New Roman"/>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dysregulation</a:t>
            </a:r>
            <a:r>
              <a:rPr lang="en-US" sz="900" u="sng" dirty="0">
                <a:solidFill>
                  <a:schemeClr val="dk1"/>
                </a:solidFill>
                <a:latin typeface="Times New Roman"/>
                <a:ea typeface="Times New Roman"/>
                <a:cs typeface="Times New Roman"/>
                <a:sym typeface="Times New Roman"/>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 case–control study of Kashmiri MODY population</a:t>
            </a:r>
            <a:r>
              <a:rPr lang="en-US" sz="900" dirty="0">
                <a:solidFill>
                  <a:schemeClr val="dk1"/>
                </a:solidFill>
                <a:latin typeface="Times New Roman"/>
                <a:ea typeface="Times New Roman"/>
                <a:cs typeface="Times New Roman"/>
                <a:sym typeface="Times New Roman"/>
              </a:rPr>
              <a:t>. </a:t>
            </a:r>
            <a:r>
              <a:rPr lang="en-US" sz="900" i="1" dirty="0">
                <a:solidFill>
                  <a:schemeClr val="dk1"/>
                </a:solidFill>
                <a:latin typeface="Times New Roman"/>
                <a:ea typeface="Times New Roman"/>
                <a:cs typeface="Times New Roman"/>
                <a:sym typeface="Times New Roman"/>
              </a:rPr>
              <a:t>Journal of </a:t>
            </a:r>
            <a:r>
              <a:rPr lang="en-US" sz="900" i="1" dirty="0" err="1">
                <a:solidFill>
                  <a:schemeClr val="dk1"/>
                </a:solidFill>
                <a:latin typeface="Times New Roman"/>
                <a:ea typeface="Times New Roman"/>
                <a:cs typeface="Times New Roman"/>
                <a:sym typeface="Times New Roman"/>
              </a:rPr>
              <a:t>Endocrinological</a:t>
            </a:r>
            <a:r>
              <a:rPr lang="en-US" sz="900" i="1" dirty="0">
                <a:solidFill>
                  <a:schemeClr val="dk1"/>
                </a:solidFill>
                <a:latin typeface="Times New Roman"/>
                <a:ea typeface="Times New Roman"/>
                <a:cs typeface="Times New Roman"/>
                <a:sym typeface="Times New Roman"/>
              </a:rPr>
              <a:t> Investigation</a:t>
            </a:r>
            <a:r>
              <a:rPr lang="en-US" sz="900" dirty="0">
                <a:solidFill>
                  <a:schemeClr val="dk1"/>
                </a:solidFill>
                <a:latin typeface="Times New Roman"/>
                <a:ea typeface="Times New Roman"/>
                <a:cs typeface="Times New Roman"/>
                <a:sym typeface="Times New Roman"/>
              </a:rPr>
              <a:t> 46 (5), 915-926. Springer </a:t>
            </a:r>
            <a:r>
              <a:rPr lang="en-US" sz="900" b="1" dirty="0">
                <a:solidFill>
                  <a:schemeClr val="dk1"/>
                </a:solidFill>
                <a:latin typeface="Times New Roman"/>
                <a:ea typeface="Times New Roman"/>
                <a:cs typeface="Times New Roman"/>
                <a:sym typeface="Times New Roman"/>
              </a:rPr>
              <a:t>I.F= 5.4.</a:t>
            </a:r>
            <a:endParaRPr/>
          </a:p>
          <a:p>
            <a:pPr marL="286385" marR="8255" lvl="0" indent="-274319" algn="just" rtl="0">
              <a:lnSpc>
                <a:spcPct val="120000"/>
              </a:lnSpc>
              <a:spcBef>
                <a:spcPts val="230"/>
              </a:spcBef>
              <a:spcAft>
                <a:spcPts val="0"/>
              </a:spcAft>
              <a:buClr>
                <a:srgbClr val="FD8537"/>
              </a:buClr>
              <a:buSzPts val="630"/>
              <a:buFont typeface="Noto Sans Symbols"/>
              <a:buChar char="🞆"/>
            </a:pPr>
            <a:r>
              <a:rPr lang="en-US" sz="900" dirty="0">
                <a:solidFill>
                  <a:schemeClr val="dk1"/>
                </a:solidFill>
                <a:latin typeface="Times New Roman"/>
                <a:ea typeface="Times New Roman"/>
                <a:cs typeface="Times New Roman"/>
                <a:sym typeface="Times New Roman"/>
              </a:rPr>
              <a:t>P </a:t>
            </a:r>
            <a:r>
              <a:rPr lang="en-US" sz="900" dirty="0" err="1">
                <a:solidFill>
                  <a:schemeClr val="dk1"/>
                </a:solidFill>
                <a:latin typeface="Times New Roman"/>
                <a:ea typeface="Times New Roman"/>
                <a:cs typeface="Times New Roman"/>
                <a:sym typeface="Times New Roman"/>
              </a:rPr>
              <a:t>Firdous</a:t>
            </a:r>
            <a:r>
              <a:rPr lang="en-US" sz="900" dirty="0">
                <a:solidFill>
                  <a:schemeClr val="dk1"/>
                </a:solidFill>
                <a:latin typeface="Times New Roman"/>
                <a:ea typeface="Times New Roman"/>
                <a:cs typeface="Times New Roman"/>
                <a:sym typeface="Times New Roman"/>
              </a:rPr>
              <a:t>, P </a:t>
            </a:r>
            <a:r>
              <a:rPr lang="en-US" sz="900" dirty="0" err="1">
                <a:solidFill>
                  <a:schemeClr val="dk1"/>
                </a:solidFill>
                <a:latin typeface="Times New Roman"/>
                <a:ea typeface="Times New Roman"/>
                <a:cs typeface="Times New Roman"/>
                <a:sym typeface="Times New Roman"/>
              </a:rPr>
              <a:t>Firdous</a:t>
            </a:r>
            <a:r>
              <a:rPr lang="en-US" sz="900" dirty="0">
                <a:solidFill>
                  <a:schemeClr val="dk1"/>
                </a:solidFill>
                <a:latin typeface="Times New Roman"/>
                <a:ea typeface="Times New Roman"/>
                <a:cs typeface="Times New Roman"/>
                <a:sym typeface="Times New Roman"/>
              </a:rPr>
              <a:t>, K </a:t>
            </a:r>
            <a:r>
              <a:rPr lang="en-US" sz="900" dirty="0" err="1">
                <a:solidFill>
                  <a:schemeClr val="dk1"/>
                </a:solidFill>
                <a:latin typeface="Times New Roman"/>
                <a:ea typeface="Times New Roman"/>
                <a:cs typeface="Times New Roman"/>
                <a:sym typeface="Times New Roman"/>
              </a:rPr>
              <a:t>Nissar</a:t>
            </a:r>
            <a:r>
              <a:rPr lang="en-US" sz="900" dirty="0">
                <a:solidFill>
                  <a:schemeClr val="dk1"/>
                </a:solidFill>
                <a:latin typeface="Times New Roman"/>
                <a:ea typeface="Times New Roman"/>
                <a:cs typeface="Times New Roman"/>
                <a:sym typeface="Times New Roman"/>
              </a:rPr>
              <a:t>, SR </a:t>
            </a:r>
            <a:r>
              <a:rPr lang="en-US" sz="900" dirty="0" err="1">
                <a:solidFill>
                  <a:schemeClr val="dk1"/>
                </a:solidFill>
                <a:latin typeface="Times New Roman"/>
                <a:ea typeface="Times New Roman"/>
                <a:cs typeface="Times New Roman"/>
                <a:sym typeface="Times New Roman"/>
              </a:rPr>
              <a:t>Masoodi</a:t>
            </a:r>
            <a:r>
              <a:rPr lang="en-US" sz="900" dirty="0">
                <a:solidFill>
                  <a:schemeClr val="dk1"/>
                </a:solidFill>
                <a:latin typeface="Times New Roman"/>
                <a:ea typeface="Times New Roman"/>
                <a:cs typeface="Times New Roman"/>
                <a:sym typeface="Times New Roman"/>
              </a:rPr>
              <a:t>, JA </a:t>
            </a:r>
            <a:r>
              <a:rPr lang="en-US" sz="900" dirty="0" err="1">
                <a:solidFill>
                  <a:schemeClr val="dk1"/>
                </a:solidFill>
                <a:latin typeface="Times New Roman"/>
                <a:ea typeface="Times New Roman"/>
                <a:cs typeface="Times New Roman"/>
                <a:sym typeface="Times New Roman"/>
              </a:rPr>
              <a:t>Wani</a:t>
            </a:r>
            <a:r>
              <a:rPr lang="en-US" sz="900" dirty="0">
                <a:solidFill>
                  <a:schemeClr val="dk1"/>
                </a:solidFill>
                <a:latin typeface="Times New Roman"/>
                <a:ea typeface="Times New Roman"/>
                <a:cs typeface="Times New Roman"/>
                <a:sym typeface="Times New Roman"/>
              </a:rPr>
              <a:t>, T Hassan, BA </a:t>
            </a:r>
            <a:r>
              <a:rPr lang="en-US" sz="900" dirty="0" err="1">
                <a:solidFill>
                  <a:schemeClr val="dk1"/>
                </a:solidFill>
                <a:latin typeface="Times New Roman"/>
                <a:ea typeface="Times New Roman"/>
                <a:cs typeface="Times New Roman"/>
                <a:sym typeface="Times New Roman"/>
              </a:rPr>
              <a:t>Ganai</a:t>
            </a:r>
            <a:r>
              <a:rPr lang="en-US" sz="900" dirty="0">
                <a:solidFill>
                  <a:schemeClr val="dk1"/>
                </a:solidFill>
                <a:latin typeface="Times New Roman"/>
                <a:ea typeface="Times New Roman"/>
                <a:cs typeface="Times New Roman"/>
                <a:sym typeface="Times New Roman"/>
              </a:rPr>
              <a:t>.(2023). </a:t>
            </a:r>
            <a:r>
              <a:rPr lang="en-US" sz="900" u="sng" dirty="0">
                <a:solidFill>
                  <a:schemeClr val="dk1"/>
                </a:solidFill>
                <a:latin typeface="Times New Roman"/>
                <a:ea typeface="Times New Roman"/>
                <a:cs typeface="Times New Roman"/>
                <a:sym typeface="Times New Roman"/>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HNF1α </a:t>
            </a:r>
            <a:r>
              <a:rPr lang="en-US" sz="900" u="sng" dirty="0" err="1">
                <a:solidFill>
                  <a:schemeClr val="dk1"/>
                </a:solidFill>
                <a:latin typeface="Times New Roman"/>
                <a:ea typeface="Times New Roman"/>
                <a:cs typeface="Times New Roman"/>
                <a:sym typeface="Times New Roman"/>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upregulation</a:t>
            </a:r>
            <a:r>
              <a:rPr lang="en-US" sz="900" u="sng" dirty="0">
                <a:solidFill>
                  <a:schemeClr val="dk1"/>
                </a:solidFill>
                <a:latin typeface="Times New Roman"/>
                <a:ea typeface="Times New Roman"/>
                <a:cs typeface="Times New Roman"/>
                <a:sym typeface="Times New Roman"/>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and promoter </a:t>
            </a:r>
            <a:r>
              <a:rPr lang="en-US" sz="900" u="sng" dirty="0" err="1">
                <a:solidFill>
                  <a:schemeClr val="dk1"/>
                </a:solidFill>
                <a:latin typeface="Times New Roman"/>
                <a:ea typeface="Times New Roman"/>
                <a:cs typeface="Times New Roman"/>
                <a:sym typeface="Times New Roman"/>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hypermethylation</a:t>
            </a:r>
            <a:r>
              <a:rPr lang="en-US" sz="900" u="sng" dirty="0">
                <a:solidFill>
                  <a:schemeClr val="dk1"/>
                </a:solidFill>
                <a:latin typeface="Times New Roman"/>
                <a:ea typeface="Times New Roman"/>
                <a:cs typeface="Times New Roman"/>
                <a:sym typeface="Times New Roman"/>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as a cause of glucose </a:t>
            </a:r>
            <a:r>
              <a:rPr lang="en-US" sz="900" u="sng" dirty="0" err="1">
                <a:solidFill>
                  <a:schemeClr val="dk1"/>
                </a:solidFill>
                <a:latin typeface="Times New Roman"/>
                <a:ea typeface="Times New Roman"/>
                <a:cs typeface="Times New Roman"/>
                <a:sym typeface="Times New Roman"/>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dysregulation</a:t>
            </a:r>
            <a:r>
              <a:rPr lang="en-US" sz="900" u="sng" dirty="0">
                <a:solidFill>
                  <a:schemeClr val="dk1"/>
                </a:solidFill>
                <a:latin typeface="Times New Roman"/>
                <a:ea typeface="Times New Roman"/>
                <a:cs typeface="Times New Roman"/>
                <a:sym typeface="Times New Roman"/>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 case–control study of Kashmiri MODY population</a:t>
            </a:r>
            <a:r>
              <a:rPr lang="en-US" sz="900" dirty="0">
                <a:solidFill>
                  <a:schemeClr val="dk1"/>
                </a:solidFill>
                <a:latin typeface="Times New Roman"/>
                <a:ea typeface="Times New Roman"/>
                <a:cs typeface="Times New Roman"/>
                <a:sym typeface="Times New Roman"/>
              </a:rPr>
              <a:t>. </a:t>
            </a:r>
            <a:r>
              <a:rPr lang="en-US" sz="900" i="1" dirty="0">
                <a:solidFill>
                  <a:schemeClr val="dk1"/>
                </a:solidFill>
                <a:latin typeface="Times New Roman"/>
                <a:ea typeface="Times New Roman"/>
                <a:cs typeface="Times New Roman"/>
                <a:sym typeface="Times New Roman"/>
              </a:rPr>
              <a:t>Journal of </a:t>
            </a:r>
            <a:r>
              <a:rPr lang="en-US" sz="900" i="1" dirty="0" err="1">
                <a:solidFill>
                  <a:schemeClr val="dk1"/>
                </a:solidFill>
                <a:latin typeface="Times New Roman"/>
                <a:ea typeface="Times New Roman"/>
                <a:cs typeface="Times New Roman"/>
                <a:sym typeface="Times New Roman"/>
              </a:rPr>
              <a:t>Endocrinological</a:t>
            </a:r>
            <a:r>
              <a:rPr lang="en-US" sz="900" i="1" dirty="0">
                <a:solidFill>
                  <a:schemeClr val="dk1"/>
                </a:solidFill>
                <a:latin typeface="Times New Roman"/>
                <a:ea typeface="Times New Roman"/>
                <a:cs typeface="Times New Roman"/>
                <a:sym typeface="Times New Roman"/>
              </a:rPr>
              <a:t> Investigation</a:t>
            </a:r>
            <a:r>
              <a:rPr lang="en-US" sz="900" dirty="0">
                <a:solidFill>
                  <a:schemeClr val="dk1"/>
                </a:solidFill>
                <a:latin typeface="Times New Roman"/>
                <a:ea typeface="Times New Roman"/>
                <a:cs typeface="Times New Roman"/>
                <a:sym typeface="Times New Roman"/>
              </a:rPr>
              <a:t> 46 (5), 915-926. Springer </a:t>
            </a:r>
            <a:r>
              <a:rPr lang="en-US" sz="900" b="1" dirty="0">
                <a:solidFill>
                  <a:schemeClr val="dk1"/>
                </a:solidFill>
                <a:latin typeface="Times New Roman"/>
                <a:ea typeface="Times New Roman"/>
                <a:cs typeface="Times New Roman"/>
                <a:sym typeface="Times New Roman"/>
              </a:rPr>
              <a:t>I.F= 5.4.</a:t>
            </a:r>
            <a:endParaRPr/>
          </a:p>
          <a:p>
            <a:pPr marL="286385" marR="8255" lvl="0" indent="-274319" algn="just" rtl="0">
              <a:lnSpc>
                <a:spcPct val="120000"/>
              </a:lnSpc>
              <a:spcBef>
                <a:spcPts val="230"/>
              </a:spcBef>
              <a:spcAft>
                <a:spcPts val="0"/>
              </a:spcAft>
              <a:buClr>
                <a:srgbClr val="FD8537"/>
              </a:buClr>
              <a:buSzPts val="630"/>
              <a:buFont typeface="Noto Sans Symbols"/>
              <a:buChar char="🞆"/>
            </a:pPr>
            <a:r>
              <a:rPr lang="en-US" sz="900" dirty="0">
                <a:solidFill>
                  <a:schemeClr val="dk1"/>
                </a:solidFill>
                <a:latin typeface="Times New Roman"/>
                <a:ea typeface="Times New Roman"/>
                <a:cs typeface="Times New Roman"/>
                <a:sym typeface="Times New Roman"/>
              </a:rPr>
              <a:t>K </a:t>
            </a:r>
            <a:r>
              <a:rPr lang="en-US" sz="900" dirty="0" err="1">
                <a:solidFill>
                  <a:schemeClr val="dk1"/>
                </a:solidFill>
                <a:latin typeface="Times New Roman"/>
                <a:ea typeface="Times New Roman"/>
                <a:cs typeface="Times New Roman"/>
                <a:sym typeface="Times New Roman"/>
              </a:rPr>
              <a:t>Nissar</a:t>
            </a:r>
            <a:r>
              <a:rPr lang="en-US" sz="900" dirty="0">
                <a:solidFill>
                  <a:schemeClr val="dk1"/>
                </a:solidFill>
                <a:latin typeface="Times New Roman"/>
                <a:ea typeface="Times New Roman"/>
                <a:cs typeface="Times New Roman"/>
                <a:sym typeface="Times New Roman"/>
              </a:rPr>
              <a:t>, P </a:t>
            </a:r>
            <a:r>
              <a:rPr lang="en-US" sz="900" dirty="0" err="1">
                <a:solidFill>
                  <a:schemeClr val="dk1"/>
                </a:solidFill>
                <a:latin typeface="Times New Roman"/>
                <a:ea typeface="Times New Roman"/>
                <a:cs typeface="Times New Roman"/>
                <a:sym typeface="Times New Roman"/>
              </a:rPr>
              <a:t>Firdous</a:t>
            </a:r>
            <a:r>
              <a:rPr lang="en-US" sz="900" dirty="0">
                <a:solidFill>
                  <a:schemeClr val="dk1"/>
                </a:solidFill>
                <a:latin typeface="Times New Roman"/>
                <a:ea typeface="Times New Roman"/>
                <a:cs typeface="Times New Roman"/>
                <a:sym typeface="Times New Roman"/>
              </a:rPr>
              <a:t>, A Hussain, S </a:t>
            </a:r>
            <a:r>
              <a:rPr lang="en-US" sz="900" dirty="0" err="1">
                <a:solidFill>
                  <a:schemeClr val="dk1"/>
                </a:solidFill>
                <a:latin typeface="Times New Roman"/>
                <a:ea typeface="Times New Roman"/>
                <a:cs typeface="Times New Roman"/>
                <a:sym typeface="Times New Roman"/>
              </a:rPr>
              <a:t>Bashir</a:t>
            </a:r>
            <a:r>
              <a:rPr lang="en-US" sz="900" dirty="0">
                <a:solidFill>
                  <a:schemeClr val="dk1"/>
                </a:solidFill>
                <a:latin typeface="Times New Roman"/>
                <a:ea typeface="Times New Roman"/>
                <a:cs typeface="Times New Roman"/>
                <a:sym typeface="Times New Roman"/>
              </a:rPr>
              <a:t>, Z Ahmad, BA </a:t>
            </a:r>
            <a:r>
              <a:rPr lang="en-US" sz="900" dirty="0" err="1">
                <a:solidFill>
                  <a:schemeClr val="dk1"/>
                </a:solidFill>
                <a:latin typeface="Times New Roman"/>
                <a:ea typeface="Times New Roman"/>
                <a:cs typeface="Times New Roman"/>
                <a:sym typeface="Times New Roman"/>
              </a:rPr>
              <a:t>Ganai</a:t>
            </a:r>
            <a:r>
              <a:rPr lang="en-US" sz="900" dirty="0">
                <a:solidFill>
                  <a:schemeClr val="dk1"/>
                </a:solidFill>
                <a:latin typeface="Times New Roman"/>
                <a:ea typeface="Times New Roman"/>
                <a:cs typeface="Times New Roman"/>
                <a:sym typeface="Times New Roman"/>
              </a:rPr>
              <a:t>.(2023). </a:t>
            </a:r>
            <a:r>
              <a:rPr lang="en-US" sz="900" dirty="0" err="1">
                <a:solidFill>
                  <a:schemeClr val="dk1"/>
                </a:solidFill>
                <a:latin typeface="Times New Roman"/>
                <a:ea typeface="Times New Roman"/>
                <a:cs typeface="Times New Roman"/>
                <a:sym typeface="Times New Roman"/>
              </a:rPr>
              <a:t>T</a:t>
            </a:r>
            <a:r>
              <a:rPr lang="en-US" sz="900" u="sng" dirty="0" err="1">
                <a:solidFill>
                  <a:schemeClr val="dk1"/>
                </a:solidFill>
                <a:latin typeface="Times New Roman"/>
                <a:ea typeface="Times New Roman"/>
                <a:cs typeface="Times New Roman"/>
                <a:sym typeface="Times New Roman"/>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ranscriptomic</a:t>
            </a:r>
            <a:r>
              <a:rPr lang="en-US" sz="900" u="sng" dirty="0">
                <a:solidFill>
                  <a:schemeClr val="dk1"/>
                </a:solidFill>
                <a:latin typeface="Times New Roman"/>
                <a:ea typeface="Times New Roman"/>
                <a:cs typeface="Times New Roman"/>
                <a:sym typeface="Times New Roman"/>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t>
            </a:r>
            <a:r>
              <a:rPr lang="en-US" sz="900" u="sng" dirty="0" err="1">
                <a:solidFill>
                  <a:schemeClr val="dk1"/>
                </a:solidFill>
                <a:latin typeface="Times New Roman"/>
                <a:ea typeface="Times New Roman"/>
                <a:cs typeface="Times New Roman"/>
                <a:sym typeface="Times New Roman"/>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Downregulation</a:t>
            </a:r>
            <a:r>
              <a:rPr lang="en-US" sz="900" u="sng" dirty="0">
                <a:solidFill>
                  <a:schemeClr val="dk1"/>
                </a:solidFill>
                <a:latin typeface="Times New Roman"/>
                <a:ea typeface="Times New Roman"/>
                <a:cs typeface="Times New Roman"/>
                <a:sym typeface="Times New Roman"/>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of </a:t>
            </a:r>
            <a:r>
              <a:rPr lang="en-US" sz="900" i="1" u="sng" dirty="0">
                <a:solidFill>
                  <a:schemeClr val="dk1"/>
                </a:solidFill>
                <a:latin typeface="Times New Roman"/>
                <a:ea typeface="Times New Roman"/>
                <a:cs typeface="Times New Roman"/>
                <a:sym typeface="Times New Roman"/>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APOE</a:t>
            </a:r>
            <a:r>
              <a:rPr lang="en-US" sz="900" u="sng" dirty="0">
                <a:solidFill>
                  <a:schemeClr val="dk1"/>
                </a:solidFill>
                <a:latin typeface="Times New Roman"/>
                <a:ea typeface="Times New Roman"/>
                <a:cs typeface="Times New Roman"/>
                <a:sym typeface="Times New Roman"/>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Polymorphic Variations of </a:t>
            </a:r>
            <a:r>
              <a:rPr lang="en-US" sz="900" i="1" u="sng" dirty="0">
                <a:solidFill>
                  <a:schemeClr val="dk1"/>
                </a:solidFill>
                <a:latin typeface="Times New Roman"/>
                <a:ea typeface="Times New Roman"/>
                <a:cs typeface="Times New Roman"/>
                <a:sym typeface="Times New Roman"/>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APOE</a:t>
            </a:r>
            <a:r>
              <a:rPr lang="en-US" sz="900" u="sng" dirty="0">
                <a:solidFill>
                  <a:schemeClr val="dk1"/>
                </a:solidFill>
                <a:latin typeface="Times New Roman"/>
                <a:ea typeface="Times New Roman"/>
                <a:cs typeface="Times New Roman"/>
                <a:sym typeface="Times New Roman"/>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Diet, Social Isolation, and Co-morbidities as Contributing Factors to Alzheimer’s …</a:t>
            </a:r>
            <a:r>
              <a:rPr lang="en-US" sz="900" dirty="0">
                <a:solidFill>
                  <a:schemeClr val="dk1"/>
                </a:solidFill>
                <a:latin typeface="Times New Roman"/>
                <a:ea typeface="Times New Roman"/>
                <a:cs typeface="Times New Roman"/>
                <a:sym typeface="Times New Roman"/>
              </a:rPr>
              <a:t>. </a:t>
            </a:r>
            <a:r>
              <a:rPr lang="en-US" sz="900" i="1" dirty="0">
                <a:solidFill>
                  <a:schemeClr val="dk1"/>
                </a:solidFill>
                <a:latin typeface="Times New Roman"/>
                <a:ea typeface="Times New Roman"/>
                <a:cs typeface="Times New Roman"/>
                <a:sym typeface="Times New Roman"/>
              </a:rPr>
              <a:t>Molecular Neurobiology</a:t>
            </a:r>
            <a:r>
              <a:rPr lang="en-US" sz="900" dirty="0">
                <a:solidFill>
                  <a:schemeClr val="dk1"/>
                </a:solidFill>
                <a:latin typeface="Times New Roman"/>
                <a:ea typeface="Times New Roman"/>
                <a:cs typeface="Times New Roman"/>
                <a:sym typeface="Times New Roman"/>
              </a:rPr>
              <a:t>, 1-11. Springer..</a:t>
            </a:r>
            <a:r>
              <a:rPr lang="en-US" sz="900" b="1" dirty="0">
                <a:solidFill>
                  <a:schemeClr val="dk1"/>
                </a:solidFill>
                <a:latin typeface="Times New Roman"/>
                <a:ea typeface="Times New Roman"/>
                <a:cs typeface="Times New Roman"/>
                <a:sym typeface="Times New Roman"/>
              </a:rPr>
              <a:t>I.F= 5.15.</a:t>
            </a:r>
            <a:endParaRPr/>
          </a:p>
          <a:p>
            <a:pPr marL="286385" marR="8255" lvl="0" indent="-274319" algn="just" rtl="0">
              <a:lnSpc>
                <a:spcPct val="120000"/>
              </a:lnSpc>
              <a:spcBef>
                <a:spcPts val="230"/>
              </a:spcBef>
              <a:spcAft>
                <a:spcPts val="0"/>
              </a:spcAft>
              <a:buClr>
                <a:srgbClr val="FD8537"/>
              </a:buClr>
              <a:buSzPts val="630"/>
              <a:buFont typeface="Noto Sans Symbols"/>
              <a:buChar char="🞆"/>
            </a:pPr>
            <a:r>
              <a:rPr lang="en-US" sz="900" dirty="0" err="1">
                <a:solidFill>
                  <a:schemeClr val="dk1"/>
                </a:solidFill>
                <a:latin typeface="Times New Roman"/>
                <a:ea typeface="Times New Roman"/>
                <a:cs typeface="Times New Roman"/>
                <a:sym typeface="Times New Roman"/>
              </a:rPr>
              <a:t>Hina</a:t>
            </a:r>
            <a:r>
              <a:rPr lang="en-US" sz="900" dirty="0">
                <a:solidFill>
                  <a:schemeClr val="dk1"/>
                </a:solidFill>
                <a:latin typeface="Times New Roman"/>
                <a:ea typeface="Times New Roman"/>
                <a:cs typeface="Times New Roman"/>
                <a:sym typeface="Times New Roman"/>
              </a:rPr>
              <a:t> </a:t>
            </a:r>
            <a:r>
              <a:rPr lang="en-US" sz="900" dirty="0" err="1">
                <a:solidFill>
                  <a:schemeClr val="dk1"/>
                </a:solidFill>
                <a:latin typeface="Times New Roman"/>
                <a:ea typeface="Times New Roman"/>
                <a:cs typeface="Times New Roman"/>
                <a:sym typeface="Times New Roman"/>
              </a:rPr>
              <a:t>Mushtaq</a:t>
            </a:r>
            <a:r>
              <a:rPr lang="en-US" sz="900" dirty="0">
                <a:solidFill>
                  <a:schemeClr val="dk1"/>
                </a:solidFill>
                <a:latin typeface="Times New Roman"/>
                <a:ea typeface="Times New Roman"/>
                <a:cs typeface="Times New Roman"/>
                <a:sym typeface="Times New Roman"/>
              </a:rPr>
              <a:t>, </a:t>
            </a:r>
            <a:r>
              <a:rPr lang="en-US" sz="900" dirty="0" err="1">
                <a:solidFill>
                  <a:schemeClr val="dk1"/>
                </a:solidFill>
                <a:latin typeface="Times New Roman"/>
                <a:ea typeface="Times New Roman"/>
                <a:cs typeface="Times New Roman"/>
                <a:sym typeface="Times New Roman"/>
              </a:rPr>
              <a:t>Bashir</a:t>
            </a:r>
            <a:r>
              <a:rPr lang="en-US" sz="900" dirty="0">
                <a:solidFill>
                  <a:schemeClr val="dk1"/>
                </a:solidFill>
                <a:latin typeface="Times New Roman"/>
                <a:ea typeface="Times New Roman"/>
                <a:cs typeface="Times New Roman"/>
                <a:sym typeface="Times New Roman"/>
              </a:rPr>
              <a:t> Ahmad </a:t>
            </a:r>
            <a:r>
              <a:rPr lang="en-US" sz="900" dirty="0" err="1">
                <a:solidFill>
                  <a:schemeClr val="dk1"/>
                </a:solidFill>
                <a:latin typeface="Times New Roman"/>
                <a:ea typeface="Times New Roman"/>
                <a:cs typeface="Times New Roman"/>
                <a:sym typeface="Times New Roman"/>
              </a:rPr>
              <a:t>Ganai</a:t>
            </a:r>
            <a:r>
              <a:rPr lang="en-US" sz="900" dirty="0">
                <a:solidFill>
                  <a:schemeClr val="dk1"/>
                </a:solidFill>
                <a:latin typeface="Times New Roman"/>
                <a:ea typeface="Times New Roman"/>
                <a:cs typeface="Times New Roman"/>
                <a:sym typeface="Times New Roman"/>
              </a:rPr>
              <a:t>, </a:t>
            </a:r>
            <a:r>
              <a:rPr lang="en-US" sz="900" dirty="0" err="1">
                <a:solidFill>
                  <a:schemeClr val="dk1"/>
                </a:solidFill>
                <a:latin typeface="Times New Roman"/>
                <a:ea typeface="Times New Roman"/>
                <a:cs typeface="Times New Roman"/>
                <a:sym typeface="Times New Roman"/>
              </a:rPr>
              <a:t>ArshidJehangir</a:t>
            </a:r>
            <a:r>
              <a:rPr lang="en-US" sz="900" dirty="0">
                <a:solidFill>
                  <a:schemeClr val="dk1"/>
                </a:solidFill>
                <a:latin typeface="Times New Roman"/>
                <a:ea typeface="Times New Roman"/>
                <a:cs typeface="Times New Roman"/>
                <a:sym typeface="Times New Roman"/>
              </a:rPr>
              <a:t>.(2023).</a:t>
            </a:r>
            <a:r>
              <a:rPr lang="en-US" sz="900" u="sng" dirty="0">
                <a:solidFill>
                  <a:schemeClr val="dk1"/>
                </a:solidFill>
                <a:latin typeface="Times New Roman"/>
                <a:ea typeface="Times New Roman"/>
                <a:cs typeface="Times New Roman"/>
                <a:sym typeface="Times New Roman"/>
                <a:hlinkClick r:id="rId7">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Exploring soil bacterial diversity in different micro-</a:t>
            </a:r>
            <a:r>
              <a:rPr lang="en-US" sz="900" u="sng" dirty="0" err="1">
                <a:solidFill>
                  <a:schemeClr val="dk1"/>
                </a:solidFill>
                <a:latin typeface="Times New Roman"/>
                <a:ea typeface="Times New Roman"/>
                <a:cs typeface="Times New Roman"/>
                <a:sym typeface="Times New Roman"/>
                <a:hlinkClick r:id="rId7">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vegetational</a:t>
            </a:r>
            <a:r>
              <a:rPr lang="en-US" sz="900" u="sng" dirty="0">
                <a:solidFill>
                  <a:schemeClr val="dk1"/>
                </a:solidFill>
                <a:latin typeface="Times New Roman"/>
                <a:ea typeface="Times New Roman"/>
                <a:cs typeface="Times New Roman"/>
                <a:sym typeface="Times New Roman"/>
                <a:hlinkClick r:id="rId7">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habitats of Dachigam National Park in North-western Himalaya</a:t>
            </a:r>
            <a:r>
              <a:rPr lang="en-US" sz="900" dirty="0">
                <a:solidFill>
                  <a:schemeClr val="dk1"/>
                </a:solidFill>
                <a:latin typeface="Times New Roman"/>
                <a:ea typeface="Times New Roman"/>
                <a:cs typeface="Times New Roman"/>
                <a:sym typeface="Times New Roman"/>
              </a:rPr>
              <a:t>. </a:t>
            </a:r>
            <a:r>
              <a:rPr lang="en-US" sz="900" i="1" dirty="0">
                <a:solidFill>
                  <a:schemeClr val="dk1"/>
                </a:solidFill>
                <a:latin typeface="Times New Roman"/>
                <a:ea typeface="Times New Roman"/>
                <a:cs typeface="Times New Roman"/>
                <a:sym typeface="Times New Roman"/>
              </a:rPr>
              <a:t>Scientific Reports</a:t>
            </a:r>
            <a:r>
              <a:rPr lang="en-US" sz="900" dirty="0">
                <a:solidFill>
                  <a:schemeClr val="dk1"/>
                </a:solidFill>
                <a:latin typeface="Times New Roman"/>
                <a:ea typeface="Times New Roman"/>
                <a:cs typeface="Times New Roman"/>
                <a:sym typeface="Times New Roman"/>
              </a:rPr>
              <a:t>. 13(1).3090.Nature Publishing Group UK. I.F= </a:t>
            </a:r>
            <a:r>
              <a:rPr lang="en-US" sz="900" b="1" dirty="0">
                <a:solidFill>
                  <a:schemeClr val="dk1"/>
                </a:solidFill>
                <a:latin typeface="Times New Roman"/>
                <a:ea typeface="Times New Roman"/>
                <a:cs typeface="Times New Roman"/>
                <a:sym typeface="Times New Roman"/>
              </a:rPr>
              <a:t>4.96</a:t>
            </a:r>
            <a:endParaRPr/>
          </a:p>
          <a:p>
            <a:pPr marL="286385" marR="8255" lvl="0" indent="-274319" algn="just" rtl="0">
              <a:lnSpc>
                <a:spcPct val="120000"/>
              </a:lnSpc>
              <a:spcBef>
                <a:spcPts val="230"/>
              </a:spcBef>
              <a:spcAft>
                <a:spcPts val="0"/>
              </a:spcAft>
              <a:buClr>
                <a:srgbClr val="FD8537"/>
              </a:buClr>
              <a:buSzPts val="630"/>
              <a:buFont typeface="Noto Sans Symbols"/>
              <a:buChar char="🞆"/>
            </a:pPr>
            <a:r>
              <a:rPr lang="en-US" sz="900" dirty="0" err="1">
                <a:solidFill>
                  <a:schemeClr val="dk1"/>
                </a:solidFill>
                <a:latin typeface="Times New Roman"/>
                <a:ea typeface="Times New Roman"/>
                <a:cs typeface="Times New Roman"/>
                <a:sym typeface="Times New Roman"/>
              </a:rPr>
              <a:t>Nazima</a:t>
            </a:r>
            <a:r>
              <a:rPr lang="en-US" sz="900" dirty="0">
                <a:solidFill>
                  <a:schemeClr val="dk1"/>
                </a:solidFill>
                <a:latin typeface="Times New Roman"/>
                <a:ea typeface="Times New Roman"/>
                <a:cs typeface="Times New Roman"/>
                <a:sym typeface="Times New Roman"/>
              </a:rPr>
              <a:t> Rashid, </a:t>
            </a:r>
            <a:r>
              <a:rPr lang="en-US" sz="900" dirty="0" err="1">
                <a:solidFill>
                  <a:schemeClr val="dk1"/>
                </a:solidFill>
                <a:latin typeface="Times New Roman"/>
                <a:ea typeface="Times New Roman"/>
                <a:cs typeface="Times New Roman"/>
                <a:sym typeface="Times New Roman"/>
              </a:rPr>
              <a:t>Shahid</a:t>
            </a:r>
            <a:r>
              <a:rPr lang="en-US" sz="900" dirty="0">
                <a:solidFill>
                  <a:schemeClr val="dk1"/>
                </a:solidFill>
                <a:latin typeface="Times New Roman"/>
                <a:ea typeface="Times New Roman"/>
                <a:cs typeface="Times New Roman"/>
                <a:sym typeface="Times New Roman"/>
              </a:rPr>
              <a:t> Ahmad </a:t>
            </a:r>
            <a:r>
              <a:rPr lang="en-US" sz="900" dirty="0" err="1">
                <a:solidFill>
                  <a:schemeClr val="dk1"/>
                </a:solidFill>
                <a:latin typeface="Times New Roman"/>
                <a:ea typeface="Times New Roman"/>
                <a:cs typeface="Times New Roman"/>
                <a:sym typeface="Times New Roman"/>
              </a:rPr>
              <a:t>Ganiee</a:t>
            </a:r>
            <a:r>
              <a:rPr lang="en-US" sz="900" dirty="0">
                <a:solidFill>
                  <a:schemeClr val="dk1"/>
                </a:solidFill>
                <a:latin typeface="Times New Roman"/>
                <a:ea typeface="Times New Roman"/>
                <a:cs typeface="Times New Roman"/>
                <a:sym typeface="Times New Roman"/>
              </a:rPr>
              <a:t>, M Sultan Bhat, </a:t>
            </a:r>
            <a:r>
              <a:rPr lang="en-US" sz="900" dirty="0" err="1">
                <a:solidFill>
                  <a:schemeClr val="dk1"/>
                </a:solidFill>
                <a:latin typeface="Times New Roman"/>
                <a:ea typeface="Times New Roman"/>
                <a:cs typeface="Times New Roman"/>
                <a:sym typeface="Times New Roman"/>
              </a:rPr>
              <a:t>Bashir</a:t>
            </a:r>
            <a:r>
              <a:rPr lang="en-US" sz="900" dirty="0">
                <a:solidFill>
                  <a:schemeClr val="dk1"/>
                </a:solidFill>
                <a:latin typeface="Times New Roman"/>
                <a:ea typeface="Times New Roman"/>
                <a:cs typeface="Times New Roman"/>
                <a:sym typeface="Times New Roman"/>
              </a:rPr>
              <a:t> Ahmad </a:t>
            </a:r>
            <a:r>
              <a:rPr lang="en-US" sz="900" dirty="0" err="1">
                <a:solidFill>
                  <a:schemeClr val="dk1"/>
                </a:solidFill>
                <a:latin typeface="Times New Roman"/>
                <a:ea typeface="Times New Roman"/>
                <a:cs typeface="Times New Roman"/>
                <a:sym typeface="Times New Roman"/>
              </a:rPr>
              <a:t>Ganai</a:t>
            </a:r>
            <a:r>
              <a:rPr lang="en-US" sz="900" dirty="0">
                <a:solidFill>
                  <a:schemeClr val="dk1"/>
                </a:solidFill>
                <a:latin typeface="Times New Roman"/>
                <a:ea typeface="Times New Roman"/>
                <a:cs typeface="Times New Roman"/>
                <a:sym typeface="Times New Roman"/>
              </a:rPr>
              <a:t>.(2023).“Valorization of aquatic plant </a:t>
            </a:r>
            <a:r>
              <a:rPr lang="en-US" sz="900" dirty="0" err="1">
                <a:solidFill>
                  <a:schemeClr val="dk1"/>
                </a:solidFill>
                <a:latin typeface="Times New Roman"/>
                <a:ea typeface="Times New Roman"/>
                <a:cs typeface="Times New Roman"/>
                <a:sym typeface="Times New Roman"/>
              </a:rPr>
              <a:t>Nymphaea</a:t>
            </a:r>
            <a:r>
              <a:rPr lang="en-US" sz="900" dirty="0">
                <a:solidFill>
                  <a:schemeClr val="dk1"/>
                </a:solidFill>
                <a:latin typeface="Times New Roman"/>
                <a:ea typeface="Times New Roman"/>
                <a:cs typeface="Times New Roman"/>
                <a:sym typeface="Times New Roman"/>
              </a:rPr>
              <a:t> </a:t>
            </a:r>
            <a:r>
              <a:rPr lang="en-US" sz="900" dirty="0" err="1">
                <a:solidFill>
                  <a:schemeClr val="dk1"/>
                </a:solidFill>
                <a:latin typeface="Times New Roman"/>
                <a:ea typeface="Times New Roman"/>
                <a:cs typeface="Times New Roman"/>
                <a:sym typeface="Times New Roman"/>
              </a:rPr>
              <a:t>mexicana</a:t>
            </a:r>
            <a:r>
              <a:rPr lang="en-US" sz="900" dirty="0">
                <a:solidFill>
                  <a:schemeClr val="dk1"/>
                </a:solidFill>
                <a:latin typeface="Times New Roman"/>
                <a:ea typeface="Times New Roman"/>
                <a:cs typeface="Times New Roman"/>
                <a:sym typeface="Times New Roman"/>
              </a:rPr>
              <a:t> for </a:t>
            </a:r>
            <a:r>
              <a:rPr lang="en-US" sz="900" dirty="0" err="1">
                <a:solidFill>
                  <a:schemeClr val="dk1"/>
                </a:solidFill>
                <a:latin typeface="Times New Roman"/>
                <a:ea typeface="Times New Roman"/>
                <a:cs typeface="Times New Roman"/>
                <a:sym typeface="Times New Roman"/>
              </a:rPr>
              <a:t>biofuel</a:t>
            </a:r>
            <a:r>
              <a:rPr lang="en-US" sz="900" dirty="0">
                <a:solidFill>
                  <a:schemeClr val="dk1"/>
                </a:solidFill>
                <a:latin typeface="Times New Roman"/>
                <a:ea typeface="Times New Roman"/>
                <a:cs typeface="Times New Roman"/>
                <a:sym typeface="Times New Roman"/>
              </a:rPr>
              <a:t> production: an emerging source of bio-renewable energy. </a:t>
            </a:r>
            <a:r>
              <a:rPr lang="en-US" sz="900" i="1" dirty="0">
                <a:solidFill>
                  <a:schemeClr val="dk1"/>
                </a:solidFill>
                <a:latin typeface="Times New Roman"/>
                <a:ea typeface="Times New Roman"/>
                <a:cs typeface="Times New Roman"/>
                <a:sym typeface="Times New Roman"/>
              </a:rPr>
              <a:t>Environment, Development and Sustainability</a:t>
            </a:r>
            <a:r>
              <a:rPr lang="en-US" sz="900" dirty="0">
                <a:solidFill>
                  <a:schemeClr val="dk1"/>
                </a:solidFill>
                <a:latin typeface="Times New Roman"/>
                <a:ea typeface="Times New Roman"/>
                <a:cs typeface="Times New Roman"/>
                <a:sym typeface="Times New Roman"/>
              </a:rPr>
              <a:t>. Springer International Publishing.</a:t>
            </a:r>
            <a:r>
              <a:rPr lang="en-US" sz="900" b="1" dirty="0">
                <a:solidFill>
                  <a:schemeClr val="dk1"/>
                </a:solidFill>
                <a:latin typeface="Times New Roman"/>
                <a:ea typeface="Times New Roman"/>
                <a:cs typeface="Times New Roman"/>
                <a:sym typeface="Times New Roman"/>
              </a:rPr>
              <a:t> I.F=4.9</a:t>
            </a:r>
            <a:endParaRPr/>
          </a:p>
          <a:p>
            <a:pPr marL="286385" marR="8255" lvl="0" indent="-274319" algn="just" rtl="0">
              <a:lnSpc>
                <a:spcPct val="120000"/>
              </a:lnSpc>
              <a:spcBef>
                <a:spcPts val="230"/>
              </a:spcBef>
              <a:spcAft>
                <a:spcPts val="0"/>
              </a:spcAft>
              <a:buClr>
                <a:srgbClr val="FD8537"/>
              </a:buClr>
              <a:buSzPts val="630"/>
              <a:buFont typeface="Noto Sans Symbols"/>
              <a:buChar char="🞆"/>
            </a:pPr>
            <a:r>
              <a:rPr lang="en-US" sz="900" dirty="0">
                <a:solidFill>
                  <a:schemeClr val="dk1"/>
                </a:solidFill>
                <a:latin typeface="Times New Roman"/>
                <a:ea typeface="Times New Roman"/>
                <a:cs typeface="Times New Roman"/>
                <a:sym typeface="Times New Roman"/>
              </a:rPr>
              <a:t>S Hassan, </a:t>
            </a:r>
            <a:r>
              <a:rPr lang="en-US" sz="900" dirty="0" err="1">
                <a:solidFill>
                  <a:schemeClr val="dk1"/>
                </a:solidFill>
                <a:latin typeface="Times New Roman"/>
                <a:ea typeface="Times New Roman"/>
                <a:cs typeface="Times New Roman"/>
                <a:sym typeface="Times New Roman"/>
              </a:rPr>
              <a:t>Sabreena</a:t>
            </a:r>
            <a:r>
              <a:rPr lang="en-US" sz="900" dirty="0">
                <a:solidFill>
                  <a:schemeClr val="dk1"/>
                </a:solidFill>
                <a:latin typeface="Times New Roman"/>
                <a:ea typeface="Times New Roman"/>
                <a:cs typeface="Times New Roman"/>
                <a:sym typeface="Times New Roman"/>
              </a:rPr>
              <a:t>, SA </a:t>
            </a:r>
            <a:r>
              <a:rPr lang="en-US" sz="900" dirty="0" err="1">
                <a:solidFill>
                  <a:schemeClr val="dk1"/>
                </a:solidFill>
                <a:latin typeface="Times New Roman"/>
                <a:ea typeface="Times New Roman"/>
                <a:cs typeface="Times New Roman"/>
                <a:sym typeface="Times New Roman"/>
              </a:rPr>
              <a:t>Ganiee</a:t>
            </a:r>
            <a:r>
              <a:rPr lang="en-US" sz="900" dirty="0">
                <a:solidFill>
                  <a:schemeClr val="dk1"/>
                </a:solidFill>
                <a:latin typeface="Times New Roman"/>
                <a:ea typeface="Times New Roman"/>
                <a:cs typeface="Times New Roman"/>
                <a:sym typeface="Times New Roman"/>
              </a:rPr>
              <a:t>, A </a:t>
            </a:r>
            <a:r>
              <a:rPr lang="en-US" sz="900" dirty="0" err="1">
                <a:solidFill>
                  <a:schemeClr val="dk1"/>
                </a:solidFill>
                <a:latin typeface="Times New Roman"/>
                <a:ea typeface="Times New Roman"/>
                <a:cs typeface="Times New Roman"/>
                <a:sym typeface="Times New Roman"/>
              </a:rPr>
              <a:t>Yaseen</a:t>
            </a:r>
            <a:r>
              <a:rPr lang="en-US" sz="900" dirty="0">
                <a:solidFill>
                  <a:schemeClr val="dk1"/>
                </a:solidFill>
                <a:latin typeface="Times New Roman"/>
                <a:ea typeface="Times New Roman"/>
                <a:cs typeface="Times New Roman"/>
                <a:sym typeface="Times New Roman"/>
              </a:rPr>
              <a:t>, M </a:t>
            </a:r>
            <a:r>
              <a:rPr lang="en-US" sz="900" dirty="0" err="1">
                <a:solidFill>
                  <a:schemeClr val="dk1"/>
                </a:solidFill>
                <a:latin typeface="Times New Roman"/>
                <a:ea typeface="Times New Roman"/>
                <a:cs typeface="Times New Roman"/>
                <a:sym typeface="Times New Roman"/>
              </a:rPr>
              <a:t>Zaman</a:t>
            </a:r>
            <a:r>
              <a:rPr lang="en-US" sz="900" dirty="0">
                <a:solidFill>
                  <a:schemeClr val="dk1"/>
                </a:solidFill>
                <a:latin typeface="Times New Roman"/>
                <a:ea typeface="Times New Roman"/>
                <a:cs typeface="Times New Roman"/>
                <a:sym typeface="Times New Roman"/>
              </a:rPr>
              <a:t>, AJ Shah.(2023). </a:t>
            </a:r>
            <a:r>
              <a:rPr lang="en-US" sz="900" u="sng" dirty="0">
                <a:solidFill>
                  <a:schemeClr val="dk1"/>
                </a:solidFill>
                <a:latin typeface="Times New Roman"/>
                <a:ea typeface="Times New Roman"/>
                <a:cs typeface="Times New Roman"/>
                <a:sym typeface="Times New Roman"/>
                <a:hlinkClick r:id="rId8">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Unraveling the potential of environmental DNA for deciphering recent advances in plant–animal interactions: a systematic review</a:t>
            </a:r>
            <a:r>
              <a:rPr lang="en-US" sz="900" dirty="0">
                <a:solidFill>
                  <a:schemeClr val="dk1"/>
                </a:solidFill>
                <a:latin typeface="Times New Roman"/>
                <a:ea typeface="Times New Roman"/>
                <a:cs typeface="Times New Roman"/>
                <a:sym typeface="Times New Roman"/>
              </a:rPr>
              <a:t>. </a:t>
            </a:r>
            <a:r>
              <a:rPr lang="en-US" sz="900" i="1" dirty="0" err="1">
                <a:solidFill>
                  <a:schemeClr val="dk1"/>
                </a:solidFill>
                <a:latin typeface="Times New Roman"/>
                <a:ea typeface="Times New Roman"/>
                <a:cs typeface="Times New Roman"/>
                <a:sym typeface="Times New Roman"/>
              </a:rPr>
              <a:t>Planta</a:t>
            </a:r>
            <a:r>
              <a:rPr lang="en-US" sz="900" dirty="0">
                <a:solidFill>
                  <a:schemeClr val="dk1"/>
                </a:solidFill>
                <a:latin typeface="Times New Roman"/>
                <a:ea typeface="Times New Roman"/>
                <a:cs typeface="Times New Roman"/>
                <a:sym typeface="Times New Roman"/>
              </a:rPr>
              <a:t> 258(6), 117. Springer ,</a:t>
            </a:r>
            <a:r>
              <a:rPr lang="en-US" sz="900" b="1" dirty="0">
                <a:solidFill>
                  <a:schemeClr val="dk1"/>
                </a:solidFill>
                <a:latin typeface="Times New Roman"/>
                <a:ea typeface="Times New Roman"/>
                <a:cs typeface="Times New Roman"/>
                <a:sym typeface="Times New Roman"/>
              </a:rPr>
              <a:t> I.F=4.8</a:t>
            </a:r>
            <a:endParaRPr/>
          </a:p>
          <a:p>
            <a:pPr marL="286385" marR="8255" lvl="0" indent="-274319" algn="just" rtl="0">
              <a:lnSpc>
                <a:spcPct val="120000"/>
              </a:lnSpc>
              <a:spcBef>
                <a:spcPts val="230"/>
              </a:spcBef>
              <a:spcAft>
                <a:spcPts val="0"/>
              </a:spcAft>
              <a:buClr>
                <a:srgbClr val="FD8537"/>
              </a:buClr>
              <a:buSzPts val="630"/>
              <a:buFont typeface="Noto Sans Symbols"/>
              <a:buChar char="🞆"/>
            </a:pPr>
            <a:r>
              <a:rPr lang="en-US" sz="900" dirty="0" err="1">
                <a:solidFill>
                  <a:schemeClr val="dk1"/>
                </a:solidFill>
                <a:latin typeface="Times New Roman"/>
                <a:ea typeface="Times New Roman"/>
                <a:cs typeface="Times New Roman"/>
                <a:sym typeface="Times New Roman"/>
              </a:rPr>
              <a:t>Shahnawaz</a:t>
            </a:r>
            <a:r>
              <a:rPr lang="en-US" sz="900" dirty="0">
                <a:solidFill>
                  <a:schemeClr val="dk1"/>
                </a:solidFill>
                <a:latin typeface="Times New Roman"/>
                <a:ea typeface="Times New Roman"/>
                <a:cs typeface="Times New Roman"/>
                <a:sym typeface="Times New Roman"/>
              </a:rPr>
              <a:t> Hassan, </a:t>
            </a:r>
            <a:r>
              <a:rPr lang="en-US" sz="900" dirty="0" err="1">
                <a:solidFill>
                  <a:schemeClr val="dk1"/>
                </a:solidFill>
                <a:latin typeface="Times New Roman"/>
                <a:ea typeface="Times New Roman"/>
                <a:cs typeface="Times New Roman"/>
                <a:sym typeface="Times New Roman"/>
              </a:rPr>
              <a:t>Sartaj</a:t>
            </a:r>
            <a:r>
              <a:rPr lang="en-US" sz="900" dirty="0">
                <a:solidFill>
                  <a:schemeClr val="dk1"/>
                </a:solidFill>
                <a:latin typeface="Times New Roman"/>
                <a:ea typeface="Times New Roman"/>
                <a:cs typeface="Times New Roman"/>
                <a:sym typeface="Times New Roman"/>
              </a:rPr>
              <a:t> Ahmad Bhat, </a:t>
            </a:r>
            <a:r>
              <a:rPr lang="en-US" sz="900" dirty="0" err="1">
                <a:solidFill>
                  <a:schemeClr val="dk1"/>
                </a:solidFill>
                <a:latin typeface="Times New Roman"/>
                <a:ea typeface="Times New Roman"/>
                <a:cs typeface="Times New Roman"/>
                <a:sym typeface="Times New Roman"/>
              </a:rPr>
              <a:t>Vineet</a:t>
            </a:r>
            <a:r>
              <a:rPr lang="en-US" sz="900" dirty="0">
                <a:solidFill>
                  <a:schemeClr val="dk1"/>
                </a:solidFill>
                <a:latin typeface="Times New Roman"/>
                <a:ea typeface="Times New Roman"/>
                <a:cs typeface="Times New Roman"/>
                <a:sym typeface="Times New Roman"/>
              </a:rPr>
              <a:t> Kumar, </a:t>
            </a:r>
            <a:r>
              <a:rPr lang="en-US" sz="900" dirty="0" err="1">
                <a:solidFill>
                  <a:schemeClr val="dk1"/>
                </a:solidFill>
                <a:latin typeface="Times New Roman"/>
                <a:ea typeface="Times New Roman"/>
                <a:cs typeface="Times New Roman"/>
                <a:sym typeface="Times New Roman"/>
              </a:rPr>
              <a:t>Bashir</a:t>
            </a:r>
            <a:r>
              <a:rPr lang="en-US" sz="900" dirty="0">
                <a:solidFill>
                  <a:schemeClr val="dk1"/>
                </a:solidFill>
                <a:latin typeface="Times New Roman"/>
                <a:ea typeface="Times New Roman"/>
                <a:cs typeface="Times New Roman"/>
                <a:sym typeface="Times New Roman"/>
              </a:rPr>
              <a:t> Ahmad </a:t>
            </a:r>
            <a:r>
              <a:rPr lang="en-US" sz="900" dirty="0" err="1">
                <a:solidFill>
                  <a:schemeClr val="dk1"/>
                </a:solidFill>
                <a:latin typeface="Times New Roman"/>
                <a:ea typeface="Times New Roman"/>
                <a:cs typeface="Times New Roman"/>
                <a:sym typeface="Times New Roman"/>
              </a:rPr>
              <a:t>Ganai</a:t>
            </a:r>
            <a:r>
              <a:rPr lang="en-US" sz="900" dirty="0">
                <a:solidFill>
                  <a:schemeClr val="dk1"/>
                </a:solidFill>
                <a:latin typeface="Times New Roman"/>
                <a:ea typeface="Times New Roman"/>
                <a:cs typeface="Times New Roman"/>
                <a:sym typeface="Times New Roman"/>
              </a:rPr>
              <a:t>, </a:t>
            </a:r>
            <a:r>
              <a:rPr lang="en-US" sz="900" dirty="0" err="1">
                <a:solidFill>
                  <a:schemeClr val="dk1"/>
                </a:solidFill>
                <a:latin typeface="Times New Roman"/>
                <a:ea typeface="Times New Roman"/>
                <a:cs typeface="Times New Roman"/>
                <a:sym typeface="Times New Roman"/>
              </a:rPr>
              <a:t>Fuad</a:t>
            </a:r>
            <a:r>
              <a:rPr lang="en-US" sz="900" dirty="0">
                <a:solidFill>
                  <a:schemeClr val="dk1"/>
                </a:solidFill>
                <a:latin typeface="Times New Roman"/>
                <a:ea typeface="Times New Roman"/>
                <a:cs typeface="Times New Roman"/>
                <a:sym typeface="Times New Roman"/>
              </a:rPr>
              <a:t> </a:t>
            </a:r>
            <a:r>
              <a:rPr lang="en-US" sz="900" dirty="0" err="1">
                <a:solidFill>
                  <a:schemeClr val="dk1"/>
                </a:solidFill>
                <a:latin typeface="Times New Roman"/>
                <a:ea typeface="Times New Roman"/>
                <a:cs typeface="Times New Roman"/>
                <a:sym typeface="Times New Roman"/>
              </a:rPr>
              <a:t>Ameen</a:t>
            </a:r>
            <a:r>
              <a:rPr lang="en-US" sz="900" dirty="0">
                <a:solidFill>
                  <a:schemeClr val="dk1"/>
                </a:solidFill>
                <a:latin typeface="Times New Roman"/>
                <a:ea typeface="Times New Roman"/>
                <a:cs typeface="Times New Roman"/>
                <a:sym typeface="Times New Roman"/>
              </a:rPr>
              <a:t>.(2022). </a:t>
            </a:r>
            <a:r>
              <a:rPr lang="en-US" sz="900" u="sng" dirty="0" err="1">
                <a:solidFill>
                  <a:schemeClr val="dk1"/>
                </a:solidFill>
                <a:latin typeface="Times New Roman"/>
                <a:ea typeface="Times New Roman"/>
                <a:cs typeface="Times New Roman"/>
                <a:sym typeface="Times New Roman"/>
                <a:hlinkClick r:id="rId9">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Phytoremediation</a:t>
            </a:r>
            <a:r>
              <a:rPr lang="en-US" sz="900" u="sng" dirty="0">
                <a:solidFill>
                  <a:schemeClr val="dk1"/>
                </a:solidFill>
                <a:latin typeface="Times New Roman"/>
                <a:ea typeface="Times New Roman"/>
                <a:cs typeface="Times New Roman"/>
                <a:sym typeface="Times New Roman"/>
                <a:hlinkClick r:id="rId9">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of Heavy Metals: An Indispensable Contrivance in Green Remediation Technology</a:t>
            </a:r>
            <a:r>
              <a:rPr lang="en-US" sz="900" dirty="0">
                <a:solidFill>
                  <a:schemeClr val="dk1"/>
                </a:solidFill>
                <a:latin typeface="Times New Roman"/>
                <a:ea typeface="Times New Roman"/>
                <a:cs typeface="Times New Roman"/>
                <a:sym typeface="Times New Roman"/>
              </a:rPr>
              <a:t>. </a:t>
            </a:r>
            <a:r>
              <a:rPr lang="en-US" sz="900" i="1" dirty="0">
                <a:solidFill>
                  <a:schemeClr val="dk1"/>
                </a:solidFill>
                <a:latin typeface="Times New Roman"/>
                <a:ea typeface="Times New Roman"/>
                <a:cs typeface="Times New Roman"/>
                <a:sym typeface="Times New Roman"/>
              </a:rPr>
              <a:t>Plants</a:t>
            </a:r>
            <a:r>
              <a:rPr lang="en-US" sz="900" dirty="0">
                <a:solidFill>
                  <a:schemeClr val="dk1"/>
                </a:solidFill>
                <a:latin typeface="Times New Roman"/>
                <a:ea typeface="Times New Roman"/>
                <a:cs typeface="Times New Roman"/>
                <a:sym typeface="Times New Roman"/>
              </a:rPr>
              <a:t>., 11((9).1255(MDPI). . ISSN; 2223-7747.,</a:t>
            </a:r>
            <a:r>
              <a:rPr lang="en-US" sz="900" b="1" dirty="0">
                <a:solidFill>
                  <a:schemeClr val="dk1"/>
                </a:solidFill>
                <a:latin typeface="Times New Roman"/>
                <a:ea typeface="Times New Roman"/>
                <a:cs typeface="Times New Roman"/>
                <a:sym typeface="Times New Roman"/>
              </a:rPr>
              <a:t>I.F=4.658</a:t>
            </a:r>
            <a:endParaRPr/>
          </a:p>
          <a:p>
            <a:pPr marL="286385" marR="8255" lvl="0" indent="-274319" algn="just" rtl="0">
              <a:lnSpc>
                <a:spcPct val="120000"/>
              </a:lnSpc>
              <a:spcBef>
                <a:spcPts val="230"/>
              </a:spcBef>
              <a:spcAft>
                <a:spcPts val="0"/>
              </a:spcAft>
              <a:buClr>
                <a:srgbClr val="FD8537"/>
              </a:buClr>
              <a:buSzPts val="630"/>
              <a:buFont typeface="Noto Sans Symbols"/>
              <a:buChar char="🞆"/>
            </a:pPr>
            <a:r>
              <a:rPr lang="en-US" sz="900" u="sng" dirty="0">
                <a:solidFill>
                  <a:schemeClr val="dk1"/>
                </a:solidFill>
                <a:latin typeface="Times New Roman"/>
                <a:ea typeface="Times New Roman"/>
                <a:cs typeface="Times New Roman"/>
                <a:sym typeface="Times New Roman"/>
                <a:hlinkClick r:id="rId10">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 Hassan, BA </a:t>
            </a:r>
            <a:r>
              <a:rPr lang="en-US" sz="900" u="sng" dirty="0" err="1">
                <a:solidFill>
                  <a:schemeClr val="dk1"/>
                </a:solidFill>
                <a:latin typeface="Times New Roman"/>
                <a:ea typeface="Times New Roman"/>
                <a:cs typeface="Times New Roman"/>
                <a:sym typeface="Times New Roman"/>
                <a:hlinkClick r:id="rId10">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Ganai</a:t>
            </a:r>
            <a:r>
              <a:rPr lang="en-US" sz="900" u="sng" dirty="0">
                <a:solidFill>
                  <a:schemeClr val="dk1"/>
                </a:solidFill>
                <a:latin typeface="Times New Roman"/>
                <a:ea typeface="Times New Roman"/>
                <a:cs typeface="Times New Roman"/>
                <a:sym typeface="Times New Roman"/>
                <a:hlinkClick r:id="rId10">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(2023). Deciphering the recent trends in pesticide bioremediation using genome editing and multi-</a:t>
            </a:r>
            <a:r>
              <a:rPr lang="en-US" sz="900" u="sng" dirty="0" err="1">
                <a:solidFill>
                  <a:schemeClr val="dk1"/>
                </a:solidFill>
                <a:latin typeface="Times New Roman"/>
                <a:ea typeface="Times New Roman"/>
                <a:cs typeface="Times New Roman"/>
                <a:sym typeface="Times New Roman"/>
                <a:hlinkClick r:id="rId10">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omics</a:t>
            </a:r>
            <a:r>
              <a:rPr lang="en-US" sz="900" u="sng" dirty="0">
                <a:solidFill>
                  <a:schemeClr val="dk1"/>
                </a:solidFill>
                <a:latin typeface="Times New Roman"/>
                <a:ea typeface="Times New Roman"/>
                <a:cs typeface="Times New Roman"/>
                <a:sym typeface="Times New Roman"/>
                <a:hlinkClick r:id="rId10">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approaches: a review</a:t>
            </a:r>
            <a:r>
              <a:rPr lang="en-US" sz="900" dirty="0">
                <a:solidFill>
                  <a:schemeClr val="dk1"/>
                </a:solidFill>
                <a:latin typeface="Times New Roman"/>
                <a:ea typeface="Times New Roman"/>
                <a:cs typeface="Times New Roman"/>
                <a:sym typeface="Times New Roman"/>
              </a:rPr>
              <a:t>. </a:t>
            </a:r>
            <a:r>
              <a:rPr lang="en-US" sz="900" i="1" dirty="0">
                <a:solidFill>
                  <a:schemeClr val="dk1"/>
                </a:solidFill>
                <a:latin typeface="Times New Roman"/>
                <a:ea typeface="Times New Roman"/>
                <a:cs typeface="Times New Roman"/>
                <a:sym typeface="Times New Roman"/>
              </a:rPr>
              <a:t>World Journal of Microbiology and Biotechnology</a:t>
            </a:r>
            <a:r>
              <a:rPr lang="en-US" sz="900" dirty="0">
                <a:solidFill>
                  <a:schemeClr val="dk1"/>
                </a:solidFill>
                <a:latin typeface="Times New Roman"/>
                <a:ea typeface="Times New Roman"/>
                <a:cs typeface="Times New Roman"/>
                <a:sym typeface="Times New Roman"/>
              </a:rPr>
              <a:t> 39(6), 151 Springer .</a:t>
            </a:r>
            <a:r>
              <a:rPr lang="en-US" sz="900" b="1" dirty="0">
                <a:solidFill>
                  <a:schemeClr val="dk1"/>
                </a:solidFill>
                <a:latin typeface="Times New Roman"/>
                <a:ea typeface="Times New Roman"/>
                <a:cs typeface="Times New Roman"/>
                <a:sym typeface="Times New Roman"/>
              </a:rPr>
              <a:t>I.F=4..2</a:t>
            </a:r>
            <a:endParaRPr/>
          </a:p>
          <a:p>
            <a:pPr marL="286385" marR="8255" lvl="0" indent="-274319" algn="just" rtl="0">
              <a:lnSpc>
                <a:spcPct val="120000"/>
              </a:lnSpc>
              <a:spcBef>
                <a:spcPts val="230"/>
              </a:spcBef>
              <a:spcAft>
                <a:spcPts val="0"/>
              </a:spcAft>
              <a:buClr>
                <a:srgbClr val="FD8537"/>
              </a:buClr>
              <a:buSzPts val="630"/>
              <a:buFont typeface="Noto Sans Symbols"/>
              <a:buChar char="🞆"/>
            </a:pPr>
            <a:r>
              <a:rPr lang="en-US" sz="900" dirty="0">
                <a:solidFill>
                  <a:schemeClr val="dk1"/>
                </a:solidFill>
                <a:latin typeface="Times New Roman"/>
                <a:ea typeface="Times New Roman"/>
                <a:cs typeface="Times New Roman"/>
                <a:sym typeface="Times New Roman"/>
              </a:rPr>
              <a:t>F </a:t>
            </a:r>
            <a:r>
              <a:rPr lang="en-US" sz="900" dirty="0" err="1">
                <a:solidFill>
                  <a:schemeClr val="dk1"/>
                </a:solidFill>
                <a:latin typeface="Times New Roman"/>
                <a:ea typeface="Times New Roman"/>
                <a:cs typeface="Times New Roman"/>
                <a:sym typeface="Times New Roman"/>
              </a:rPr>
              <a:t>Bashir</a:t>
            </a:r>
            <a:r>
              <a:rPr lang="en-US" sz="900" dirty="0">
                <a:solidFill>
                  <a:schemeClr val="dk1"/>
                </a:solidFill>
                <a:latin typeface="Times New Roman"/>
                <a:ea typeface="Times New Roman"/>
                <a:cs typeface="Times New Roman"/>
                <a:sym typeface="Times New Roman"/>
              </a:rPr>
              <a:t>, A </a:t>
            </a:r>
            <a:r>
              <a:rPr lang="en-US" sz="900" dirty="0" err="1">
                <a:solidFill>
                  <a:schemeClr val="dk1"/>
                </a:solidFill>
                <a:latin typeface="Times New Roman"/>
                <a:ea typeface="Times New Roman"/>
                <a:cs typeface="Times New Roman"/>
                <a:sym typeface="Times New Roman"/>
              </a:rPr>
              <a:t>Bashir</a:t>
            </a:r>
            <a:r>
              <a:rPr lang="en-US" sz="900" dirty="0">
                <a:solidFill>
                  <a:schemeClr val="dk1"/>
                </a:solidFill>
                <a:latin typeface="Times New Roman"/>
                <a:ea typeface="Times New Roman"/>
                <a:cs typeface="Times New Roman"/>
                <a:sym typeface="Times New Roman"/>
              </a:rPr>
              <a:t>, N </a:t>
            </a:r>
            <a:r>
              <a:rPr lang="en-US" sz="900" dirty="0" err="1">
                <a:solidFill>
                  <a:schemeClr val="dk1"/>
                </a:solidFill>
                <a:latin typeface="Times New Roman"/>
                <a:ea typeface="Times New Roman"/>
                <a:cs typeface="Times New Roman"/>
                <a:sym typeface="Times New Roman"/>
              </a:rPr>
              <a:t>Bouaïcha</a:t>
            </a:r>
            <a:r>
              <a:rPr lang="en-US" sz="900" dirty="0">
                <a:solidFill>
                  <a:schemeClr val="dk1"/>
                </a:solidFill>
                <a:latin typeface="Times New Roman"/>
                <a:ea typeface="Times New Roman"/>
                <a:cs typeface="Times New Roman"/>
                <a:sym typeface="Times New Roman"/>
              </a:rPr>
              <a:t>, L Chen, GA </a:t>
            </a:r>
            <a:r>
              <a:rPr lang="en-US" sz="900" dirty="0" err="1">
                <a:solidFill>
                  <a:schemeClr val="dk1"/>
                </a:solidFill>
                <a:latin typeface="Times New Roman"/>
                <a:ea typeface="Times New Roman"/>
                <a:cs typeface="Times New Roman"/>
                <a:sym typeface="Times New Roman"/>
              </a:rPr>
              <a:t>Codd</a:t>
            </a:r>
            <a:r>
              <a:rPr lang="en-US" sz="900" dirty="0">
                <a:solidFill>
                  <a:schemeClr val="dk1"/>
                </a:solidFill>
                <a:latin typeface="Times New Roman"/>
                <a:ea typeface="Times New Roman"/>
                <a:cs typeface="Times New Roman"/>
                <a:sym typeface="Times New Roman"/>
              </a:rPr>
              <a:t>, B </a:t>
            </a:r>
            <a:r>
              <a:rPr lang="en-US" sz="900" dirty="0" err="1">
                <a:solidFill>
                  <a:schemeClr val="dk1"/>
                </a:solidFill>
                <a:latin typeface="Times New Roman"/>
                <a:ea typeface="Times New Roman"/>
                <a:cs typeface="Times New Roman"/>
                <a:sym typeface="Times New Roman"/>
              </a:rPr>
              <a:t>Neilan</a:t>
            </a:r>
            <a:r>
              <a:rPr lang="en-US" sz="900" dirty="0">
                <a:solidFill>
                  <a:schemeClr val="dk1"/>
                </a:solidFill>
                <a:latin typeface="Times New Roman"/>
                <a:ea typeface="Times New Roman"/>
                <a:cs typeface="Times New Roman"/>
                <a:sym typeface="Times New Roman"/>
              </a:rPr>
              <a:t>, WL </a:t>
            </a:r>
            <a:r>
              <a:rPr lang="en-US" sz="900" dirty="0" err="1">
                <a:solidFill>
                  <a:schemeClr val="dk1"/>
                </a:solidFill>
                <a:latin typeface="Times New Roman"/>
                <a:ea typeface="Times New Roman"/>
                <a:cs typeface="Times New Roman"/>
                <a:sym typeface="Times New Roman"/>
              </a:rPr>
              <a:t>Xu</a:t>
            </a:r>
            <a:r>
              <a:rPr lang="en-US" sz="900" dirty="0">
                <a:solidFill>
                  <a:schemeClr val="dk1"/>
                </a:solidFill>
                <a:latin typeface="Times New Roman"/>
                <a:ea typeface="Times New Roman"/>
                <a:cs typeface="Times New Roman"/>
                <a:sym typeface="Times New Roman"/>
              </a:rPr>
              <a:t>,.(2023). </a:t>
            </a:r>
            <a:r>
              <a:rPr lang="en-US" sz="900" u="sng" dirty="0" err="1">
                <a:solidFill>
                  <a:schemeClr val="dk1"/>
                </a:solidFill>
                <a:latin typeface="Times New Roman"/>
                <a:ea typeface="Times New Roman"/>
                <a:cs typeface="Times New Roman"/>
                <a:sym typeface="Times New Roman"/>
                <a:hlinkClick r:id="rId11">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Cyanotoxins</a:t>
            </a:r>
            <a:r>
              <a:rPr lang="en-US" sz="900" u="sng" dirty="0">
                <a:solidFill>
                  <a:schemeClr val="dk1"/>
                </a:solidFill>
                <a:latin typeface="Times New Roman"/>
                <a:ea typeface="Times New Roman"/>
                <a:cs typeface="Times New Roman"/>
                <a:sym typeface="Times New Roman"/>
                <a:hlinkClick r:id="rId11">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biosynthetic gene clusters, and factors modulating </a:t>
            </a:r>
            <a:r>
              <a:rPr lang="en-US" sz="900" u="sng" dirty="0" err="1">
                <a:solidFill>
                  <a:schemeClr val="dk1"/>
                </a:solidFill>
                <a:latin typeface="Times New Roman"/>
                <a:ea typeface="Times New Roman"/>
                <a:cs typeface="Times New Roman"/>
                <a:sym typeface="Times New Roman"/>
                <a:hlinkClick r:id="rId11">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cyanotoxin</a:t>
            </a:r>
            <a:r>
              <a:rPr lang="en-US" sz="900" u="sng" dirty="0">
                <a:solidFill>
                  <a:schemeClr val="dk1"/>
                </a:solidFill>
                <a:latin typeface="Times New Roman"/>
                <a:ea typeface="Times New Roman"/>
                <a:cs typeface="Times New Roman"/>
                <a:sym typeface="Times New Roman"/>
                <a:hlinkClick r:id="rId11">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biosynthesis</a:t>
            </a:r>
            <a:r>
              <a:rPr lang="en-US" sz="900" dirty="0">
                <a:solidFill>
                  <a:schemeClr val="dk1"/>
                </a:solidFill>
                <a:latin typeface="Times New Roman"/>
                <a:ea typeface="Times New Roman"/>
                <a:cs typeface="Times New Roman"/>
                <a:sym typeface="Times New Roman"/>
              </a:rPr>
              <a:t>. </a:t>
            </a:r>
            <a:r>
              <a:rPr lang="en-US" sz="900" i="1" dirty="0">
                <a:solidFill>
                  <a:schemeClr val="dk1"/>
                </a:solidFill>
                <a:latin typeface="Times New Roman"/>
                <a:ea typeface="Times New Roman"/>
                <a:cs typeface="Times New Roman"/>
                <a:sym typeface="Times New Roman"/>
              </a:rPr>
              <a:t>World Journal of Microbiology and Biotechnology</a:t>
            </a:r>
            <a:r>
              <a:rPr lang="en-US" sz="900" dirty="0">
                <a:solidFill>
                  <a:schemeClr val="dk1"/>
                </a:solidFill>
                <a:latin typeface="Times New Roman"/>
                <a:ea typeface="Times New Roman"/>
                <a:cs typeface="Times New Roman"/>
                <a:sym typeface="Times New Roman"/>
              </a:rPr>
              <a:t> 39(9), 241. </a:t>
            </a:r>
            <a:r>
              <a:rPr lang="en-US" sz="900" dirty="0" err="1">
                <a:solidFill>
                  <a:schemeClr val="dk1"/>
                </a:solidFill>
                <a:latin typeface="Times New Roman"/>
                <a:ea typeface="Times New Roman"/>
                <a:cs typeface="Times New Roman"/>
                <a:sym typeface="Times New Roman"/>
              </a:rPr>
              <a:t>Springer.</a:t>
            </a:r>
            <a:r>
              <a:rPr lang="en-US" sz="900" b="1" dirty="0" err="1">
                <a:solidFill>
                  <a:schemeClr val="dk1"/>
                </a:solidFill>
                <a:latin typeface="Times New Roman"/>
                <a:ea typeface="Times New Roman"/>
                <a:cs typeface="Times New Roman"/>
                <a:sym typeface="Times New Roman"/>
              </a:rPr>
              <a:t>I.F</a:t>
            </a:r>
            <a:r>
              <a:rPr lang="en-US" sz="900" b="1" dirty="0">
                <a:solidFill>
                  <a:schemeClr val="dk1"/>
                </a:solidFill>
                <a:latin typeface="Times New Roman"/>
                <a:ea typeface="Times New Roman"/>
                <a:cs typeface="Times New Roman"/>
                <a:sym typeface="Times New Roman"/>
              </a:rPr>
              <a:t>= 4.2.</a:t>
            </a:r>
            <a:endParaRPr/>
          </a:p>
          <a:p>
            <a:pPr marL="286385" marR="8255" lvl="0" indent="-274319" algn="just" rtl="0">
              <a:lnSpc>
                <a:spcPct val="120000"/>
              </a:lnSpc>
              <a:spcBef>
                <a:spcPts val="230"/>
              </a:spcBef>
              <a:spcAft>
                <a:spcPts val="0"/>
              </a:spcAft>
              <a:buClr>
                <a:srgbClr val="FD8537"/>
              </a:buClr>
              <a:buSzPts val="630"/>
              <a:buFont typeface="Noto Sans Symbols"/>
              <a:buChar char="🞆"/>
            </a:pPr>
            <a:r>
              <a:rPr lang="en-US" sz="900" dirty="0">
                <a:solidFill>
                  <a:schemeClr val="dk1"/>
                </a:solidFill>
                <a:latin typeface="Times New Roman"/>
                <a:ea typeface="Times New Roman"/>
                <a:cs typeface="Times New Roman"/>
                <a:sym typeface="Times New Roman"/>
              </a:rPr>
              <a:t>H </a:t>
            </a:r>
            <a:r>
              <a:rPr lang="en-US" sz="900" dirty="0" err="1">
                <a:solidFill>
                  <a:schemeClr val="dk1"/>
                </a:solidFill>
                <a:latin typeface="Times New Roman"/>
                <a:ea typeface="Times New Roman"/>
                <a:cs typeface="Times New Roman"/>
                <a:sym typeface="Times New Roman"/>
              </a:rPr>
              <a:t>Mushtaq</a:t>
            </a:r>
            <a:r>
              <a:rPr lang="en-US" sz="900" dirty="0">
                <a:solidFill>
                  <a:schemeClr val="dk1"/>
                </a:solidFill>
                <a:latin typeface="Times New Roman"/>
                <a:ea typeface="Times New Roman"/>
                <a:cs typeface="Times New Roman"/>
                <a:sym typeface="Times New Roman"/>
              </a:rPr>
              <a:t>, SA </a:t>
            </a:r>
            <a:r>
              <a:rPr lang="en-US" sz="900" dirty="0" err="1">
                <a:solidFill>
                  <a:schemeClr val="dk1"/>
                </a:solidFill>
                <a:latin typeface="Times New Roman"/>
                <a:ea typeface="Times New Roman"/>
                <a:cs typeface="Times New Roman"/>
                <a:sym typeface="Times New Roman"/>
              </a:rPr>
              <a:t>Ganai</a:t>
            </a:r>
            <a:r>
              <a:rPr lang="en-US" sz="900" dirty="0">
                <a:solidFill>
                  <a:schemeClr val="dk1"/>
                </a:solidFill>
                <a:latin typeface="Times New Roman"/>
                <a:ea typeface="Times New Roman"/>
                <a:cs typeface="Times New Roman"/>
                <a:sym typeface="Times New Roman"/>
              </a:rPr>
              <a:t>, A </a:t>
            </a:r>
            <a:r>
              <a:rPr lang="en-US" sz="900" dirty="0" err="1">
                <a:solidFill>
                  <a:schemeClr val="dk1"/>
                </a:solidFill>
                <a:latin typeface="Times New Roman"/>
                <a:ea typeface="Times New Roman"/>
                <a:cs typeface="Times New Roman"/>
                <a:sym typeface="Times New Roman"/>
              </a:rPr>
              <a:t>Jehangir</a:t>
            </a:r>
            <a:r>
              <a:rPr lang="en-US" sz="900" dirty="0">
                <a:solidFill>
                  <a:schemeClr val="dk1"/>
                </a:solidFill>
                <a:latin typeface="Times New Roman"/>
                <a:ea typeface="Times New Roman"/>
                <a:cs typeface="Times New Roman"/>
                <a:sym typeface="Times New Roman"/>
              </a:rPr>
              <a:t>, BA </a:t>
            </a:r>
            <a:r>
              <a:rPr lang="en-US" sz="900" dirty="0" err="1">
                <a:solidFill>
                  <a:schemeClr val="dk1"/>
                </a:solidFill>
                <a:latin typeface="Times New Roman"/>
                <a:ea typeface="Times New Roman"/>
                <a:cs typeface="Times New Roman"/>
                <a:sym typeface="Times New Roman"/>
              </a:rPr>
              <a:t>Ganai</a:t>
            </a:r>
            <a:r>
              <a:rPr lang="en-US" sz="900" dirty="0">
                <a:solidFill>
                  <a:schemeClr val="dk1"/>
                </a:solidFill>
                <a:latin typeface="Times New Roman"/>
                <a:ea typeface="Times New Roman"/>
                <a:cs typeface="Times New Roman"/>
                <a:sym typeface="Times New Roman"/>
              </a:rPr>
              <a:t>, R Dar.(2023). </a:t>
            </a:r>
            <a:r>
              <a:rPr lang="en-US" sz="900" u="sng" dirty="0">
                <a:solidFill>
                  <a:schemeClr val="dk1"/>
                </a:solidFill>
                <a:latin typeface="Times New Roman"/>
                <a:ea typeface="Times New Roman"/>
                <a:cs typeface="Times New Roman"/>
                <a:sym typeface="Times New Roman"/>
                <a:hlinkClick r:id="rId12">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Molecular and functional characterization of protease from </a:t>
            </a:r>
            <a:r>
              <a:rPr lang="en-US" sz="900" u="sng" dirty="0" err="1">
                <a:solidFill>
                  <a:schemeClr val="dk1"/>
                </a:solidFill>
                <a:latin typeface="Times New Roman"/>
                <a:ea typeface="Times New Roman"/>
                <a:cs typeface="Times New Roman"/>
                <a:sym typeface="Times New Roman"/>
                <a:hlinkClick r:id="rId12">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psychrotrophic</a:t>
            </a:r>
            <a:r>
              <a:rPr lang="en-US" sz="900" u="sng" dirty="0">
                <a:solidFill>
                  <a:schemeClr val="dk1"/>
                </a:solidFill>
                <a:latin typeface="Times New Roman"/>
                <a:ea typeface="Times New Roman"/>
                <a:cs typeface="Times New Roman"/>
                <a:sym typeface="Times New Roman"/>
                <a:hlinkClick r:id="rId12">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t>
            </a:r>
            <a:r>
              <a:rPr lang="en-US" sz="900" i="1" u="sng" dirty="0">
                <a:solidFill>
                  <a:schemeClr val="dk1"/>
                </a:solidFill>
                <a:latin typeface="Times New Roman"/>
                <a:ea typeface="Times New Roman"/>
                <a:cs typeface="Times New Roman"/>
                <a:sym typeface="Times New Roman"/>
                <a:hlinkClick r:id="rId12">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Bacillus</a:t>
            </a:r>
            <a:r>
              <a:rPr lang="en-US" sz="900" u="sng" dirty="0">
                <a:solidFill>
                  <a:schemeClr val="dk1"/>
                </a:solidFill>
                <a:latin typeface="Times New Roman"/>
                <a:ea typeface="Times New Roman"/>
                <a:cs typeface="Times New Roman"/>
                <a:sym typeface="Times New Roman"/>
                <a:hlinkClick r:id="rId12">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sp. HM49 in North-western Himalaya</a:t>
            </a:r>
            <a:r>
              <a:rPr lang="en-US" sz="900" dirty="0">
                <a:solidFill>
                  <a:schemeClr val="dk1"/>
                </a:solidFill>
                <a:latin typeface="Times New Roman"/>
                <a:ea typeface="Times New Roman"/>
                <a:cs typeface="Times New Roman"/>
                <a:sym typeface="Times New Roman"/>
              </a:rPr>
              <a:t>. </a:t>
            </a:r>
            <a:r>
              <a:rPr lang="en-US" sz="900" i="1" dirty="0" err="1">
                <a:solidFill>
                  <a:schemeClr val="dk1"/>
                </a:solidFill>
                <a:latin typeface="Times New Roman"/>
                <a:ea typeface="Times New Roman"/>
                <a:cs typeface="Times New Roman"/>
                <a:sym typeface="Times New Roman"/>
              </a:rPr>
              <a:t>PloS</a:t>
            </a:r>
            <a:r>
              <a:rPr lang="en-US" sz="900" i="1" dirty="0">
                <a:solidFill>
                  <a:schemeClr val="dk1"/>
                </a:solidFill>
                <a:latin typeface="Times New Roman"/>
                <a:ea typeface="Times New Roman"/>
                <a:cs typeface="Times New Roman"/>
                <a:sym typeface="Times New Roman"/>
              </a:rPr>
              <a:t> one</a:t>
            </a:r>
            <a:r>
              <a:rPr lang="en-US" sz="900" dirty="0">
                <a:solidFill>
                  <a:schemeClr val="dk1"/>
                </a:solidFill>
                <a:latin typeface="Times New Roman"/>
                <a:ea typeface="Times New Roman"/>
                <a:cs typeface="Times New Roman"/>
                <a:sym typeface="Times New Roman"/>
              </a:rPr>
              <a:t> 18 (3), e0283677 </a:t>
            </a:r>
            <a:r>
              <a:rPr lang="en-US" sz="900" b="1" dirty="0">
                <a:solidFill>
                  <a:schemeClr val="dk1"/>
                </a:solidFill>
                <a:latin typeface="Times New Roman"/>
                <a:ea typeface="Times New Roman"/>
                <a:cs typeface="Times New Roman"/>
                <a:sym typeface="Times New Roman"/>
              </a:rPr>
              <a:t>I.F=3.7</a:t>
            </a:r>
            <a:endParaRPr/>
          </a:p>
          <a:p>
            <a:pPr marL="286385" marR="8255" lvl="0" indent="-274319" algn="just" rtl="0">
              <a:lnSpc>
                <a:spcPct val="120000"/>
              </a:lnSpc>
              <a:spcBef>
                <a:spcPts val="230"/>
              </a:spcBef>
              <a:spcAft>
                <a:spcPts val="0"/>
              </a:spcAft>
              <a:buClr>
                <a:srgbClr val="FD8537"/>
              </a:buClr>
              <a:buSzPts val="630"/>
              <a:buFont typeface="Noto Sans Symbols"/>
              <a:buChar char="🞆"/>
            </a:pPr>
            <a:r>
              <a:rPr lang="en-US" sz="900" dirty="0" err="1">
                <a:solidFill>
                  <a:schemeClr val="dk1"/>
                </a:solidFill>
                <a:latin typeface="Times New Roman"/>
                <a:ea typeface="Times New Roman"/>
                <a:cs typeface="Times New Roman"/>
                <a:sym typeface="Times New Roman"/>
              </a:rPr>
              <a:t>Sabira</a:t>
            </a:r>
            <a:r>
              <a:rPr lang="en-US" sz="900" dirty="0">
                <a:solidFill>
                  <a:schemeClr val="dk1"/>
                </a:solidFill>
                <a:latin typeface="Times New Roman"/>
                <a:ea typeface="Times New Roman"/>
                <a:cs typeface="Times New Roman"/>
                <a:sym typeface="Times New Roman"/>
              </a:rPr>
              <a:t> </a:t>
            </a:r>
            <a:r>
              <a:rPr lang="en-US" sz="900" dirty="0" err="1">
                <a:solidFill>
                  <a:schemeClr val="dk1"/>
                </a:solidFill>
                <a:latin typeface="Times New Roman"/>
                <a:ea typeface="Times New Roman"/>
                <a:cs typeface="Times New Roman"/>
                <a:sym typeface="Times New Roman"/>
              </a:rPr>
              <a:t>Hafeez</a:t>
            </a:r>
            <a:r>
              <a:rPr lang="en-US" sz="900" dirty="0">
                <a:solidFill>
                  <a:schemeClr val="dk1"/>
                </a:solidFill>
                <a:latin typeface="Times New Roman"/>
                <a:ea typeface="Times New Roman"/>
                <a:cs typeface="Times New Roman"/>
                <a:sym typeface="Times New Roman"/>
              </a:rPr>
              <a:t>, </a:t>
            </a:r>
            <a:r>
              <a:rPr lang="en-US" sz="900" dirty="0" err="1">
                <a:solidFill>
                  <a:schemeClr val="dk1"/>
                </a:solidFill>
                <a:latin typeface="Times New Roman"/>
                <a:ea typeface="Times New Roman"/>
                <a:cs typeface="Times New Roman"/>
                <a:sym typeface="Times New Roman"/>
              </a:rPr>
              <a:t>Sabba</a:t>
            </a:r>
            <a:r>
              <a:rPr lang="en-US" sz="900" dirty="0">
                <a:solidFill>
                  <a:schemeClr val="dk1"/>
                </a:solidFill>
                <a:latin typeface="Times New Roman"/>
                <a:ea typeface="Times New Roman"/>
                <a:cs typeface="Times New Roman"/>
                <a:sym typeface="Times New Roman"/>
              </a:rPr>
              <a:t> </a:t>
            </a:r>
            <a:r>
              <a:rPr lang="en-US" sz="900" dirty="0" err="1">
                <a:solidFill>
                  <a:schemeClr val="dk1"/>
                </a:solidFill>
                <a:latin typeface="Times New Roman"/>
                <a:ea typeface="Times New Roman"/>
                <a:cs typeface="Times New Roman"/>
                <a:sym typeface="Times New Roman"/>
              </a:rPr>
              <a:t>Yaqoob</a:t>
            </a:r>
            <a:r>
              <a:rPr lang="en-US" sz="900" dirty="0">
                <a:solidFill>
                  <a:schemeClr val="dk1"/>
                </a:solidFill>
                <a:latin typeface="Times New Roman"/>
                <a:ea typeface="Times New Roman"/>
                <a:cs typeface="Times New Roman"/>
                <a:sym typeface="Times New Roman"/>
              </a:rPr>
              <a:t>, </a:t>
            </a:r>
            <a:r>
              <a:rPr lang="en-US" sz="900" dirty="0" err="1">
                <a:solidFill>
                  <a:schemeClr val="dk1"/>
                </a:solidFill>
                <a:latin typeface="Times New Roman"/>
                <a:ea typeface="Times New Roman"/>
                <a:cs typeface="Times New Roman"/>
                <a:sym typeface="Times New Roman"/>
              </a:rPr>
              <a:t>Aqib</a:t>
            </a:r>
            <a:r>
              <a:rPr lang="en-US" sz="900" dirty="0">
                <a:solidFill>
                  <a:schemeClr val="dk1"/>
                </a:solidFill>
                <a:latin typeface="Times New Roman"/>
                <a:ea typeface="Times New Roman"/>
                <a:cs typeface="Times New Roman"/>
                <a:sym typeface="Times New Roman"/>
              </a:rPr>
              <a:t> </a:t>
            </a:r>
            <a:r>
              <a:rPr lang="en-US" sz="900" dirty="0" err="1">
                <a:solidFill>
                  <a:schemeClr val="dk1"/>
                </a:solidFill>
                <a:latin typeface="Times New Roman"/>
                <a:ea typeface="Times New Roman"/>
                <a:cs typeface="Times New Roman"/>
                <a:sym typeface="Times New Roman"/>
              </a:rPr>
              <a:t>Rehman</a:t>
            </a:r>
            <a:r>
              <a:rPr lang="en-US" sz="900" dirty="0">
                <a:solidFill>
                  <a:schemeClr val="dk1"/>
                </a:solidFill>
                <a:latin typeface="Times New Roman"/>
                <a:ea typeface="Times New Roman"/>
                <a:cs typeface="Times New Roman"/>
                <a:sym typeface="Times New Roman"/>
              </a:rPr>
              <a:t> Magray, </a:t>
            </a:r>
            <a:r>
              <a:rPr lang="en-US" sz="900" dirty="0" err="1">
                <a:solidFill>
                  <a:schemeClr val="dk1"/>
                </a:solidFill>
                <a:latin typeface="Times New Roman"/>
                <a:ea typeface="Times New Roman"/>
                <a:cs typeface="Times New Roman"/>
                <a:sym typeface="Times New Roman"/>
              </a:rPr>
              <a:t>Azra</a:t>
            </a:r>
            <a:r>
              <a:rPr lang="en-US" sz="900" dirty="0">
                <a:solidFill>
                  <a:schemeClr val="dk1"/>
                </a:solidFill>
                <a:latin typeface="Times New Roman"/>
                <a:ea typeface="Times New Roman"/>
                <a:cs typeface="Times New Roman"/>
                <a:sym typeface="Times New Roman"/>
              </a:rPr>
              <a:t> N </a:t>
            </a:r>
            <a:r>
              <a:rPr lang="en-US" sz="900" dirty="0" err="1">
                <a:solidFill>
                  <a:schemeClr val="dk1"/>
                </a:solidFill>
                <a:latin typeface="Times New Roman"/>
                <a:ea typeface="Times New Roman"/>
                <a:cs typeface="Times New Roman"/>
                <a:sym typeface="Times New Roman"/>
              </a:rPr>
              <a:t>Kamili</a:t>
            </a:r>
            <a:r>
              <a:rPr lang="en-US" sz="900" dirty="0">
                <a:solidFill>
                  <a:schemeClr val="dk1"/>
                </a:solidFill>
                <a:latin typeface="Times New Roman"/>
                <a:ea typeface="Times New Roman"/>
                <a:cs typeface="Times New Roman"/>
                <a:sym typeface="Times New Roman"/>
              </a:rPr>
              <a:t>, </a:t>
            </a:r>
            <a:r>
              <a:rPr lang="en-US" sz="900" dirty="0" err="1">
                <a:solidFill>
                  <a:schemeClr val="dk1"/>
                </a:solidFill>
                <a:latin typeface="Times New Roman"/>
                <a:ea typeface="Times New Roman"/>
                <a:cs typeface="Times New Roman"/>
                <a:sym typeface="Times New Roman"/>
              </a:rPr>
              <a:t>Bashir</a:t>
            </a:r>
            <a:r>
              <a:rPr lang="en-US" sz="900" dirty="0">
                <a:solidFill>
                  <a:schemeClr val="dk1"/>
                </a:solidFill>
                <a:latin typeface="Times New Roman"/>
                <a:ea typeface="Times New Roman"/>
                <a:cs typeface="Times New Roman"/>
                <a:sym typeface="Times New Roman"/>
              </a:rPr>
              <a:t> Ahmad </a:t>
            </a:r>
            <a:r>
              <a:rPr lang="en-US" sz="900" dirty="0" err="1">
                <a:solidFill>
                  <a:schemeClr val="dk1"/>
                </a:solidFill>
                <a:latin typeface="Times New Roman"/>
                <a:ea typeface="Times New Roman"/>
                <a:cs typeface="Times New Roman"/>
                <a:sym typeface="Times New Roman"/>
              </a:rPr>
              <a:t>Ganai</a:t>
            </a:r>
            <a:r>
              <a:rPr lang="en-US" sz="900" dirty="0">
                <a:solidFill>
                  <a:schemeClr val="dk1"/>
                </a:solidFill>
                <a:latin typeface="Times New Roman"/>
                <a:ea typeface="Times New Roman"/>
                <a:cs typeface="Times New Roman"/>
                <a:sym typeface="Times New Roman"/>
              </a:rPr>
              <a:t>. (2023). </a:t>
            </a:r>
            <a:r>
              <a:rPr lang="en-US" sz="900" u="sng" dirty="0">
                <a:solidFill>
                  <a:schemeClr val="dk1"/>
                </a:solidFill>
                <a:latin typeface="Times New Roman"/>
                <a:ea typeface="Times New Roman"/>
                <a:cs typeface="Times New Roman"/>
                <a:sym typeface="Times New Roman"/>
                <a:hlinkClick r:id="rId1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Molecular characterization of fungal </a:t>
            </a:r>
            <a:r>
              <a:rPr lang="en-US" sz="900" u="sng" dirty="0" err="1">
                <a:solidFill>
                  <a:schemeClr val="dk1"/>
                </a:solidFill>
                <a:latin typeface="Times New Roman"/>
                <a:ea typeface="Times New Roman"/>
                <a:cs typeface="Times New Roman"/>
                <a:sym typeface="Times New Roman"/>
                <a:hlinkClick r:id="rId1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endophyte</a:t>
            </a:r>
            <a:r>
              <a:rPr lang="en-US" sz="900" u="sng" dirty="0">
                <a:solidFill>
                  <a:schemeClr val="dk1"/>
                </a:solidFill>
                <a:latin typeface="Times New Roman"/>
                <a:ea typeface="Times New Roman"/>
                <a:cs typeface="Times New Roman"/>
                <a:sym typeface="Times New Roman"/>
                <a:hlinkClick r:id="rId1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diversity isolated from </a:t>
            </a:r>
            <a:r>
              <a:rPr lang="en-US" sz="900" i="1" u="sng" dirty="0">
                <a:solidFill>
                  <a:schemeClr val="dk1"/>
                </a:solidFill>
                <a:latin typeface="Times New Roman"/>
                <a:ea typeface="Times New Roman"/>
                <a:cs typeface="Times New Roman"/>
                <a:sym typeface="Times New Roman"/>
                <a:hlinkClick r:id="rId1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Aconitum </a:t>
            </a:r>
            <a:r>
              <a:rPr lang="en-US" sz="900" i="1" u="sng" dirty="0" err="1">
                <a:solidFill>
                  <a:schemeClr val="dk1"/>
                </a:solidFill>
                <a:latin typeface="Times New Roman"/>
                <a:ea typeface="Times New Roman"/>
                <a:cs typeface="Times New Roman"/>
                <a:sym typeface="Times New Roman"/>
                <a:hlinkClick r:id="rId1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heterophyllum</a:t>
            </a:r>
            <a:r>
              <a:rPr lang="en-US" sz="900" u="sng" dirty="0">
                <a:solidFill>
                  <a:schemeClr val="dk1"/>
                </a:solidFill>
                <a:latin typeface="Times New Roman"/>
                <a:ea typeface="Times New Roman"/>
                <a:cs typeface="Times New Roman"/>
                <a:sym typeface="Times New Roman"/>
                <a:hlinkClick r:id="rId1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 critically endangered medicinal plant of Kashmir Himalaya</a:t>
            </a:r>
            <a:r>
              <a:rPr lang="en-US" sz="900" dirty="0">
                <a:solidFill>
                  <a:schemeClr val="dk1"/>
                </a:solidFill>
                <a:latin typeface="Times New Roman"/>
                <a:ea typeface="Times New Roman"/>
                <a:cs typeface="Times New Roman"/>
                <a:sym typeface="Times New Roman"/>
              </a:rPr>
              <a:t>. </a:t>
            </a:r>
            <a:r>
              <a:rPr lang="en-US" sz="900" i="1" dirty="0">
                <a:solidFill>
                  <a:schemeClr val="dk1"/>
                </a:solidFill>
                <a:latin typeface="Times New Roman"/>
                <a:ea typeface="Times New Roman"/>
                <a:cs typeface="Times New Roman"/>
                <a:sym typeface="Times New Roman"/>
              </a:rPr>
              <a:t>International Microbiology</a:t>
            </a:r>
            <a:r>
              <a:rPr lang="en-US" sz="900" dirty="0">
                <a:solidFill>
                  <a:schemeClr val="dk1"/>
                </a:solidFill>
                <a:latin typeface="Times New Roman"/>
                <a:ea typeface="Times New Roman"/>
                <a:cs typeface="Times New Roman"/>
                <a:sym typeface="Times New Roman"/>
              </a:rPr>
              <a:t>.1-12. Springer International Publishing. </a:t>
            </a:r>
            <a:r>
              <a:rPr lang="en-US" sz="900" b="1" dirty="0">
                <a:solidFill>
                  <a:schemeClr val="dk1"/>
                </a:solidFill>
                <a:latin typeface="Times New Roman"/>
                <a:ea typeface="Times New Roman"/>
                <a:cs typeface="Times New Roman"/>
                <a:sym typeface="Times New Roman"/>
              </a:rPr>
              <a:t>I.F=3.4.</a:t>
            </a:r>
            <a:endParaRPr/>
          </a:p>
          <a:p>
            <a:pPr marL="286385" marR="8255" lvl="0" indent="-274319" algn="just" rtl="0">
              <a:lnSpc>
                <a:spcPct val="120000"/>
              </a:lnSpc>
              <a:spcBef>
                <a:spcPts val="230"/>
              </a:spcBef>
              <a:spcAft>
                <a:spcPts val="0"/>
              </a:spcAft>
              <a:buClr>
                <a:srgbClr val="FD8537"/>
              </a:buClr>
              <a:buSzPts val="630"/>
              <a:buFont typeface="Noto Sans Symbols"/>
              <a:buChar char="🞆"/>
            </a:pPr>
            <a:r>
              <a:rPr lang="en-US" sz="900" dirty="0" err="1">
                <a:solidFill>
                  <a:schemeClr val="dk1"/>
                </a:solidFill>
                <a:latin typeface="Times New Roman"/>
                <a:ea typeface="Times New Roman"/>
                <a:cs typeface="Times New Roman"/>
                <a:sym typeface="Times New Roman"/>
              </a:rPr>
              <a:t>NajeebulTarfeen</a:t>
            </a:r>
            <a:r>
              <a:rPr lang="en-US" sz="900" dirty="0">
                <a:solidFill>
                  <a:schemeClr val="dk1"/>
                </a:solidFill>
                <a:latin typeface="Times New Roman"/>
                <a:ea typeface="Times New Roman"/>
                <a:cs typeface="Times New Roman"/>
                <a:sym typeface="Times New Roman"/>
              </a:rPr>
              <a:t>, </a:t>
            </a:r>
            <a:r>
              <a:rPr lang="en-US" sz="900" dirty="0" err="1">
                <a:solidFill>
                  <a:schemeClr val="dk1"/>
                </a:solidFill>
                <a:latin typeface="Times New Roman"/>
                <a:ea typeface="Times New Roman"/>
                <a:cs typeface="Times New Roman"/>
                <a:sym typeface="Times New Roman"/>
              </a:rPr>
              <a:t>Shariq</a:t>
            </a:r>
            <a:r>
              <a:rPr lang="en-US" sz="900" dirty="0">
                <a:solidFill>
                  <a:schemeClr val="dk1"/>
                </a:solidFill>
                <a:latin typeface="Times New Roman"/>
                <a:ea typeface="Times New Roman"/>
                <a:cs typeface="Times New Roman"/>
                <a:sym typeface="Times New Roman"/>
              </a:rPr>
              <a:t> Rashid </a:t>
            </a:r>
            <a:r>
              <a:rPr lang="en-US" sz="900" dirty="0" err="1">
                <a:solidFill>
                  <a:schemeClr val="dk1"/>
                </a:solidFill>
                <a:latin typeface="Times New Roman"/>
                <a:ea typeface="Times New Roman"/>
                <a:cs typeface="Times New Roman"/>
                <a:sym typeface="Times New Roman"/>
              </a:rPr>
              <a:t>Masoodi</a:t>
            </a:r>
            <a:r>
              <a:rPr lang="en-US" sz="900" dirty="0">
                <a:solidFill>
                  <a:schemeClr val="dk1"/>
                </a:solidFill>
                <a:latin typeface="Times New Roman"/>
                <a:ea typeface="Times New Roman"/>
                <a:cs typeface="Times New Roman"/>
                <a:sym typeface="Times New Roman"/>
              </a:rPr>
              <a:t>, </a:t>
            </a:r>
            <a:r>
              <a:rPr lang="en-US" sz="900" dirty="0" err="1">
                <a:solidFill>
                  <a:schemeClr val="dk1"/>
                </a:solidFill>
                <a:latin typeface="Times New Roman"/>
                <a:ea typeface="Times New Roman"/>
                <a:cs typeface="Times New Roman"/>
                <a:sym typeface="Times New Roman"/>
              </a:rPr>
              <a:t>Khair</a:t>
            </a:r>
            <a:r>
              <a:rPr lang="en-US" sz="900" dirty="0">
                <a:solidFill>
                  <a:schemeClr val="dk1"/>
                </a:solidFill>
                <a:latin typeface="Times New Roman"/>
                <a:ea typeface="Times New Roman"/>
                <a:cs typeface="Times New Roman"/>
                <a:sym typeface="Times New Roman"/>
              </a:rPr>
              <a:t> </a:t>
            </a:r>
            <a:r>
              <a:rPr lang="en-US" sz="900" dirty="0" err="1">
                <a:solidFill>
                  <a:schemeClr val="dk1"/>
                </a:solidFill>
                <a:latin typeface="Times New Roman"/>
                <a:ea typeface="Times New Roman"/>
                <a:cs typeface="Times New Roman"/>
                <a:sym typeface="Times New Roman"/>
              </a:rPr>
              <a:t>Ul</a:t>
            </a:r>
            <a:r>
              <a:rPr lang="en-US" sz="900" dirty="0">
                <a:solidFill>
                  <a:schemeClr val="dk1"/>
                </a:solidFill>
                <a:latin typeface="Times New Roman"/>
                <a:ea typeface="Times New Roman"/>
                <a:cs typeface="Times New Roman"/>
                <a:sym typeface="Times New Roman"/>
              </a:rPr>
              <a:t> Nisa, </a:t>
            </a:r>
            <a:r>
              <a:rPr lang="en-US" sz="900" dirty="0" err="1">
                <a:solidFill>
                  <a:schemeClr val="dk1"/>
                </a:solidFill>
                <a:latin typeface="Times New Roman"/>
                <a:ea typeface="Times New Roman"/>
                <a:cs typeface="Times New Roman"/>
                <a:sym typeface="Times New Roman"/>
              </a:rPr>
              <a:t>Shafat</a:t>
            </a:r>
            <a:r>
              <a:rPr lang="en-US" sz="900" dirty="0">
                <a:solidFill>
                  <a:schemeClr val="dk1"/>
                </a:solidFill>
                <a:latin typeface="Times New Roman"/>
                <a:ea typeface="Times New Roman"/>
                <a:cs typeface="Times New Roman"/>
                <a:sym typeface="Times New Roman"/>
              </a:rPr>
              <a:t> Ali, Mir </a:t>
            </a:r>
            <a:r>
              <a:rPr lang="en-US" sz="900" dirty="0" err="1">
                <a:solidFill>
                  <a:schemeClr val="dk1"/>
                </a:solidFill>
                <a:latin typeface="Times New Roman"/>
                <a:ea typeface="Times New Roman"/>
                <a:cs typeface="Times New Roman"/>
                <a:sym typeface="Times New Roman"/>
              </a:rPr>
              <a:t>Bilal</a:t>
            </a:r>
            <a:r>
              <a:rPr lang="en-US" sz="900" dirty="0">
                <a:solidFill>
                  <a:schemeClr val="dk1"/>
                </a:solidFill>
                <a:latin typeface="Times New Roman"/>
                <a:ea typeface="Times New Roman"/>
                <a:cs typeface="Times New Roman"/>
                <a:sym typeface="Times New Roman"/>
              </a:rPr>
              <a:t> Ahmad, </a:t>
            </a:r>
            <a:r>
              <a:rPr lang="en-US" sz="900" dirty="0" err="1">
                <a:solidFill>
                  <a:schemeClr val="dk1"/>
                </a:solidFill>
                <a:latin typeface="Times New Roman"/>
                <a:ea typeface="Times New Roman"/>
                <a:cs typeface="Times New Roman"/>
                <a:sym typeface="Times New Roman"/>
              </a:rPr>
              <a:t>Bashir</a:t>
            </a:r>
            <a:r>
              <a:rPr lang="en-US" sz="900" dirty="0">
                <a:solidFill>
                  <a:schemeClr val="dk1"/>
                </a:solidFill>
                <a:latin typeface="Times New Roman"/>
                <a:ea typeface="Times New Roman"/>
                <a:cs typeface="Times New Roman"/>
                <a:sym typeface="Times New Roman"/>
              </a:rPr>
              <a:t> Ahmad </a:t>
            </a:r>
            <a:r>
              <a:rPr lang="en-US" sz="900" dirty="0" err="1">
                <a:solidFill>
                  <a:schemeClr val="dk1"/>
                </a:solidFill>
                <a:latin typeface="Times New Roman"/>
                <a:ea typeface="Times New Roman"/>
                <a:cs typeface="Times New Roman"/>
                <a:sym typeface="Times New Roman"/>
              </a:rPr>
              <a:t>Ganai</a:t>
            </a:r>
            <a:r>
              <a:rPr lang="en-US" sz="900" dirty="0">
                <a:solidFill>
                  <a:schemeClr val="dk1"/>
                </a:solidFill>
                <a:latin typeface="Times New Roman"/>
                <a:ea typeface="Times New Roman"/>
                <a:cs typeface="Times New Roman"/>
                <a:sym typeface="Times New Roman"/>
              </a:rPr>
              <a:t>. (2023).</a:t>
            </a:r>
            <a:r>
              <a:rPr lang="en-US" sz="900" u="sng" dirty="0">
                <a:solidFill>
                  <a:schemeClr val="dk1"/>
                </a:solidFill>
                <a:latin typeface="Times New Roman"/>
                <a:ea typeface="Times New Roman"/>
                <a:cs typeface="Times New Roman"/>
                <a:sym typeface="Times New Roman"/>
                <a:hlinkClick r:id="rId1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VDR </a:t>
            </a:r>
            <a:r>
              <a:rPr lang="en-US" sz="900" u="sng" dirty="0" err="1">
                <a:solidFill>
                  <a:schemeClr val="dk1"/>
                </a:solidFill>
                <a:latin typeface="Times New Roman"/>
                <a:ea typeface="Times New Roman"/>
                <a:cs typeface="Times New Roman"/>
                <a:sym typeface="Times New Roman"/>
                <a:hlinkClick r:id="rId1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downregulation</a:t>
            </a:r>
            <a:r>
              <a:rPr lang="en-US" sz="900" u="sng" dirty="0">
                <a:solidFill>
                  <a:schemeClr val="dk1"/>
                </a:solidFill>
                <a:latin typeface="Times New Roman"/>
                <a:ea typeface="Times New Roman"/>
                <a:cs typeface="Times New Roman"/>
                <a:sym typeface="Times New Roman"/>
                <a:hlinkClick r:id="rId1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and promoter </a:t>
            </a:r>
            <a:r>
              <a:rPr lang="en-US" sz="900" u="sng" dirty="0" err="1">
                <a:solidFill>
                  <a:schemeClr val="dk1"/>
                </a:solidFill>
                <a:latin typeface="Times New Roman"/>
                <a:ea typeface="Times New Roman"/>
                <a:cs typeface="Times New Roman"/>
                <a:sym typeface="Times New Roman"/>
                <a:hlinkClick r:id="rId1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hypermethylation</a:t>
            </a:r>
            <a:r>
              <a:rPr lang="en-US" sz="900" u="sng" dirty="0">
                <a:solidFill>
                  <a:schemeClr val="dk1"/>
                </a:solidFill>
                <a:latin typeface="Times New Roman"/>
                <a:ea typeface="Times New Roman"/>
                <a:cs typeface="Times New Roman"/>
                <a:sym typeface="Times New Roman"/>
                <a:hlinkClick r:id="rId1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as one of the causes for triggering type 2 diabetes mellitus: Clinical and molecular </a:t>
            </a:r>
            <a:r>
              <a:rPr lang="en-US" sz="900" u="sng" dirty="0" err="1">
                <a:solidFill>
                  <a:schemeClr val="dk1"/>
                </a:solidFill>
                <a:latin typeface="Times New Roman"/>
                <a:ea typeface="Times New Roman"/>
                <a:cs typeface="Times New Roman"/>
                <a:sym typeface="Times New Roman"/>
                <a:hlinkClick r:id="rId1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studies</a:t>
            </a:r>
            <a:r>
              <a:rPr lang="en-US" sz="900" dirty="0" err="1">
                <a:solidFill>
                  <a:schemeClr val="dk1"/>
                </a:solidFill>
                <a:latin typeface="Times New Roman"/>
                <a:ea typeface="Times New Roman"/>
                <a:cs typeface="Times New Roman"/>
                <a:sym typeface="Times New Roman"/>
              </a:rPr>
              <a:t>.</a:t>
            </a:r>
            <a:r>
              <a:rPr lang="en-US" sz="900" i="1" dirty="0" err="1">
                <a:solidFill>
                  <a:schemeClr val="dk1"/>
                </a:solidFill>
                <a:latin typeface="Times New Roman"/>
                <a:ea typeface="Times New Roman"/>
                <a:cs typeface="Times New Roman"/>
                <a:sym typeface="Times New Roman"/>
              </a:rPr>
              <a:t>Journal</a:t>
            </a:r>
            <a:r>
              <a:rPr lang="en-US" sz="900" i="1" dirty="0">
                <a:solidFill>
                  <a:schemeClr val="dk1"/>
                </a:solidFill>
                <a:latin typeface="Times New Roman"/>
                <a:ea typeface="Times New Roman"/>
                <a:cs typeface="Times New Roman"/>
                <a:sym typeface="Times New Roman"/>
              </a:rPr>
              <a:t> of Diabetes &amp; Metabolic Disorders</a:t>
            </a:r>
            <a:r>
              <a:rPr lang="en-US" sz="900" dirty="0">
                <a:solidFill>
                  <a:schemeClr val="dk1"/>
                </a:solidFill>
                <a:latin typeface="Times New Roman"/>
                <a:ea typeface="Times New Roman"/>
                <a:cs typeface="Times New Roman"/>
                <a:sym typeface="Times New Roman"/>
              </a:rPr>
              <a:t>.pp-1-9. Springer International Publishing.</a:t>
            </a:r>
            <a:r>
              <a:rPr lang="en-US" sz="900" b="1" dirty="0">
                <a:solidFill>
                  <a:schemeClr val="dk1"/>
                </a:solidFill>
                <a:latin typeface="Times New Roman"/>
                <a:ea typeface="Times New Roman"/>
                <a:cs typeface="Times New Roman"/>
                <a:sym typeface="Times New Roman"/>
              </a:rPr>
              <a:t> I.F=2.8</a:t>
            </a:r>
            <a:endParaRPr/>
          </a:p>
          <a:p>
            <a:pPr marL="286385" marR="8255" lvl="0" indent="-274319" algn="just" rtl="0">
              <a:lnSpc>
                <a:spcPct val="120000"/>
              </a:lnSpc>
              <a:spcBef>
                <a:spcPts val="230"/>
              </a:spcBef>
              <a:spcAft>
                <a:spcPts val="0"/>
              </a:spcAft>
              <a:buClr>
                <a:srgbClr val="FD8537"/>
              </a:buClr>
              <a:buSzPts val="630"/>
              <a:buFont typeface="Noto Sans Symbols"/>
              <a:buChar char="🞆"/>
            </a:pPr>
            <a:r>
              <a:rPr lang="en-US" sz="900" dirty="0" err="1">
                <a:solidFill>
                  <a:schemeClr val="dk1"/>
                </a:solidFill>
                <a:latin typeface="Times New Roman"/>
                <a:ea typeface="Times New Roman"/>
                <a:cs typeface="Times New Roman"/>
                <a:sym typeface="Times New Roman"/>
              </a:rPr>
              <a:t>Burhan</a:t>
            </a:r>
            <a:r>
              <a:rPr lang="en-US" sz="900" dirty="0">
                <a:solidFill>
                  <a:schemeClr val="dk1"/>
                </a:solidFill>
                <a:latin typeface="Times New Roman"/>
                <a:ea typeface="Times New Roman"/>
                <a:cs typeface="Times New Roman"/>
                <a:sym typeface="Times New Roman"/>
              </a:rPr>
              <a:t> Hamid, </a:t>
            </a:r>
            <a:r>
              <a:rPr lang="en-US" sz="900" dirty="0" err="1">
                <a:solidFill>
                  <a:schemeClr val="dk1"/>
                </a:solidFill>
                <a:latin typeface="Times New Roman"/>
                <a:ea typeface="Times New Roman"/>
                <a:cs typeface="Times New Roman"/>
                <a:sym typeface="Times New Roman"/>
              </a:rPr>
              <a:t>Neesa</a:t>
            </a:r>
            <a:r>
              <a:rPr lang="en-US" sz="900" dirty="0">
                <a:solidFill>
                  <a:schemeClr val="dk1"/>
                </a:solidFill>
                <a:latin typeface="Times New Roman"/>
                <a:ea typeface="Times New Roman"/>
                <a:cs typeface="Times New Roman"/>
                <a:sym typeface="Times New Roman"/>
              </a:rPr>
              <a:t> </a:t>
            </a:r>
            <a:r>
              <a:rPr lang="en-US" sz="900" dirty="0" err="1">
                <a:solidFill>
                  <a:schemeClr val="dk1"/>
                </a:solidFill>
                <a:latin typeface="Times New Roman"/>
                <a:ea typeface="Times New Roman"/>
                <a:cs typeface="Times New Roman"/>
                <a:sym typeface="Times New Roman"/>
              </a:rPr>
              <a:t>Majeed</a:t>
            </a:r>
            <a:r>
              <a:rPr lang="en-US" sz="900" dirty="0">
                <a:solidFill>
                  <a:schemeClr val="dk1"/>
                </a:solidFill>
                <a:latin typeface="Times New Roman"/>
                <a:ea typeface="Times New Roman"/>
                <a:cs typeface="Times New Roman"/>
                <a:sym typeface="Times New Roman"/>
              </a:rPr>
              <a:t>, </a:t>
            </a:r>
            <a:r>
              <a:rPr lang="en-US" sz="900" dirty="0" err="1">
                <a:solidFill>
                  <a:schemeClr val="dk1"/>
                </a:solidFill>
                <a:latin typeface="Times New Roman"/>
                <a:ea typeface="Times New Roman"/>
                <a:cs typeface="Times New Roman"/>
                <a:sym typeface="Times New Roman"/>
              </a:rPr>
              <a:t>Bashir</a:t>
            </a:r>
            <a:r>
              <a:rPr lang="en-US" sz="900" dirty="0">
                <a:solidFill>
                  <a:schemeClr val="dk1"/>
                </a:solidFill>
                <a:latin typeface="Times New Roman"/>
                <a:ea typeface="Times New Roman"/>
                <a:cs typeface="Times New Roman"/>
                <a:sym typeface="Times New Roman"/>
              </a:rPr>
              <a:t> Ahmad </a:t>
            </a:r>
            <a:r>
              <a:rPr lang="en-US" sz="900" dirty="0" err="1">
                <a:solidFill>
                  <a:schemeClr val="dk1"/>
                </a:solidFill>
                <a:latin typeface="Times New Roman"/>
                <a:ea typeface="Times New Roman"/>
                <a:cs typeface="Times New Roman"/>
                <a:sym typeface="Times New Roman"/>
              </a:rPr>
              <a:t>Ganai</a:t>
            </a:r>
            <a:r>
              <a:rPr lang="en-US" sz="900" dirty="0">
                <a:solidFill>
                  <a:schemeClr val="dk1"/>
                </a:solidFill>
                <a:latin typeface="Times New Roman"/>
                <a:ea typeface="Times New Roman"/>
                <a:cs typeface="Times New Roman"/>
                <a:sym typeface="Times New Roman"/>
              </a:rPr>
              <a:t>, </a:t>
            </a:r>
            <a:r>
              <a:rPr lang="en-US" sz="900" dirty="0" err="1">
                <a:solidFill>
                  <a:schemeClr val="dk1"/>
                </a:solidFill>
                <a:latin typeface="Times New Roman"/>
                <a:ea typeface="Times New Roman"/>
                <a:cs typeface="Times New Roman"/>
                <a:sym typeface="Times New Roman"/>
              </a:rPr>
              <a:t>Shahnawaz</a:t>
            </a:r>
            <a:r>
              <a:rPr lang="en-US" sz="900" dirty="0">
                <a:solidFill>
                  <a:schemeClr val="dk1"/>
                </a:solidFill>
                <a:latin typeface="Times New Roman"/>
                <a:ea typeface="Times New Roman"/>
                <a:cs typeface="Times New Roman"/>
                <a:sym typeface="Times New Roman"/>
              </a:rPr>
              <a:t> Hassan, Zaffar </a:t>
            </a:r>
            <a:r>
              <a:rPr lang="en-US" sz="900" dirty="0" err="1">
                <a:solidFill>
                  <a:schemeClr val="dk1"/>
                </a:solidFill>
                <a:latin typeface="Times New Roman"/>
                <a:ea typeface="Times New Roman"/>
                <a:cs typeface="Times New Roman"/>
                <a:sym typeface="Times New Roman"/>
              </a:rPr>
              <a:t>Bashir</a:t>
            </a:r>
            <a:r>
              <a:rPr lang="en-US" sz="900" dirty="0">
                <a:solidFill>
                  <a:schemeClr val="dk1"/>
                </a:solidFill>
                <a:latin typeface="Times New Roman"/>
                <a:ea typeface="Times New Roman"/>
                <a:cs typeface="Times New Roman"/>
                <a:sym typeface="Times New Roman"/>
              </a:rPr>
              <a:t>, </a:t>
            </a:r>
            <a:r>
              <a:rPr lang="en-US" sz="900" dirty="0" err="1">
                <a:solidFill>
                  <a:schemeClr val="dk1"/>
                </a:solidFill>
                <a:latin typeface="Times New Roman"/>
                <a:ea typeface="Times New Roman"/>
                <a:cs typeface="Times New Roman"/>
                <a:sym typeface="Times New Roman"/>
              </a:rPr>
              <a:t>Parvaze</a:t>
            </a:r>
            <a:r>
              <a:rPr lang="en-US" sz="900" dirty="0">
                <a:solidFill>
                  <a:schemeClr val="dk1"/>
                </a:solidFill>
                <a:latin typeface="Times New Roman"/>
                <a:ea typeface="Times New Roman"/>
                <a:cs typeface="Times New Roman"/>
                <a:sym typeface="Times New Roman"/>
              </a:rPr>
              <a:t> Ahmad </a:t>
            </a:r>
            <a:r>
              <a:rPr lang="en-US" sz="900" dirty="0" err="1">
                <a:solidFill>
                  <a:schemeClr val="dk1"/>
                </a:solidFill>
                <a:latin typeface="Times New Roman"/>
                <a:ea typeface="Times New Roman"/>
                <a:cs typeface="Times New Roman"/>
                <a:sym typeface="Times New Roman"/>
              </a:rPr>
              <a:t>Wani</a:t>
            </a:r>
            <a:r>
              <a:rPr lang="en-US" sz="900" dirty="0">
                <a:solidFill>
                  <a:schemeClr val="dk1"/>
                </a:solidFill>
                <a:latin typeface="Times New Roman"/>
                <a:ea typeface="Times New Roman"/>
                <a:cs typeface="Times New Roman"/>
                <a:sym typeface="Times New Roman"/>
              </a:rPr>
              <a:t>, </a:t>
            </a:r>
            <a:r>
              <a:rPr lang="en-US" sz="900" dirty="0" err="1">
                <a:solidFill>
                  <a:schemeClr val="dk1"/>
                </a:solidFill>
                <a:latin typeface="Times New Roman"/>
                <a:ea typeface="Times New Roman"/>
                <a:cs typeface="Times New Roman"/>
                <a:sym typeface="Times New Roman"/>
              </a:rPr>
              <a:t>Kahkashan</a:t>
            </a:r>
            <a:r>
              <a:rPr lang="en-US" sz="900" dirty="0">
                <a:solidFill>
                  <a:schemeClr val="dk1"/>
                </a:solidFill>
                <a:latin typeface="Times New Roman"/>
                <a:ea typeface="Times New Roman"/>
                <a:cs typeface="Times New Roman"/>
                <a:sym typeface="Times New Roman"/>
              </a:rPr>
              <a:t> </a:t>
            </a:r>
            <a:r>
              <a:rPr lang="en-US" sz="900" dirty="0" err="1">
                <a:solidFill>
                  <a:schemeClr val="dk1"/>
                </a:solidFill>
                <a:latin typeface="Times New Roman"/>
                <a:ea typeface="Times New Roman"/>
                <a:cs typeface="Times New Roman"/>
                <a:sym typeface="Times New Roman"/>
              </a:rPr>
              <a:t>Perveen</a:t>
            </a:r>
            <a:r>
              <a:rPr lang="en-US" sz="900" dirty="0">
                <a:solidFill>
                  <a:schemeClr val="dk1"/>
                </a:solidFill>
                <a:latin typeface="Times New Roman"/>
                <a:ea typeface="Times New Roman"/>
                <a:cs typeface="Times New Roman"/>
                <a:sym typeface="Times New Roman"/>
              </a:rPr>
              <a:t>, RZ </a:t>
            </a:r>
            <a:r>
              <a:rPr lang="en-US" sz="900" dirty="0" err="1">
                <a:solidFill>
                  <a:schemeClr val="dk1"/>
                </a:solidFill>
                <a:latin typeface="Times New Roman"/>
                <a:ea typeface="Times New Roman"/>
                <a:cs typeface="Times New Roman"/>
                <a:sym typeface="Times New Roman"/>
              </a:rPr>
              <a:t>Sayyed</a:t>
            </a:r>
            <a:r>
              <a:rPr lang="en-US" sz="900" dirty="0">
                <a:solidFill>
                  <a:schemeClr val="dk1"/>
                </a:solidFill>
                <a:latin typeface="Times New Roman"/>
                <a:ea typeface="Times New Roman"/>
                <a:cs typeface="Times New Roman"/>
                <a:sym typeface="Times New Roman"/>
              </a:rPr>
              <a:t>. (2023).</a:t>
            </a:r>
            <a:r>
              <a:rPr lang="en-US" sz="900" u="sng" dirty="0">
                <a:solidFill>
                  <a:schemeClr val="dk1"/>
                </a:solidFill>
                <a:latin typeface="Times New Roman"/>
                <a:ea typeface="Times New Roman"/>
                <a:cs typeface="Times New Roman"/>
                <a:sym typeface="Times New Roman"/>
                <a:hlinkClick r:id="rId1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Heavy‐metal tolerant bacterial strains isolated from industrial sites and scrap yards in Kashmir, India</a:t>
            </a:r>
            <a:r>
              <a:rPr lang="en-US" sz="900" dirty="0">
                <a:solidFill>
                  <a:schemeClr val="dk1"/>
                </a:solidFill>
                <a:latin typeface="Times New Roman"/>
                <a:ea typeface="Times New Roman"/>
                <a:cs typeface="Times New Roman"/>
                <a:sym typeface="Times New Roman"/>
              </a:rPr>
              <a:t>. </a:t>
            </a:r>
            <a:r>
              <a:rPr lang="en-US" sz="900" i="1" dirty="0">
                <a:solidFill>
                  <a:schemeClr val="dk1"/>
                </a:solidFill>
                <a:latin typeface="Times New Roman"/>
                <a:ea typeface="Times New Roman"/>
                <a:cs typeface="Times New Roman"/>
                <a:sym typeface="Times New Roman"/>
              </a:rPr>
              <a:t>Journal of Basic Microbiology. </a:t>
            </a:r>
            <a:r>
              <a:rPr lang="en-US" sz="900" dirty="0">
                <a:solidFill>
                  <a:schemeClr val="dk1"/>
                </a:solidFill>
                <a:latin typeface="Times New Roman"/>
                <a:ea typeface="Times New Roman"/>
                <a:cs typeface="Times New Roman"/>
                <a:sym typeface="Times New Roman"/>
              </a:rPr>
              <a:t>Willey Publication </a:t>
            </a:r>
            <a:r>
              <a:rPr lang="en-US" sz="900" b="1" dirty="0">
                <a:solidFill>
                  <a:schemeClr val="dk1"/>
                </a:solidFill>
                <a:latin typeface="Times New Roman"/>
                <a:ea typeface="Times New Roman"/>
                <a:cs typeface="Times New Roman"/>
                <a:sym typeface="Times New Roman"/>
              </a:rPr>
              <a:t>I.F=2.65.</a:t>
            </a:r>
            <a:endParaRPr/>
          </a:p>
          <a:p>
            <a:pPr marL="286385" marR="8255" lvl="0" indent="-274319" algn="just" rtl="0">
              <a:lnSpc>
                <a:spcPct val="120000"/>
              </a:lnSpc>
              <a:spcBef>
                <a:spcPts val="230"/>
              </a:spcBef>
              <a:spcAft>
                <a:spcPts val="0"/>
              </a:spcAft>
              <a:buClr>
                <a:srgbClr val="FD8537"/>
              </a:buClr>
              <a:buSzPts val="630"/>
              <a:buFont typeface="Noto Sans Symbols"/>
              <a:buChar char="🞆"/>
            </a:pPr>
            <a:r>
              <a:rPr lang="en-US" sz="900" dirty="0" err="1">
                <a:solidFill>
                  <a:schemeClr val="dk1"/>
                </a:solidFill>
                <a:latin typeface="Times New Roman"/>
                <a:ea typeface="Times New Roman"/>
                <a:cs typeface="Times New Roman"/>
                <a:sym typeface="Times New Roman"/>
              </a:rPr>
              <a:t>Nazima</a:t>
            </a:r>
            <a:r>
              <a:rPr lang="en-US" sz="900" dirty="0">
                <a:solidFill>
                  <a:schemeClr val="dk1"/>
                </a:solidFill>
                <a:latin typeface="Times New Roman"/>
                <a:ea typeface="Times New Roman"/>
                <a:cs typeface="Times New Roman"/>
                <a:sym typeface="Times New Roman"/>
              </a:rPr>
              <a:t> Rashid, </a:t>
            </a:r>
            <a:r>
              <a:rPr lang="en-US" sz="900" dirty="0" err="1">
                <a:solidFill>
                  <a:schemeClr val="dk1"/>
                </a:solidFill>
                <a:latin typeface="Times New Roman"/>
                <a:ea typeface="Times New Roman"/>
                <a:cs typeface="Times New Roman"/>
                <a:sym typeface="Times New Roman"/>
              </a:rPr>
              <a:t>Shahid</a:t>
            </a:r>
            <a:r>
              <a:rPr lang="en-US" sz="900" dirty="0">
                <a:solidFill>
                  <a:schemeClr val="dk1"/>
                </a:solidFill>
                <a:latin typeface="Times New Roman"/>
                <a:ea typeface="Times New Roman"/>
                <a:cs typeface="Times New Roman"/>
                <a:sym typeface="Times New Roman"/>
              </a:rPr>
              <a:t> Ahmad </a:t>
            </a:r>
            <a:r>
              <a:rPr lang="en-US" sz="900" dirty="0" err="1">
                <a:solidFill>
                  <a:schemeClr val="dk1"/>
                </a:solidFill>
                <a:latin typeface="Times New Roman"/>
                <a:ea typeface="Times New Roman"/>
                <a:cs typeface="Times New Roman"/>
                <a:sym typeface="Times New Roman"/>
              </a:rPr>
              <a:t>Ganiee</a:t>
            </a:r>
            <a:r>
              <a:rPr lang="en-US" sz="900" dirty="0">
                <a:solidFill>
                  <a:schemeClr val="dk1"/>
                </a:solidFill>
                <a:latin typeface="Times New Roman"/>
                <a:ea typeface="Times New Roman"/>
                <a:cs typeface="Times New Roman"/>
                <a:sym typeface="Times New Roman"/>
              </a:rPr>
              <a:t>, M Sultan Bhat, </a:t>
            </a:r>
            <a:r>
              <a:rPr lang="en-US" sz="900" dirty="0" err="1">
                <a:solidFill>
                  <a:schemeClr val="dk1"/>
                </a:solidFill>
                <a:latin typeface="Times New Roman"/>
                <a:ea typeface="Times New Roman"/>
                <a:cs typeface="Times New Roman"/>
                <a:sym typeface="Times New Roman"/>
              </a:rPr>
              <a:t>Bashir</a:t>
            </a:r>
            <a:r>
              <a:rPr lang="en-US" sz="900" dirty="0">
                <a:solidFill>
                  <a:schemeClr val="dk1"/>
                </a:solidFill>
                <a:latin typeface="Times New Roman"/>
                <a:ea typeface="Times New Roman"/>
                <a:cs typeface="Times New Roman"/>
                <a:sym typeface="Times New Roman"/>
              </a:rPr>
              <a:t> Ahmad </a:t>
            </a:r>
            <a:r>
              <a:rPr lang="en-US" sz="900" dirty="0" err="1">
                <a:solidFill>
                  <a:schemeClr val="dk1"/>
                </a:solidFill>
                <a:latin typeface="Times New Roman"/>
                <a:ea typeface="Times New Roman"/>
                <a:cs typeface="Times New Roman"/>
                <a:sym typeface="Times New Roman"/>
              </a:rPr>
              <a:t>Ganai</a:t>
            </a:r>
            <a:r>
              <a:rPr lang="en-US" sz="900" dirty="0">
                <a:solidFill>
                  <a:schemeClr val="dk1"/>
                </a:solidFill>
                <a:latin typeface="Times New Roman"/>
                <a:ea typeface="Times New Roman"/>
                <a:cs typeface="Times New Roman"/>
                <a:sym typeface="Times New Roman"/>
              </a:rPr>
              <a:t>. (2023).</a:t>
            </a:r>
            <a:r>
              <a:rPr lang="en-US" sz="900" u="sng" dirty="0">
                <a:solidFill>
                  <a:schemeClr val="dk1"/>
                </a:solidFill>
                <a:latin typeface="Times New Roman"/>
                <a:ea typeface="Times New Roman"/>
                <a:cs typeface="Times New Roman"/>
                <a:sym typeface="Times New Roman"/>
                <a:hlinkClick r:id="rId1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Comparative biochemical analysis and GC–MS </a:t>
            </a:r>
            <a:r>
              <a:rPr lang="en-US" sz="900" u="sng" dirty="0" err="1">
                <a:solidFill>
                  <a:schemeClr val="dk1"/>
                </a:solidFill>
                <a:latin typeface="Times New Roman"/>
                <a:ea typeface="Times New Roman"/>
                <a:cs typeface="Times New Roman"/>
                <a:sym typeface="Times New Roman"/>
                <a:hlinkClick r:id="rId1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phytochemical</a:t>
            </a:r>
            <a:r>
              <a:rPr lang="en-US" sz="900" u="sng" dirty="0">
                <a:solidFill>
                  <a:schemeClr val="dk1"/>
                </a:solidFill>
                <a:latin typeface="Times New Roman"/>
                <a:ea typeface="Times New Roman"/>
                <a:cs typeface="Times New Roman"/>
                <a:sym typeface="Times New Roman"/>
                <a:hlinkClick r:id="rId1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profiling in some aquatic plants</a:t>
            </a:r>
            <a:r>
              <a:rPr lang="en-US" sz="900" dirty="0">
                <a:solidFill>
                  <a:schemeClr val="dk1"/>
                </a:solidFill>
                <a:latin typeface="Times New Roman"/>
                <a:ea typeface="Times New Roman"/>
                <a:cs typeface="Times New Roman"/>
                <a:sym typeface="Times New Roman"/>
              </a:rPr>
              <a:t>. </a:t>
            </a:r>
            <a:r>
              <a:rPr lang="en-US" sz="900" i="1" dirty="0">
                <a:solidFill>
                  <a:schemeClr val="dk1"/>
                </a:solidFill>
                <a:latin typeface="Times New Roman"/>
                <a:ea typeface="Times New Roman"/>
                <a:cs typeface="Times New Roman"/>
                <a:sym typeface="Times New Roman"/>
              </a:rPr>
              <a:t>Chemical Papers</a:t>
            </a:r>
            <a:r>
              <a:rPr lang="en-US" sz="900" dirty="0">
                <a:solidFill>
                  <a:schemeClr val="dk1"/>
                </a:solidFill>
                <a:latin typeface="Times New Roman"/>
                <a:ea typeface="Times New Roman"/>
                <a:cs typeface="Times New Roman"/>
                <a:sym typeface="Times New Roman"/>
              </a:rPr>
              <a:t>.1-16 Springer International Publishing.</a:t>
            </a:r>
            <a:r>
              <a:rPr lang="en-US" sz="900" b="1" dirty="0">
                <a:solidFill>
                  <a:schemeClr val="dk1"/>
                </a:solidFill>
                <a:latin typeface="Times New Roman"/>
                <a:ea typeface="Times New Roman"/>
                <a:cs typeface="Times New Roman"/>
                <a:sym typeface="Times New Roman"/>
              </a:rPr>
              <a:t> I.F=2.1</a:t>
            </a:r>
            <a:endParaRPr/>
          </a:p>
          <a:p>
            <a:pPr marL="286385" marR="8255" lvl="0" indent="-274319" algn="just" rtl="0">
              <a:lnSpc>
                <a:spcPct val="120000"/>
              </a:lnSpc>
              <a:spcBef>
                <a:spcPts val="230"/>
              </a:spcBef>
              <a:spcAft>
                <a:spcPts val="0"/>
              </a:spcAft>
              <a:buClr>
                <a:srgbClr val="FD8537"/>
              </a:buClr>
              <a:buSzPts val="630"/>
              <a:buFont typeface="Noto Sans Symbols"/>
              <a:buChar char="🞆"/>
            </a:pPr>
            <a:r>
              <a:rPr lang="en-US" sz="900" dirty="0" err="1">
                <a:solidFill>
                  <a:schemeClr val="dk1"/>
                </a:solidFill>
                <a:latin typeface="Times New Roman"/>
                <a:ea typeface="Times New Roman"/>
                <a:cs typeface="Times New Roman"/>
                <a:sym typeface="Times New Roman"/>
              </a:rPr>
              <a:t>NajeebulTarfeen</a:t>
            </a:r>
            <a:r>
              <a:rPr lang="en-US" sz="900" dirty="0">
                <a:solidFill>
                  <a:schemeClr val="dk1"/>
                </a:solidFill>
                <a:latin typeface="Times New Roman"/>
                <a:ea typeface="Times New Roman"/>
                <a:cs typeface="Times New Roman"/>
                <a:sym typeface="Times New Roman"/>
              </a:rPr>
              <a:t>, </a:t>
            </a:r>
            <a:r>
              <a:rPr lang="en-US" sz="900" dirty="0" err="1">
                <a:solidFill>
                  <a:schemeClr val="dk1"/>
                </a:solidFill>
                <a:latin typeface="Times New Roman"/>
                <a:ea typeface="Times New Roman"/>
                <a:cs typeface="Times New Roman"/>
                <a:sym typeface="Times New Roman"/>
              </a:rPr>
              <a:t>Khair</a:t>
            </a:r>
            <a:r>
              <a:rPr lang="en-US" sz="900" dirty="0">
                <a:solidFill>
                  <a:schemeClr val="dk1"/>
                </a:solidFill>
                <a:latin typeface="Times New Roman"/>
                <a:ea typeface="Times New Roman"/>
                <a:cs typeface="Times New Roman"/>
                <a:sym typeface="Times New Roman"/>
              </a:rPr>
              <a:t> </a:t>
            </a:r>
            <a:r>
              <a:rPr lang="en-US" sz="900" dirty="0" err="1">
                <a:solidFill>
                  <a:schemeClr val="dk1"/>
                </a:solidFill>
                <a:latin typeface="Times New Roman"/>
                <a:ea typeface="Times New Roman"/>
                <a:cs typeface="Times New Roman"/>
                <a:sym typeface="Times New Roman"/>
              </a:rPr>
              <a:t>Ul</a:t>
            </a:r>
            <a:r>
              <a:rPr lang="en-US" sz="900" dirty="0">
                <a:solidFill>
                  <a:schemeClr val="dk1"/>
                </a:solidFill>
                <a:latin typeface="Times New Roman"/>
                <a:ea typeface="Times New Roman"/>
                <a:cs typeface="Times New Roman"/>
                <a:sym typeface="Times New Roman"/>
              </a:rPr>
              <a:t> Nisa, </a:t>
            </a:r>
            <a:r>
              <a:rPr lang="en-US" sz="900" dirty="0" err="1">
                <a:solidFill>
                  <a:schemeClr val="dk1"/>
                </a:solidFill>
                <a:latin typeface="Times New Roman"/>
                <a:ea typeface="Times New Roman"/>
                <a:cs typeface="Times New Roman"/>
                <a:sym typeface="Times New Roman"/>
              </a:rPr>
              <a:t>Shariq</a:t>
            </a:r>
            <a:r>
              <a:rPr lang="en-US" sz="900" dirty="0">
                <a:solidFill>
                  <a:schemeClr val="dk1"/>
                </a:solidFill>
                <a:latin typeface="Times New Roman"/>
                <a:ea typeface="Times New Roman"/>
                <a:cs typeface="Times New Roman"/>
                <a:sym typeface="Times New Roman"/>
              </a:rPr>
              <a:t> Rashid </a:t>
            </a:r>
            <a:r>
              <a:rPr lang="en-US" sz="900" dirty="0" err="1">
                <a:solidFill>
                  <a:schemeClr val="dk1"/>
                </a:solidFill>
                <a:latin typeface="Times New Roman"/>
                <a:ea typeface="Times New Roman"/>
                <a:cs typeface="Times New Roman"/>
                <a:sym typeface="Times New Roman"/>
              </a:rPr>
              <a:t>Masoodi</a:t>
            </a:r>
            <a:r>
              <a:rPr lang="en-US" sz="900" dirty="0">
                <a:solidFill>
                  <a:schemeClr val="dk1"/>
                </a:solidFill>
                <a:latin typeface="Times New Roman"/>
                <a:ea typeface="Times New Roman"/>
                <a:cs typeface="Times New Roman"/>
                <a:sym typeface="Times New Roman"/>
              </a:rPr>
              <a:t>, </a:t>
            </a:r>
            <a:r>
              <a:rPr lang="en-US" sz="900" dirty="0" err="1">
                <a:solidFill>
                  <a:schemeClr val="dk1"/>
                </a:solidFill>
                <a:latin typeface="Times New Roman"/>
                <a:ea typeface="Times New Roman"/>
                <a:cs typeface="Times New Roman"/>
                <a:sym typeface="Times New Roman"/>
              </a:rPr>
              <a:t>Humaira</a:t>
            </a:r>
            <a:r>
              <a:rPr lang="en-US" sz="900" dirty="0">
                <a:solidFill>
                  <a:schemeClr val="dk1"/>
                </a:solidFill>
                <a:latin typeface="Times New Roman"/>
                <a:ea typeface="Times New Roman"/>
                <a:cs typeface="Times New Roman"/>
                <a:sym typeface="Times New Roman"/>
              </a:rPr>
              <a:t> Bhat, Saba </a:t>
            </a:r>
            <a:r>
              <a:rPr lang="en-US" sz="900" dirty="0" err="1">
                <a:solidFill>
                  <a:schemeClr val="dk1"/>
                </a:solidFill>
                <a:latin typeface="Times New Roman"/>
                <a:ea typeface="Times New Roman"/>
                <a:cs typeface="Times New Roman"/>
                <a:sym typeface="Times New Roman"/>
              </a:rPr>
              <a:t>Wani</a:t>
            </a:r>
            <a:r>
              <a:rPr lang="en-US" sz="900" dirty="0">
                <a:solidFill>
                  <a:schemeClr val="dk1"/>
                </a:solidFill>
                <a:latin typeface="Times New Roman"/>
                <a:ea typeface="Times New Roman"/>
                <a:cs typeface="Times New Roman"/>
                <a:sym typeface="Times New Roman"/>
              </a:rPr>
              <a:t>, </a:t>
            </a:r>
            <a:r>
              <a:rPr lang="en-US" sz="900" dirty="0" err="1">
                <a:solidFill>
                  <a:schemeClr val="dk1"/>
                </a:solidFill>
                <a:latin typeface="Times New Roman"/>
                <a:ea typeface="Times New Roman"/>
                <a:cs typeface="Times New Roman"/>
                <a:sym typeface="Times New Roman"/>
              </a:rPr>
              <a:t>Bashir</a:t>
            </a:r>
            <a:r>
              <a:rPr lang="en-US" sz="900" dirty="0">
                <a:solidFill>
                  <a:schemeClr val="dk1"/>
                </a:solidFill>
                <a:latin typeface="Times New Roman"/>
                <a:ea typeface="Times New Roman"/>
                <a:cs typeface="Times New Roman"/>
                <a:sym typeface="Times New Roman"/>
              </a:rPr>
              <a:t> Ahmad </a:t>
            </a:r>
            <a:r>
              <a:rPr lang="en-US" sz="900" dirty="0" err="1">
                <a:solidFill>
                  <a:schemeClr val="dk1"/>
                </a:solidFill>
                <a:latin typeface="Times New Roman"/>
                <a:ea typeface="Times New Roman"/>
                <a:cs typeface="Times New Roman"/>
                <a:sym typeface="Times New Roman"/>
              </a:rPr>
              <a:t>Ganai</a:t>
            </a:r>
            <a:r>
              <a:rPr lang="en-US" sz="900" dirty="0">
                <a:solidFill>
                  <a:schemeClr val="dk1"/>
                </a:solidFill>
                <a:latin typeface="Times New Roman"/>
                <a:ea typeface="Times New Roman"/>
                <a:cs typeface="Times New Roman"/>
                <a:sym typeface="Times New Roman"/>
              </a:rPr>
              <a:t>(2023). </a:t>
            </a:r>
            <a:r>
              <a:rPr lang="en-US" sz="900" u="sng" dirty="0">
                <a:solidFill>
                  <a:schemeClr val="dk1"/>
                </a:solidFill>
                <a:latin typeface="Times New Roman"/>
                <a:ea typeface="Times New Roman"/>
                <a:cs typeface="Times New Roman"/>
                <a:sym typeface="Times New Roman"/>
                <a:hlinkClick r:id="rId17">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Correlation of Diabetes Related Factors with Vitamin D and Immunological Parameters in T2DM Kashmiri Population</a:t>
            </a:r>
            <a:r>
              <a:rPr lang="en-US" sz="900" dirty="0">
                <a:solidFill>
                  <a:schemeClr val="dk1"/>
                </a:solidFill>
                <a:latin typeface="Times New Roman"/>
                <a:ea typeface="Times New Roman"/>
                <a:cs typeface="Times New Roman"/>
                <a:sym typeface="Times New Roman"/>
              </a:rPr>
              <a:t>. </a:t>
            </a:r>
            <a:r>
              <a:rPr lang="en-US" sz="900" i="1" dirty="0">
                <a:solidFill>
                  <a:schemeClr val="dk1"/>
                </a:solidFill>
                <a:latin typeface="Times New Roman"/>
                <a:ea typeface="Times New Roman"/>
                <a:cs typeface="Times New Roman"/>
                <a:sym typeface="Times New Roman"/>
              </a:rPr>
              <a:t>Indian Journal of Clinical Biochemistry</a:t>
            </a:r>
            <a:r>
              <a:rPr lang="en-US" sz="900" dirty="0">
                <a:solidFill>
                  <a:schemeClr val="dk1"/>
                </a:solidFill>
                <a:latin typeface="Times New Roman"/>
                <a:ea typeface="Times New Roman"/>
                <a:cs typeface="Times New Roman"/>
                <a:sym typeface="Times New Roman"/>
              </a:rPr>
              <a:t>.pp-1-7. Springer India</a:t>
            </a:r>
            <a:r>
              <a:rPr lang="en-US" sz="900" b="1" dirty="0">
                <a:solidFill>
                  <a:schemeClr val="dk1"/>
                </a:solidFill>
                <a:latin typeface="Times New Roman"/>
                <a:ea typeface="Times New Roman"/>
                <a:cs typeface="Times New Roman"/>
                <a:sym typeface="Times New Roman"/>
              </a:rPr>
              <a:t>. I.F= 2.1</a:t>
            </a:r>
            <a:endParaRPr/>
          </a:p>
          <a:p>
            <a:pPr marL="286385" marR="8255" lvl="0" indent="-274319" algn="just" rtl="0">
              <a:lnSpc>
                <a:spcPct val="120000"/>
              </a:lnSpc>
              <a:spcBef>
                <a:spcPts val="230"/>
              </a:spcBef>
              <a:spcAft>
                <a:spcPts val="0"/>
              </a:spcAft>
              <a:buClr>
                <a:srgbClr val="FD8537"/>
              </a:buClr>
              <a:buSzPts val="630"/>
              <a:buFont typeface="Noto Sans Symbols"/>
              <a:buChar char="🞆"/>
            </a:pPr>
            <a:r>
              <a:rPr lang="en-US" sz="900" dirty="0" err="1">
                <a:solidFill>
                  <a:schemeClr val="dk1"/>
                </a:solidFill>
                <a:latin typeface="Times New Roman"/>
                <a:ea typeface="Times New Roman"/>
                <a:cs typeface="Times New Roman"/>
                <a:sym typeface="Times New Roman"/>
              </a:rPr>
              <a:t>NajeebulTarfeen</a:t>
            </a:r>
            <a:r>
              <a:rPr lang="en-US" sz="900" dirty="0">
                <a:solidFill>
                  <a:schemeClr val="dk1"/>
                </a:solidFill>
                <a:latin typeface="Times New Roman"/>
                <a:ea typeface="Times New Roman"/>
                <a:cs typeface="Times New Roman"/>
                <a:sym typeface="Times New Roman"/>
              </a:rPr>
              <a:t>, </a:t>
            </a:r>
            <a:r>
              <a:rPr lang="en-US" sz="900" dirty="0" err="1">
                <a:solidFill>
                  <a:schemeClr val="dk1"/>
                </a:solidFill>
                <a:latin typeface="Times New Roman"/>
                <a:ea typeface="Times New Roman"/>
                <a:cs typeface="Times New Roman"/>
                <a:sym typeface="Times New Roman"/>
              </a:rPr>
              <a:t>Khair</a:t>
            </a:r>
            <a:r>
              <a:rPr lang="en-US" sz="900" dirty="0">
                <a:solidFill>
                  <a:schemeClr val="dk1"/>
                </a:solidFill>
                <a:latin typeface="Times New Roman"/>
                <a:ea typeface="Times New Roman"/>
                <a:cs typeface="Times New Roman"/>
                <a:sym typeface="Times New Roman"/>
              </a:rPr>
              <a:t> </a:t>
            </a:r>
            <a:r>
              <a:rPr lang="en-US" sz="900" dirty="0" err="1">
                <a:solidFill>
                  <a:schemeClr val="dk1"/>
                </a:solidFill>
                <a:latin typeface="Times New Roman"/>
                <a:ea typeface="Times New Roman"/>
                <a:cs typeface="Times New Roman"/>
                <a:sym typeface="Times New Roman"/>
              </a:rPr>
              <a:t>Ul</a:t>
            </a:r>
            <a:r>
              <a:rPr lang="en-US" sz="900" dirty="0">
                <a:solidFill>
                  <a:schemeClr val="dk1"/>
                </a:solidFill>
                <a:latin typeface="Times New Roman"/>
                <a:ea typeface="Times New Roman"/>
                <a:cs typeface="Times New Roman"/>
                <a:sym typeface="Times New Roman"/>
              </a:rPr>
              <a:t> Nisa, Mir </a:t>
            </a:r>
            <a:r>
              <a:rPr lang="en-US" sz="900" dirty="0" err="1">
                <a:solidFill>
                  <a:schemeClr val="dk1"/>
                </a:solidFill>
                <a:latin typeface="Times New Roman"/>
                <a:ea typeface="Times New Roman"/>
                <a:cs typeface="Times New Roman"/>
                <a:sym typeface="Times New Roman"/>
              </a:rPr>
              <a:t>Bilal</a:t>
            </a:r>
            <a:r>
              <a:rPr lang="en-US" sz="900" dirty="0">
                <a:solidFill>
                  <a:schemeClr val="dk1"/>
                </a:solidFill>
                <a:latin typeface="Times New Roman"/>
                <a:ea typeface="Times New Roman"/>
                <a:cs typeface="Times New Roman"/>
                <a:sym typeface="Times New Roman"/>
              </a:rPr>
              <a:t> Ahmad, </a:t>
            </a:r>
            <a:r>
              <a:rPr lang="en-US" sz="900" dirty="0" err="1">
                <a:solidFill>
                  <a:schemeClr val="dk1"/>
                </a:solidFill>
                <a:latin typeface="Times New Roman"/>
                <a:ea typeface="Times New Roman"/>
                <a:cs typeface="Times New Roman"/>
                <a:sym typeface="Times New Roman"/>
              </a:rPr>
              <a:t>Ajaz</a:t>
            </a:r>
            <a:r>
              <a:rPr lang="en-US" sz="900" dirty="0">
                <a:solidFill>
                  <a:schemeClr val="dk1"/>
                </a:solidFill>
                <a:latin typeface="Times New Roman"/>
                <a:ea typeface="Times New Roman"/>
                <a:cs typeface="Times New Roman"/>
                <a:sym typeface="Times New Roman"/>
              </a:rPr>
              <a:t> Ahmad </a:t>
            </a:r>
            <a:r>
              <a:rPr lang="en-US" sz="900" dirty="0" err="1">
                <a:solidFill>
                  <a:schemeClr val="dk1"/>
                </a:solidFill>
                <a:latin typeface="Times New Roman"/>
                <a:ea typeface="Times New Roman"/>
                <a:cs typeface="Times New Roman"/>
                <a:sym typeface="Times New Roman"/>
              </a:rPr>
              <a:t>Waza</a:t>
            </a:r>
            <a:r>
              <a:rPr lang="en-US" sz="900" dirty="0">
                <a:solidFill>
                  <a:schemeClr val="dk1"/>
                </a:solidFill>
                <a:latin typeface="Times New Roman"/>
                <a:ea typeface="Times New Roman"/>
                <a:cs typeface="Times New Roman"/>
                <a:sym typeface="Times New Roman"/>
              </a:rPr>
              <a:t>, </a:t>
            </a:r>
            <a:r>
              <a:rPr lang="en-US" sz="900" dirty="0" err="1">
                <a:solidFill>
                  <a:schemeClr val="dk1"/>
                </a:solidFill>
                <a:latin typeface="Times New Roman"/>
                <a:ea typeface="Times New Roman"/>
                <a:cs typeface="Times New Roman"/>
                <a:sym typeface="Times New Roman"/>
              </a:rPr>
              <a:t>Bashir</a:t>
            </a:r>
            <a:r>
              <a:rPr lang="en-US" sz="900" dirty="0">
                <a:solidFill>
                  <a:schemeClr val="dk1"/>
                </a:solidFill>
                <a:latin typeface="Times New Roman"/>
                <a:ea typeface="Times New Roman"/>
                <a:cs typeface="Times New Roman"/>
                <a:sym typeface="Times New Roman"/>
              </a:rPr>
              <a:t> Ahmad </a:t>
            </a:r>
            <a:r>
              <a:rPr lang="en-US" sz="900" dirty="0" err="1">
                <a:solidFill>
                  <a:schemeClr val="dk1"/>
                </a:solidFill>
                <a:latin typeface="Times New Roman"/>
                <a:ea typeface="Times New Roman"/>
                <a:cs typeface="Times New Roman"/>
                <a:sym typeface="Times New Roman"/>
              </a:rPr>
              <a:t>Ganai</a:t>
            </a:r>
            <a:r>
              <a:rPr lang="en-US" sz="900" dirty="0">
                <a:solidFill>
                  <a:schemeClr val="dk1"/>
                </a:solidFill>
                <a:latin typeface="Times New Roman"/>
                <a:ea typeface="Times New Roman"/>
                <a:cs typeface="Times New Roman"/>
                <a:sym typeface="Times New Roman"/>
              </a:rPr>
              <a:t>.(2023).</a:t>
            </a:r>
            <a:r>
              <a:rPr lang="en-US" sz="900" u="sng" dirty="0">
                <a:solidFill>
                  <a:schemeClr val="dk1"/>
                </a:solidFill>
                <a:latin typeface="Times New Roman"/>
                <a:ea typeface="Times New Roman"/>
                <a:cs typeface="Times New Roman"/>
                <a:sym typeface="Times New Roman"/>
                <a:hlinkClick r:id="rId18">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Metabolic and genetic association of vitamin D with calcium signaling and insulin resistance</a:t>
            </a:r>
            <a:r>
              <a:rPr lang="en-US" sz="900" dirty="0">
                <a:solidFill>
                  <a:schemeClr val="dk1"/>
                </a:solidFill>
                <a:latin typeface="Times New Roman"/>
                <a:ea typeface="Times New Roman"/>
                <a:cs typeface="Times New Roman"/>
                <a:sym typeface="Times New Roman"/>
              </a:rPr>
              <a:t>. </a:t>
            </a:r>
            <a:r>
              <a:rPr lang="en-US" sz="900" i="1" dirty="0">
                <a:solidFill>
                  <a:schemeClr val="dk1"/>
                </a:solidFill>
                <a:latin typeface="Times New Roman"/>
                <a:ea typeface="Times New Roman"/>
                <a:cs typeface="Times New Roman"/>
                <a:sym typeface="Times New Roman"/>
              </a:rPr>
              <a:t>Indian Journal of Clinical Biochemistry</a:t>
            </a:r>
            <a:r>
              <a:rPr lang="en-US" sz="900" dirty="0">
                <a:solidFill>
                  <a:schemeClr val="dk1"/>
                </a:solidFill>
                <a:latin typeface="Times New Roman"/>
                <a:ea typeface="Times New Roman"/>
                <a:cs typeface="Times New Roman"/>
                <a:sym typeface="Times New Roman"/>
              </a:rPr>
              <a:t>:38(4).407-417 Springer India</a:t>
            </a:r>
            <a:r>
              <a:rPr lang="en-US" sz="900" b="1" dirty="0">
                <a:solidFill>
                  <a:schemeClr val="dk1"/>
                </a:solidFill>
                <a:latin typeface="Times New Roman"/>
                <a:ea typeface="Times New Roman"/>
                <a:cs typeface="Times New Roman"/>
                <a:sym typeface="Times New Roman"/>
              </a:rPr>
              <a:t>. I.F= 2.1</a:t>
            </a:r>
            <a:endParaRPr/>
          </a:p>
          <a:p>
            <a:pPr marL="286385" marR="8255" lvl="0" indent="-234314" algn="just" rtl="0">
              <a:lnSpc>
                <a:spcPct val="120000"/>
              </a:lnSpc>
              <a:spcBef>
                <a:spcPts val="230"/>
              </a:spcBef>
              <a:spcAft>
                <a:spcPts val="0"/>
              </a:spcAft>
              <a:buClr>
                <a:srgbClr val="FD8537"/>
              </a:buClr>
              <a:buSzPts val="630"/>
              <a:buFont typeface="Noto Sans Symbols"/>
              <a:buNone/>
            </a:pPr>
            <a:endParaRPr sz="900">
              <a:solidFill>
                <a:schemeClr val="dk1"/>
              </a:solidFill>
              <a:latin typeface="Times New Roman"/>
              <a:ea typeface="Times New Roman"/>
              <a:cs typeface="Times New Roman"/>
              <a:sym typeface="Times New Roman"/>
            </a:endParaRPr>
          </a:p>
          <a:p>
            <a:pPr marL="286385" marR="8255" lvl="0" indent="-234314" algn="just" rtl="0">
              <a:lnSpc>
                <a:spcPct val="120000"/>
              </a:lnSpc>
              <a:spcBef>
                <a:spcPts val="230"/>
              </a:spcBef>
              <a:spcAft>
                <a:spcPts val="0"/>
              </a:spcAft>
              <a:buClr>
                <a:srgbClr val="FD8537"/>
              </a:buClr>
              <a:buSzPts val="630"/>
              <a:buFont typeface="Noto Sans Symbols"/>
              <a:buNone/>
            </a:pPr>
            <a:endParaRPr sz="900">
              <a:latin typeface="Times New Roman"/>
              <a:ea typeface="Times New Roman"/>
              <a:cs typeface="Times New Roman"/>
              <a:sym typeface="Times New Roman"/>
            </a:endParaRPr>
          </a:p>
          <a:p>
            <a:pPr marL="286385" marR="8255" lvl="0" indent="-234314" algn="just" rtl="0">
              <a:lnSpc>
                <a:spcPct val="120000"/>
              </a:lnSpc>
              <a:spcBef>
                <a:spcPts val="230"/>
              </a:spcBef>
              <a:spcAft>
                <a:spcPts val="0"/>
              </a:spcAft>
              <a:buClr>
                <a:srgbClr val="FD8537"/>
              </a:buClr>
              <a:buSzPts val="630"/>
              <a:buFont typeface="Noto Sans Symbols"/>
              <a:buNone/>
            </a:pPr>
            <a:endParaRPr sz="900">
              <a:latin typeface="Times New Roman"/>
              <a:ea typeface="Times New Roman"/>
              <a:cs typeface="Times New Roman"/>
              <a:sym typeface="Times New Roman"/>
            </a:endParaRPr>
          </a:p>
        </p:txBody>
      </p:sp>
      <p:sp>
        <p:nvSpPr>
          <p:cNvPr id="770" name="Google Shape;770;p35"/>
          <p:cNvSpPr txBox="1"/>
          <p:nvPr/>
        </p:nvSpPr>
        <p:spPr>
          <a:xfrm>
            <a:off x="293014" y="5774232"/>
            <a:ext cx="7771765" cy="170559"/>
          </a:xfrm>
          <a:prstGeom prst="rect">
            <a:avLst/>
          </a:prstGeom>
          <a:noFill/>
          <a:ln>
            <a:noFill/>
          </a:ln>
        </p:spPr>
        <p:txBody>
          <a:bodyPr spcFirstLastPara="1" wrap="square" lIns="0" tIns="29200" rIns="0" bIns="0" anchor="t" anchorCtr="0">
            <a:spAutoFit/>
          </a:bodyPr>
          <a:lstStyle/>
          <a:p>
            <a:pPr marL="286385" marR="5080" lvl="0" indent="-229869" algn="just" rtl="0">
              <a:lnSpc>
                <a:spcPct val="108000"/>
              </a:lnSpc>
              <a:spcBef>
                <a:spcPts val="0"/>
              </a:spcBef>
              <a:spcAft>
                <a:spcPts val="0"/>
              </a:spcAft>
              <a:buClr>
                <a:srgbClr val="FD8537"/>
              </a:buClr>
              <a:buSzPts val="700"/>
              <a:buFont typeface="Noto Sans Symbols"/>
              <a:buNone/>
            </a:pPr>
            <a:endParaRPr sz="1000">
              <a:latin typeface="Times New Roman"/>
              <a:ea typeface="Times New Roman"/>
              <a:cs typeface="Times New Roman"/>
              <a:sym typeface="Times New Roman"/>
            </a:endParaRPr>
          </a:p>
        </p:txBody>
      </p:sp>
      <p:sp>
        <p:nvSpPr>
          <p:cNvPr id="771" name="Google Shape;771;p35"/>
          <p:cNvSpPr txBox="1"/>
          <p:nvPr/>
        </p:nvSpPr>
        <p:spPr>
          <a:xfrm>
            <a:off x="8319643" y="5872073"/>
            <a:ext cx="229870" cy="228268"/>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1400" b="1">
                <a:solidFill>
                  <a:srgbClr val="FFFFFF"/>
                </a:solidFill>
                <a:latin typeface="Cambria"/>
                <a:ea typeface="Cambria"/>
                <a:cs typeface="Cambria"/>
                <a:sym typeface="Cambria"/>
              </a:rPr>
              <a:t>35</a:t>
            </a:r>
            <a:endParaRPr sz="1400">
              <a:latin typeface="Cambria"/>
              <a:ea typeface="Cambria"/>
              <a:cs typeface="Cambria"/>
              <a:sym typeface="Cambria"/>
            </a:endParaRPr>
          </a:p>
        </p:txBody>
      </p:sp>
      <p:grpSp>
        <p:nvGrpSpPr>
          <p:cNvPr id="772" name="Google Shape;772;p35"/>
          <p:cNvGrpSpPr/>
          <p:nvPr/>
        </p:nvGrpSpPr>
        <p:grpSpPr>
          <a:xfrm>
            <a:off x="8145018" y="241682"/>
            <a:ext cx="866780" cy="5839629"/>
            <a:chOff x="8145018" y="285749"/>
            <a:chExt cx="571500" cy="5215255"/>
          </a:xfrm>
        </p:grpSpPr>
        <p:sp>
          <p:nvSpPr>
            <p:cNvPr id="773" name="Google Shape;773;p35"/>
            <p:cNvSpPr/>
            <p:nvPr/>
          </p:nvSpPr>
          <p:spPr>
            <a:xfrm>
              <a:off x="8145018" y="285749"/>
              <a:ext cx="571500" cy="5215255"/>
            </a:xfrm>
            <a:custGeom>
              <a:avLst/>
              <a:gdLst/>
              <a:ahLst/>
              <a:cxnLst/>
              <a:rect l="l" t="t" r="r" b="b"/>
              <a:pathLst>
                <a:path w="571500" h="5215255" extrusionOk="0">
                  <a:moveTo>
                    <a:pt x="476250" y="0"/>
                  </a:moveTo>
                  <a:lnTo>
                    <a:pt x="95250" y="0"/>
                  </a:lnTo>
                  <a:lnTo>
                    <a:pt x="58185" y="7489"/>
                  </a:lnTo>
                  <a:lnTo>
                    <a:pt x="27908" y="27908"/>
                  </a:lnTo>
                  <a:lnTo>
                    <a:pt x="7489" y="58185"/>
                  </a:lnTo>
                  <a:lnTo>
                    <a:pt x="0" y="95250"/>
                  </a:lnTo>
                  <a:lnTo>
                    <a:pt x="0" y="5119878"/>
                  </a:lnTo>
                  <a:lnTo>
                    <a:pt x="7489" y="5156942"/>
                  </a:lnTo>
                  <a:lnTo>
                    <a:pt x="27908" y="5187219"/>
                  </a:lnTo>
                  <a:lnTo>
                    <a:pt x="58185" y="5207638"/>
                  </a:lnTo>
                  <a:lnTo>
                    <a:pt x="95250" y="5215128"/>
                  </a:lnTo>
                  <a:lnTo>
                    <a:pt x="476250" y="5215128"/>
                  </a:lnTo>
                  <a:lnTo>
                    <a:pt x="513314" y="5207638"/>
                  </a:lnTo>
                  <a:lnTo>
                    <a:pt x="543591" y="5187219"/>
                  </a:lnTo>
                  <a:lnTo>
                    <a:pt x="564010" y="5156942"/>
                  </a:lnTo>
                  <a:lnTo>
                    <a:pt x="571500" y="5119878"/>
                  </a:lnTo>
                  <a:lnTo>
                    <a:pt x="571500" y="95250"/>
                  </a:lnTo>
                  <a:lnTo>
                    <a:pt x="564010" y="58185"/>
                  </a:lnTo>
                  <a:lnTo>
                    <a:pt x="543591" y="27908"/>
                  </a:lnTo>
                  <a:lnTo>
                    <a:pt x="513314" y="7489"/>
                  </a:lnTo>
                  <a:lnTo>
                    <a:pt x="476250" y="0"/>
                  </a:lnTo>
                  <a:close/>
                </a:path>
              </a:pathLst>
            </a:custGeom>
            <a:solidFill>
              <a:srgbClr val="FFC000"/>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74" name="Google Shape;774;p35"/>
            <p:cNvSpPr/>
            <p:nvPr/>
          </p:nvSpPr>
          <p:spPr>
            <a:xfrm>
              <a:off x="8145018" y="285749"/>
              <a:ext cx="571500" cy="5215255"/>
            </a:xfrm>
            <a:custGeom>
              <a:avLst/>
              <a:gdLst/>
              <a:ahLst/>
              <a:cxnLst/>
              <a:rect l="l" t="t" r="r" b="b"/>
              <a:pathLst>
                <a:path w="571500" h="5215255" extrusionOk="0">
                  <a:moveTo>
                    <a:pt x="476250" y="5215128"/>
                  </a:moveTo>
                  <a:lnTo>
                    <a:pt x="513314" y="5207638"/>
                  </a:lnTo>
                  <a:lnTo>
                    <a:pt x="543591" y="5187219"/>
                  </a:lnTo>
                  <a:lnTo>
                    <a:pt x="564010" y="5156942"/>
                  </a:lnTo>
                  <a:lnTo>
                    <a:pt x="571500" y="5119878"/>
                  </a:lnTo>
                  <a:lnTo>
                    <a:pt x="571500" y="95250"/>
                  </a:lnTo>
                  <a:lnTo>
                    <a:pt x="564010" y="58185"/>
                  </a:lnTo>
                  <a:lnTo>
                    <a:pt x="543591" y="27908"/>
                  </a:lnTo>
                  <a:lnTo>
                    <a:pt x="513314" y="7489"/>
                  </a:lnTo>
                  <a:lnTo>
                    <a:pt x="476250" y="0"/>
                  </a:lnTo>
                  <a:lnTo>
                    <a:pt x="95250" y="0"/>
                  </a:lnTo>
                  <a:lnTo>
                    <a:pt x="58185" y="7489"/>
                  </a:lnTo>
                  <a:lnTo>
                    <a:pt x="27908" y="27908"/>
                  </a:lnTo>
                  <a:lnTo>
                    <a:pt x="7489" y="58185"/>
                  </a:lnTo>
                  <a:lnTo>
                    <a:pt x="0" y="95250"/>
                  </a:lnTo>
                  <a:lnTo>
                    <a:pt x="0" y="5119878"/>
                  </a:lnTo>
                  <a:lnTo>
                    <a:pt x="7489" y="5156942"/>
                  </a:lnTo>
                  <a:lnTo>
                    <a:pt x="27908" y="5187219"/>
                  </a:lnTo>
                  <a:lnTo>
                    <a:pt x="58185" y="5207638"/>
                  </a:lnTo>
                  <a:lnTo>
                    <a:pt x="95250" y="5215128"/>
                  </a:lnTo>
                  <a:lnTo>
                    <a:pt x="476250" y="5215128"/>
                  </a:lnTo>
                  <a:close/>
                </a:path>
              </a:pathLst>
            </a:custGeom>
            <a:solidFill>
              <a:srgbClr val="FFC000"/>
            </a:solid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
        <p:nvSpPr>
          <p:cNvPr id="775" name="Google Shape;775;p35"/>
          <p:cNvSpPr txBox="1"/>
          <p:nvPr/>
        </p:nvSpPr>
        <p:spPr>
          <a:xfrm rot="5400000">
            <a:off x="6962485" y="2659284"/>
            <a:ext cx="3252470" cy="575945"/>
          </a:xfrm>
          <a:prstGeom prst="rect">
            <a:avLst/>
          </a:prstGeom>
          <a:noFill/>
          <a:ln>
            <a:noFill/>
          </a:ln>
        </p:spPr>
        <p:txBody>
          <a:bodyPr spcFirstLastPara="1" wrap="square" lIns="0" tIns="9525" rIns="0" bIns="0" anchor="t" anchorCtr="0">
            <a:spAutoFit/>
          </a:bodyPr>
          <a:lstStyle/>
          <a:p>
            <a:pPr marL="0" lvl="0" indent="0" algn="ctr" rtl="0">
              <a:lnSpc>
                <a:spcPct val="113333"/>
              </a:lnSpc>
              <a:spcBef>
                <a:spcPts val="0"/>
              </a:spcBef>
              <a:spcAft>
                <a:spcPts val="0"/>
              </a:spcAft>
              <a:buNone/>
            </a:pPr>
            <a:r>
              <a:rPr lang="en-US" sz="1800" b="1" dirty="0">
                <a:latin typeface="Cambria"/>
                <a:ea typeface="Cambria"/>
                <a:cs typeface="Cambria"/>
                <a:sym typeface="Cambria"/>
              </a:rPr>
              <a:t>PLACEMENT	BROCHURE</a:t>
            </a:r>
            <a:endParaRPr sz="1800">
              <a:latin typeface="Cambria"/>
              <a:ea typeface="Cambria"/>
              <a:cs typeface="Cambria"/>
              <a:sym typeface="Cambria"/>
            </a:endParaRPr>
          </a:p>
          <a:p>
            <a:pPr marL="1270" lvl="0" indent="0" algn="ctr" rtl="0">
              <a:lnSpc>
                <a:spcPct val="114000"/>
              </a:lnSpc>
              <a:spcBef>
                <a:spcPts val="0"/>
              </a:spcBef>
              <a:spcAft>
                <a:spcPts val="0"/>
              </a:spcAft>
              <a:buNone/>
            </a:pPr>
            <a:r>
              <a:rPr lang="en-US" sz="2000" b="1" dirty="0">
                <a:latin typeface="Cambria"/>
                <a:ea typeface="Cambria"/>
                <a:cs typeface="Cambria"/>
                <a:sym typeface="Cambria"/>
              </a:rPr>
              <a:t>2024</a:t>
            </a:r>
            <a:endParaRPr sz="2000">
              <a:latin typeface="Cambria"/>
              <a:ea typeface="Cambria"/>
              <a:cs typeface="Cambria"/>
              <a:sym typeface="Cambria"/>
            </a:endParaRPr>
          </a:p>
        </p:txBody>
      </p:sp>
      <p:sp>
        <p:nvSpPr>
          <p:cNvPr id="776" name="Google Shape;776;p35"/>
          <p:cNvSpPr txBox="1"/>
          <p:nvPr/>
        </p:nvSpPr>
        <p:spPr>
          <a:xfrm>
            <a:off x="1513394" y="-67736"/>
            <a:ext cx="6386006" cy="400069"/>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2000" b="1" dirty="0">
                <a:solidFill>
                  <a:srgbClr val="00B050"/>
                </a:solidFill>
                <a:latin typeface="Arial" pitchFamily="34" charset="0"/>
                <a:ea typeface="Times New Roman"/>
                <a:cs typeface="Arial" pitchFamily="34" charset="0"/>
                <a:sym typeface="Times New Roman"/>
              </a:rPr>
              <a:t>Important publication list since 2020</a:t>
            </a:r>
            <a:endParaRPr sz="2000">
              <a:latin typeface="Arial" pitchFamily="34" charset="0"/>
              <a:cs typeface="Arial" pitchFamily="34" charset="0"/>
            </a:endParaRPr>
          </a:p>
        </p:txBody>
      </p:sp>
      <p:sp>
        <p:nvSpPr>
          <p:cNvPr id="10" name="TextBox 9"/>
          <p:cNvSpPr txBox="1"/>
          <p:nvPr/>
        </p:nvSpPr>
        <p:spPr>
          <a:xfrm>
            <a:off x="8432800" y="6282267"/>
            <a:ext cx="383438" cy="307777"/>
          </a:xfrm>
          <a:prstGeom prst="rect">
            <a:avLst/>
          </a:prstGeom>
          <a:noFill/>
        </p:spPr>
        <p:txBody>
          <a:bodyPr wrap="none" rtlCol="0">
            <a:spAutoFit/>
          </a:bodyPr>
          <a:lstStyle/>
          <a:p>
            <a:r>
              <a:rPr lang="en-US" dirty="0" smtClean="0"/>
              <a:t>33</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sp>
        <p:nvSpPr>
          <p:cNvPr id="781" name="Google Shape;781;p36"/>
          <p:cNvSpPr txBox="1"/>
          <p:nvPr/>
        </p:nvSpPr>
        <p:spPr>
          <a:xfrm>
            <a:off x="8319643" y="5872073"/>
            <a:ext cx="229870" cy="228268"/>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1400" b="1">
                <a:solidFill>
                  <a:srgbClr val="FFFFFF"/>
                </a:solidFill>
                <a:latin typeface="Cambria"/>
                <a:ea typeface="Cambria"/>
                <a:cs typeface="Cambria"/>
                <a:sym typeface="Cambria"/>
              </a:rPr>
              <a:t>36</a:t>
            </a:r>
            <a:endParaRPr sz="1400">
              <a:latin typeface="Cambria"/>
              <a:ea typeface="Cambria"/>
              <a:cs typeface="Cambria"/>
              <a:sym typeface="Cambria"/>
            </a:endParaRPr>
          </a:p>
        </p:txBody>
      </p:sp>
      <p:grpSp>
        <p:nvGrpSpPr>
          <p:cNvPr id="782" name="Google Shape;782;p36"/>
          <p:cNvGrpSpPr/>
          <p:nvPr/>
        </p:nvGrpSpPr>
        <p:grpSpPr>
          <a:xfrm>
            <a:off x="8145018" y="285749"/>
            <a:ext cx="822712" cy="5663359"/>
            <a:chOff x="8145018" y="285749"/>
            <a:chExt cx="571500" cy="5215255"/>
          </a:xfrm>
        </p:grpSpPr>
        <p:sp>
          <p:nvSpPr>
            <p:cNvPr id="783" name="Google Shape;783;p36"/>
            <p:cNvSpPr/>
            <p:nvPr/>
          </p:nvSpPr>
          <p:spPr>
            <a:xfrm>
              <a:off x="8145018" y="285749"/>
              <a:ext cx="571500" cy="5215255"/>
            </a:xfrm>
            <a:custGeom>
              <a:avLst/>
              <a:gdLst/>
              <a:ahLst/>
              <a:cxnLst/>
              <a:rect l="l" t="t" r="r" b="b"/>
              <a:pathLst>
                <a:path w="571500" h="5215255" extrusionOk="0">
                  <a:moveTo>
                    <a:pt x="476250" y="0"/>
                  </a:moveTo>
                  <a:lnTo>
                    <a:pt x="95250" y="0"/>
                  </a:lnTo>
                  <a:lnTo>
                    <a:pt x="58185" y="7489"/>
                  </a:lnTo>
                  <a:lnTo>
                    <a:pt x="27908" y="27908"/>
                  </a:lnTo>
                  <a:lnTo>
                    <a:pt x="7489" y="58185"/>
                  </a:lnTo>
                  <a:lnTo>
                    <a:pt x="0" y="95250"/>
                  </a:lnTo>
                  <a:lnTo>
                    <a:pt x="0" y="5119878"/>
                  </a:lnTo>
                  <a:lnTo>
                    <a:pt x="7489" y="5156942"/>
                  </a:lnTo>
                  <a:lnTo>
                    <a:pt x="27908" y="5187219"/>
                  </a:lnTo>
                  <a:lnTo>
                    <a:pt x="58185" y="5207638"/>
                  </a:lnTo>
                  <a:lnTo>
                    <a:pt x="95250" y="5215128"/>
                  </a:lnTo>
                  <a:lnTo>
                    <a:pt x="476250" y="5215128"/>
                  </a:lnTo>
                  <a:lnTo>
                    <a:pt x="513314" y="5207638"/>
                  </a:lnTo>
                  <a:lnTo>
                    <a:pt x="543591" y="5187219"/>
                  </a:lnTo>
                  <a:lnTo>
                    <a:pt x="564010" y="5156942"/>
                  </a:lnTo>
                  <a:lnTo>
                    <a:pt x="571500" y="5119878"/>
                  </a:lnTo>
                  <a:lnTo>
                    <a:pt x="571500" y="95250"/>
                  </a:lnTo>
                  <a:lnTo>
                    <a:pt x="564010" y="58185"/>
                  </a:lnTo>
                  <a:lnTo>
                    <a:pt x="543591" y="27908"/>
                  </a:lnTo>
                  <a:lnTo>
                    <a:pt x="513314" y="7489"/>
                  </a:lnTo>
                  <a:lnTo>
                    <a:pt x="476250" y="0"/>
                  </a:lnTo>
                  <a:close/>
                </a:path>
              </a:pathLst>
            </a:custGeom>
            <a:solidFill>
              <a:srgbClr val="FFC000"/>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84" name="Google Shape;784;p36"/>
            <p:cNvSpPr/>
            <p:nvPr/>
          </p:nvSpPr>
          <p:spPr>
            <a:xfrm>
              <a:off x="8145018" y="285749"/>
              <a:ext cx="571500" cy="5215255"/>
            </a:xfrm>
            <a:custGeom>
              <a:avLst/>
              <a:gdLst/>
              <a:ahLst/>
              <a:cxnLst/>
              <a:rect l="l" t="t" r="r" b="b"/>
              <a:pathLst>
                <a:path w="571500" h="5215255" extrusionOk="0">
                  <a:moveTo>
                    <a:pt x="476250" y="5215128"/>
                  </a:moveTo>
                  <a:lnTo>
                    <a:pt x="513314" y="5207638"/>
                  </a:lnTo>
                  <a:lnTo>
                    <a:pt x="543591" y="5187219"/>
                  </a:lnTo>
                  <a:lnTo>
                    <a:pt x="564010" y="5156942"/>
                  </a:lnTo>
                  <a:lnTo>
                    <a:pt x="571500" y="5119878"/>
                  </a:lnTo>
                  <a:lnTo>
                    <a:pt x="571500" y="95250"/>
                  </a:lnTo>
                  <a:lnTo>
                    <a:pt x="564010" y="58185"/>
                  </a:lnTo>
                  <a:lnTo>
                    <a:pt x="543591" y="27908"/>
                  </a:lnTo>
                  <a:lnTo>
                    <a:pt x="513314" y="7489"/>
                  </a:lnTo>
                  <a:lnTo>
                    <a:pt x="476250" y="0"/>
                  </a:lnTo>
                  <a:lnTo>
                    <a:pt x="95250" y="0"/>
                  </a:lnTo>
                  <a:lnTo>
                    <a:pt x="58185" y="7489"/>
                  </a:lnTo>
                  <a:lnTo>
                    <a:pt x="27908" y="27908"/>
                  </a:lnTo>
                  <a:lnTo>
                    <a:pt x="7489" y="58185"/>
                  </a:lnTo>
                  <a:lnTo>
                    <a:pt x="0" y="95250"/>
                  </a:lnTo>
                  <a:lnTo>
                    <a:pt x="0" y="5119878"/>
                  </a:lnTo>
                  <a:lnTo>
                    <a:pt x="7489" y="5156942"/>
                  </a:lnTo>
                  <a:lnTo>
                    <a:pt x="27908" y="5187219"/>
                  </a:lnTo>
                  <a:lnTo>
                    <a:pt x="58185" y="5207638"/>
                  </a:lnTo>
                  <a:lnTo>
                    <a:pt x="95250" y="5215128"/>
                  </a:lnTo>
                  <a:lnTo>
                    <a:pt x="476250" y="5215128"/>
                  </a:lnTo>
                  <a:close/>
                </a:path>
              </a:pathLst>
            </a:custGeom>
            <a:solidFill>
              <a:srgbClr val="FFC000"/>
            </a:solid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
        <p:nvSpPr>
          <p:cNvPr id="785" name="Google Shape;785;p36"/>
          <p:cNvSpPr txBox="1"/>
          <p:nvPr/>
        </p:nvSpPr>
        <p:spPr>
          <a:xfrm rot="5400000">
            <a:off x="6929435" y="2615217"/>
            <a:ext cx="3252470" cy="575945"/>
          </a:xfrm>
          <a:prstGeom prst="rect">
            <a:avLst/>
          </a:prstGeom>
          <a:noFill/>
          <a:ln>
            <a:noFill/>
          </a:ln>
        </p:spPr>
        <p:txBody>
          <a:bodyPr spcFirstLastPara="1" wrap="square" lIns="0" tIns="9525" rIns="0" bIns="0" anchor="t" anchorCtr="0">
            <a:spAutoFit/>
          </a:bodyPr>
          <a:lstStyle/>
          <a:p>
            <a:pPr marL="0" lvl="0" indent="0" algn="ctr" rtl="0">
              <a:lnSpc>
                <a:spcPct val="113333"/>
              </a:lnSpc>
              <a:spcBef>
                <a:spcPts val="0"/>
              </a:spcBef>
              <a:spcAft>
                <a:spcPts val="0"/>
              </a:spcAft>
              <a:buNone/>
            </a:pPr>
            <a:r>
              <a:rPr lang="en-US" sz="1800" b="1" dirty="0">
                <a:latin typeface="Cambria"/>
                <a:ea typeface="Cambria"/>
                <a:cs typeface="Cambria"/>
                <a:sym typeface="Cambria"/>
              </a:rPr>
              <a:t>PLACEMENT	BROCHURE</a:t>
            </a:r>
            <a:endParaRPr sz="1800">
              <a:latin typeface="Cambria"/>
              <a:ea typeface="Cambria"/>
              <a:cs typeface="Cambria"/>
              <a:sym typeface="Cambria"/>
            </a:endParaRPr>
          </a:p>
          <a:p>
            <a:pPr marL="1270" lvl="0" indent="0" algn="ctr" rtl="0">
              <a:lnSpc>
                <a:spcPct val="114000"/>
              </a:lnSpc>
              <a:spcBef>
                <a:spcPts val="0"/>
              </a:spcBef>
              <a:spcAft>
                <a:spcPts val="0"/>
              </a:spcAft>
              <a:buNone/>
            </a:pPr>
            <a:r>
              <a:rPr lang="en-US" sz="2000" b="1" dirty="0">
                <a:latin typeface="Cambria"/>
                <a:ea typeface="Cambria"/>
                <a:cs typeface="Cambria"/>
                <a:sym typeface="Cambria"/>
              </a:rPr>
              <a:t>2024</a:t>
            </a:r>
            <a:endParaRPr sz="2000">
              <a:latin typeface="Cambria"/>
              <a:ea typeface="Cambria"/>
              <a:cs typeface="Cambria"/>
              <a:sym typeface="Cambria"/>
            </a:endParaRPr>
          </a:p>
        </p:txBody>
      </p:sp>
      <p:sp>
        <p:nvSpPr>
          <p:cNvPr id="786" name="Google Shape;786;p36"/>
          <p:cNvSpPr/>
          <p:nvPr/>
        </p:nvSpPr>
        <p:spPr>
          <a:xfrm>
            <a:off x="214282" y="142852"/>
            <a:ext cx="7858180" cy="6324808"/>
          </a:xfrm>
          <a:prstGeom prst="rect">
            <a:avLst/>
          </a:prstGeom>
          <a:noFill/>
          <a:ln>
            <a:noFill/>
          </a:ln>
        </p:spPr>
        <p:txBody>
          <a:bodyPr spcFirstLastPara="1" wrap="square" lIns="91425" tIns="45700" rIns="91425" bIns="45700" anchor="t" anchorCtr="0">
            <a:spAutoFit/>
          </a:bodyPr>
          <a:lstStyle/>
          <a:p>
            <a:pPr marL="0" lvl="0" indent="-57150" algn="l" rtl="0">
              <a:spcBef>
                <a:spcPts val="0"/>
              </a:spcBef>
              <a:spcAft>
                <a:spcPts val="0"/>
              </a:spcAft>
              <a:buSzPts val="900"/>
              <a:buFont typeface="Courier New"/>
              <a:buChar char="o"/>
            </a:pPr>
            <a:r>
              <a:rPr lang="en-US" sz="900">
                <a:latin typeface="Times New Roman"/>
                <a:ea typeface="Times New Roman"/>
                <a:cs typeface="Times New Roman"/>
                <a:sym typeface="Times New Roman"/>
              </a:rPr>
              <a:t>  Ali Mohd Yatoo, Basharat Hamid, Tahir Ahmad Sheikh, Shafat Ali, Sartaj Ahmad Bhat, Sudipta Ramola, Md. Niamat Ali,    Zahoor Ahmad Baba, Sunil Kumar (2024):  Global perspective of municipal solid waste and landfill leachate: generation, composition, eco‑toxicity, and sustainable management strategies. Environmental Science and Pollution Research (Springer-Verlag GmbH Germany, part of Springer Nature:) </a:t>
            </a:r>
            <a:r>
              <a:rPr lang="en-US" sz="900" b="1">
                <a:latin typeface="Times New Roman"/>
                <a:ea typeface="Times New Roman"/>
                <a:cs typeface="Times New Roman"/>
                <a:sym typeface="Times New Roman"/>
              </a:rPr>
              <a:t>Impact Factor = 5. 80</a:t>
            </a:r>
            <a:endParaRPr/>
          </a:p>
          <a:p>
            <a:pPr marL="0" lvl="0" indent="0" algn="l" rtl="0">
              <a:spcBef>
                <a:spcPts val="0"/>
              </a:spcBef>
              <a:spcAft>
                <a:spcPts val="0"/>
              </a:spcAft>
              <a:buNone/>
            </a:pPr>
            <a:endParaRPr sz="900" b="1">
              <a:latin typeface="Times New Roman"/>
              <a:ea typeface="Times New Roman"/>
              <a:cs typeface="Times New Roman"/>
              <a:sym typeface="Times New Roman"/>
            </a:endParaRPr>
          </a:p>
          <a:p>
            <a:pPr marL="0" lvl="0" indent="-57150" algn="just" rtl="0">
              <a:spcBef>
                <a:spcPts val="0"/>
              </a:spcBef>
              <a:spcAft>
                <a:spcPts val="0"/>
              </a:spcAft>
              <a:buSzPts val="900"/>
              <a:buFont typeface="Courier New"/>
              <a:buChar char="o"/>
            </a:pPr>
            <a:r>
              <a:rPr lang="en-US" sz="900">
                <a:latin typeface="Times New Roman"/>
                <a:ea typeface="Times New Roman"/>
                <a:cs typeface="Times New Roman"/>
                <a:sym typeface="Times New Roman"/>
              </a:rPr>
              <a:t>   Shafat Ali, S Majid, Md Niamat Ali, M. Z. Banday and S Taing (2023): Understanding the potential immunogenetic role of TNFα-308 polymorphism in the pathogenesis of recurrent miscarriage, Heliyon: 9 (4): e15166. DOI: 10.1016/j.heliyon.2023.e15166; PMCID: PMC10106509; PMID: 37077690                                                                                                                                           </a:t>
            </a:r>
            <a:r>
              <a:rPr lang="en-US" sz="900" b="1">
                <a:latin typeface="Times New Roman"/>
                <a:ea typeface="Times New Roman"/>
                <a:cs typeface="Times New Roman"/>
                <a:sym typeface="Times New Roman"/>
              </a:rPr>
              <a:t>Impact Factor = 3.78</a:t>
            </a:r>
            <a:endParaRPr/>
          </a:p>
          <a:p>
            <a:pPr marL="0" lvl="0" indent="0" algn="just" rtl="0">
              <a:spcBef>
                <a:spcPts val="0"/>
              </a:spcBef>
              <a:spcAft>
                <a:spcPts val="0"/>
              </a:spcAft>
              <a:buNone/>
            </a:pPr>
            <a:endParaRPr sz="900" b="1">
              <a:latin typeface="Times New Roman"/>
              <a:ea typeface="Times New Roman"/>
              <a:cs typeface="Times New Roman"/>
              <a:sym typeface="Times New Roman"/>
            </a:endParaRPr>
          </a:p>
          <a:p>
            <a:pPr marL="0" lvl="0" indent="-57150" algn="just" rtl="0">
              <a:spcBef>
                <a:spcPts val="0"/>
              </a:spcBef>
              <a:spcAft>
                <a:spcPts val="0"/>
              </a:spcAft>
              <a:buSzPts val="900"/>
              <a:buFont typeface="Courier New"/>
              <a:buChar char="o"/>
            </a:pPr>
            <a:r>
              <a:rPr lang="en-US" sz="900">
                <a:latin typeface="Times New Roman"/>
                <a:ea typeface="Times New Roman"/>
                <a:cs typeface="Times New Roman"/>
                <a:sym typeface="Times New Roman"/>
              </a:rPr>
              <a:t>  Shafat Ali, M. U Rehman, A. M Yatoo, A. Arafah, A. Khan, S. Rashid, S. Majid, Md. Niamat Ali (2023) TGF-β signaling pathway: Therapeutic targeting and potential for anti-cancer immunity, European Journal of Pharmacology, 175678)   </a:t>
            </a:r>
            <a:r>
              <a:rPr lang="en-US" sz="900" b="1">
                <a:latin typeface="Times New Roman"/>
                <a:ea typeface="Times New Roman"/>
                <a:cs typeface="Times New Roman"/>
                <a:sym typeface="Times New Roman"/>
              </a:rPr>
              <a:t>Impact Factor =5.20</a:t>
            </a:r>
            <a:endParaRPr/>
          </a:p>
          <a:p>
            <a:pPr marL="0" lvl="0" indent="0" algn="just" rtl="0">
              <a:spcBef>
                <a:spcPts val="0"/>
              </a:spcBef>
              <a:spcAft>
                <a:spcPts val="0"/>
              </a:spcAft>
              <a:buNone/>
            </a:pPr>
            <a:endParaRPr sz="900" b="1">
              <a:latin typeface="Times New Roman"/>
              <a:ea typeface="Times New Roman"/>
              <a:cs typeface="Times New Roman"/>
              <a:sym typeface="Times New Roman"/>
            </a:endParaRPr>
          </a:p>
          <a:p>
            <a:pPr marL="0" lvl="0" indent="-57150" algn="just" rtl="0">
              <a:spcBef>
                <a:spcPts val="0"/>
              </a:spcBef>
              <a:spcAft>
                <a:spcPts val="0"/>
              </a:spcAft>
              <a:buSzPts val="900"/>
              <a:buFont typeface="Courier New"/>
              <a:buChar char="o"/>
            </a:pPr>
            <a:r>
              <a:rPr lang="en-US" sz="900">
                <a:latin typeface="Times New Roman"/>
                <a:ea typeface="Times New Roman"/>
                <a:cs typeface="Times New Roman"/>
                <a:sym typeface="Times New Roman"/>
              </a:rPr>
              <a:t>  Shahid Hameed , Tawqir Bashir , Mohammad Niamat Ali, Munib Khanyari and Ajith Kumar (2023): Recent studies on Indian primates show declining population trends, even in protected areas. Oryx: The International Journal of Conservation (Cambridge University Press ISSN 00306053, 13653008) doi:10.1017/S0030605323000716 https://doi.org/10.1017/ S0030605323000716 Published online by Cambridge University                                                                                                          </a:t>
            </a:r>
            <a:r>
              <a:rPr lang="en-US" sz="900" b="1">
                <a:latin typeface="Times New Roman"/>
                <a:ea typeface="Times New Roman"/>
                <a:cs typeface="Times New Roman"/>
                <a:sym typeface="Times New Roman"/>
              </a:rPr>
              <a:t>Impact Factor = 2.7</a:t>
            </a:r>
            <a:endParaRPr/>
          </a:p>
          <a:p>
            <a:pPr marL="0" lvl="0" indent="0" algn="just" rtl="0">
              <a:spcBef>
                <a:spcPts val="0"/>
              </a:spcBef>
              <a:spcAft>
                <a:spcPts val="0"/>
              </a:spcAft>
              <a:buNone/>
            </a:pPr>
            <a:endParaRPr sz="900" b="1">
              <a:latin typeface="Times New Roman"/>
              <a:ea typeface="Times New Roman"/>
              <a:cs typeface="Times New Roman"/>
              <a:sym typeface="Times New Roman"/>
            </a:endParaRPr>
          </a:p>
          <a:p>
            <a:pPr marL="0" lvl="0" indent="-57150" algn="just" rtl="0">
              <a:spcBef>
                <a:spcPts val="0"/>
              </a:spcBef>
              <a:spcAft>
                <a:spcPts val="0"/>
              </a:spcAft>
              <a:buSzPts val="900"/>
              <a:buFont typeface="Courier New"/>
              <a:buChar char="o"/>
            </a:pPr>
            <a:r>
              <a:rPr lang="en-US" sz="900">
                <a:latin typeface="Times New Roman"/>
                <a:ea typeface="Times New Roman"/>
                <a:cs typeface="Times New Roman"/>
                <a:sym typeface="Times New Roman"/>
              </a:rPr>
              <a:t>  Junaid Bashir, Mudasir Mehraj1, Zakir Husain Khna  and Md. Niamat Ali (2023): Biological Control of Insect and Fungal Pests by Predominant Coccinellidae Beetles-A Review. International Journal of Current Microbiology and Applied Sciences; 12 (9): 277-287 [ISSN: 2319-7706; https://doi.org/10.20546/ ijcmas.2023.1209.027]</a:t>
            </a:r>
            <a:endParaRPr/>
          </a:p>
          <a:p>
            <a:pPr marL="0" lvl="0" indent="0" algn="just" rtl="0">
              <a:spcBef>
                <a:spcPts val="0"/>
              </a:spcBef>
              <a:spcAft>
                <a:spcPts val="0"/>
              </a:spcAft>
              <a:buNone/>
            </a:pPr>
            <a:endParaRPr sz="900">
              <a:latin typeface="Times New Roman"/>
              <a:ea typeface="Times New Roman"/>
              <a:cs typeface="Times New Roman"/>
              <a:sym typeface="Times New Roman"/>
            </a:endParaRPr>
          </a:p>
          <a:p>
            <a:pPr marL="0" lvl="0" indent="-57150" algn="just" rtl="0">
              <a:spcBef>
                <a:spcPts val="0"/>
              </a:spcBef>
              <a:spcAft>
                <a:spcPts val="0"/>
              </a:spcAft>
              <a:buSzPts val="900"/>
              <a:buFont typeface="Courier New"/>
              <a:buChar char="o"/>
            </a:pPr>
            <a:r>
              <a:rPr lang="en-US" sz="900">
                <a:latin typeface="Times New Roman"/>
                <a:ea typeface="Times New Roman"/>
                <a:cs typeface="Times New Roman"/>
                <a:sym typeface="Times New Roman"/>
              </a:rPr>
              <a:t>  Falak Mushtaq, , Md. Niamat Ali and Akhtar Ali Khan (2023): Temperature-dependent Prey Consumption and Functional Response of Episyrphus balteatus De Geer (Diptera: Syrphidae) to Macrosiphum rosae L. (Homoptera: Aphididae) reared on Rosa alba L. under Laboratory Conditions, Eco. Env. &amp; Cons. 29 (May Suppl. Issue):pp.(S501-S508)ISSN0971–765X, DOI No.: http://doi.org/10.53550/EEC. 2023.v29i03s.086   I</a:t>
            </a:r>
            <a:r>
              <a:rPr lang="en-US" sz="900" b="1">
                <a:latin typeface="Times New Roman"/>
                <a:ea typeface="Times New Roman"/>
                <a:cs typeface="Times New Roman"/>
                <a:sym typeface="Times New Roman"/>
              </a:rPr>
              <a:t>mpact score (IS) = 0.34</a:t>
            </a:r>
            <a:endParaRPr/>
          </a:p>
          <a:p>
            <a:pPr marL="0" lvl="0" indent="0" algn="just" rtl="0">
              <a:spcBef>
                <a:spcPts val="0"/>
              </a:spcBef>
              <a:spcAft>
                <a:spcPts val="0"/>
              </a:spcAft>
              <a:buNone/>
            </a:pPr>
            <a:endParaRPr sz="900" b="1">
              <a:latin typeface="Times New Roman"/>
              <a:ea typeface="Times New Roman"/>
              <a:cs typeface="Times New Roman"/>
              <a:sym typeface="Times New Roman"/>
            </a:endParaRPr>
          </a:p>
          <a:p>
            <a:pPr marL="0" lvl="0" indent="-57150" algn="just" rtl="0">
              <a:spcBef>
                <a:spcPts val="0"/>
              </a:spcBef>
              <a:spcAft>
                <a:spcPts val="0"/>
              </a:spcAft>
              <a:buSzPts val="900"/>
              <a:buFont typeface="Courier New"/>
              <a:buChar char="o"/>
            </a:pPr>
            <a:r>
              <a:rPr lang="en-US" sz="900">
                <a:latin typeface="Times New Roman"/>
                <a:ea typeface="Times New Roman"/>
                <a:cs typeface="Times New Roman"/>
                <a:sym typeface="Times New Roman"/>
              </a:rPr>
              <a:t>  Ali Mohd Yatoo, Sartaj Ahmad Bhat, Md. Niamat Ali, Zahoor Ahmad Baba and Zarka Zaheen (2022): Production of Nutrient-Enriched Vermicompost from Aquatic Macrophytes Supplemented with Kitchen Waste: Assessment of Nutrient Changes, Phytotoxicity, and Earthworm Biodynamics; Agronomy (MPDI) 12(6): DOI No. 1303; https://doi.org/10.3390/agronomy12061303 https://www.mdpi.com/journal/agronomy  [</a:t>
            </a:r>
            <a:r>
              <a:rPr lang="en-US" sz="900" b="1">
                <a:latin typeface="Times New Roman"/>
                <a:ea typeface="Times New Roman"/>
                <a:cs typeface="Times New Roman"/>
                <a:sym typeface="Times New Roman"/>
              </a:rPr>
              <a:t>I.F 3.41]   </a:t>
            </a:r>
            <a:endParaRPr/>
          </a:p>
          <a:p>
            <a:pPr marL="0" lvl="0" indent="0" algn="just" rtl="0">
              <a:spcBef>
                <a:spcPts val="0"/>
              </a:spcBef>
              <a:spcAft>
                <a:spcPts val="0"/>
              </a:spcAft>
              <a:buNone/>
            </a:pPr>
            <a:r>
              <a:rPr lang="en-US" sz="900">
                <a:latin typeface="Times New Roman"/>
                <a:ea typeface="Times New Roman"/>
                <a:cs typeface="Times New Roman"/>
                <a:sym typeface="Times New Roman"/>
              </a:rPr>
              <a:t>    </a:t>
            </a:r>
            <a:endParaRPr/>
          </a:p>
          <a:p>
            <a:pPr marL="0" lvl="0" indent="-57150" algn="just" rtl="0">
              <a:spcBef>
                <a:spcPts val="0"/>
              </a:spcBef>
              <a:spcAft>
                <a:spcPts val="0"/>
              </a:spcAft>
              <a:buSzPts val="900"/>
              <a:buFont typeface="Courier New"/>
              <a:buChar char="o"/>
            </a:pPr>
            <a:r>
              <a:rPr lang="en-US" sz="900">
                <a:latin typeface="Times New Roman"/>
                <a:ea typeface="Times New Roman"/>
                <a:cs typeface="Times New Roman"/>
                <a:sym typeface="Times New Roman"/>
              </a:rPr>
              <a:t>    Shahid Mehmood, Imtiaz Ahmed  and Md. Niamat Ali (2022): Length-weight relationship, morphometric and meristic controlling elements of three freshwater fish species inhabiting North Western Himalaya; Egyptian Journal of Aquatic Biology &amp; Fisheries, 25(6): 243 – 257; ISSN 1110 – 6131; www.ejabf.journals.ekb.eg   999   [https://www.scijournal.org/impact-factor]  </a:t>
            </a:r>
            <a:r>
              <a:rPr lang="en-US" sz="900" b="1">
                <a:latin typeface="Times New Roman"/>
                <a:ea typeface="Times New Roman"/>
                <a:cs typeface="Times New Roman"/>
                <a:sym typeface="Times New Roman"/>
              </a:rPr>
              <a:t>Impact Factor = 1.03    </a:t>
            </a:r>
            <a:endParaRPr/>
          </a:p>
          <a:p>
            <a:pPr marL="0" lvl="0" indent="0" algn="just" rtl="0">
              <a:spcBef>
                <a:spcPts val="0"/>
              </a:spcBef>
              <a:spcAft>
                <a:spcPts val="0"/>
              </a:spcAft>
              <a:buNone/>
            </a:pPr>
            <a:r>
              <a:rPr lang="en-US" sz="900" b="1">
                <a:latin typeface="Times New Roman"/>
                <a:ea typeface="Times New Roman"/>
                <a:cs typeface="Times New Roman"/>
                <a:sym typeface="Times New Roman"/>
              </a:rPr>
              <a:t>   </a:t>
            </a:r>
            <a:endParaRPr/>
          </a:p>
          <a:p>
            <a:pPr marL="0" lvl="0" indent="-57150" algn="just" rtl="0">
              <a:spcBef>
                <a:spcPts val="0"/>
              </a:spcBef>
              <a:spcAft>
                <a:spcPts val="0"/>
              </a:spcAft>
              <a:buSzPts val="900"/>
              <a:buFont typeface="Courier New"/>
              <a:buChar char="o"/>
            </a:pPr>
            <a:r>
              <a:rPr lang="en-US" sz="900">
                <a:latin typeface="Times New Roman"/>
                <a:ea typeface="Times New Roman"/>
                <a:cs typeface="Times New Roman"/>
                <a:sym typeface="Times New Roman"/>
              </a:rPr>
              <a:t>   Azra Bashir, Md. Niamat Ali and Masood H. Balkhi (2022): Impact of gonadal development on the proximate composition of muscle, liver and ovary of adult female rainbow trout (Oncorhynchus mykiss), J Fisheries Livest Prod 2022, Vol 10(6): 350  DOI: 10.4172/ 2332-2608.1000350]</a:t>
            </a:r>
            <a:endParaRPr/>
          </a:p>
          <a:p>
            <a:pPr marL="0" lvl="0" indent="0" algn="just" rtl="0">
              <a:spcBef>
                <a:spcPts val="0"/>
              </a:spcBef>
              <a:spcAft>
                <a:spcPts val="0"/>
              </a:spcAft>
              <a:buNone/>
            </a:pPr>
            <a:endParaRPr sz="900">
              <a:latin typeface="Times New Roman"/>
              <a:ea typeface="Times New Roman"/>
              <a:cs typeface="Times New Roman"/>
              <a:sym typeface="Times New Roman"/>
            </a:endParaRPr>
          </a:p>
          <a:p>
            <a:pPr marL="0" lvl="0" indent="-57150" algn="just" rtl="0">
              <a:spcBef>
                <a:spcPts val="0"/>
              </a:spcBef>
              <a:spcAft>
                <a:spcPts val="0"/>
              </a:spcAft>
              <a:buSzPts val="900"/>
              <a:buFont typeface="Courier New"/>
              <a:buChar char="o"/>
            </a:pPr>
            <a:r>
              <a:rPr lang="en-US" sz="900">
                <a:latin typeface="Times New Roman"/>
                <a:ea typeface="Times New Roman"/>
                <a:cs typeface="Times New Roman"/>
                <a:sym typeface="Times New Roman"/>
              </a:rPr>
              <a:t>   I. S. Khan, K. B. Dar, S. A. Ganie, Md. Niamat  Ali (2022): Toxicological impact of sodium benzoate on inflammatory cytokines, oxidative stress and biochemical markers in male Wistar rats; Drug and Chemical Toxicology (Elsevier), 45 (3), 1345-1354 ISSN: 0148-0545 (print); 1525-6014 (web).                                                                                                                                                                  </a:t>
            </a:r>
            <a:r>
              <a:rPr lang="en-US" sz="900" b="1">
                <a:latin typeface="Times New Roman"/>
                <a:ea typeface="Times New Roman"/>
                <a:cs typeface="Times New Roman"/>
                <a:sym typeface="Times New Roman"/>
              </a:rPr>
              <a:t>Impact Factor = 5.57</a:t>
            </a:r>
            <a:endParaRPr/>
          </a:p>
          <a:p>
            <a:pPr marL="0" lvl="0" indent="0" algn="just" rtl="0">
              <a:spcBef>
                <a:spcPts val="0"/>
              </a:spcBef>
              <a:spcAft>
                <a:spcPts val="0"/>
              </a:spcAft>
              <a:buNone/>
            </a:pPr>
            <a:endParaRPr sz="900" b="1">
              <a:latin typeface="Times New Roman"/>
              <a:ea typeface="Times New Roman"/>
              <a:cs typeface="Times New Roman"/>
              <a:sym typeface="Times New Roman"/>
            </a:endParaRPr>
          </a:p>
          <a:p>
            <a:pPr marL="0" lvl="0" indent="-57150" algn="just" rtl="0">
              <a:spcBef>
                <a:spcPts val="0"/>
              </a:spcBef>
              <a:spcAft>
                <a:spcPts val="0"/>
              </a:spcAft>
              <a:buSzPts val="900"/>
              <a:buFont typeface="Courier New"/>
              <a:buChar char="o"/>
            </a:pPr>
            <a:r>
              <a:rPr lang="en-US" sz="900">
                <a:latin typeface="Times New Roman"/>
                <a:ea typeface="Times New Roman"/>
                <a:cs typeface="Times New Roman"/>
                <a:sym typeface="Times New Roman"/>
              </a:rPr>
              <a:t>   Shafat Ali, S Majid, Md. Niamat Ali, MZ Banday, S Taing, S Wani, M Almuqbil, S Alshehri (2022): Immunogenetic Role of IL17A Polymorphism in the Pathogenesis of Recurrent Miscarriage; Journal of Clinical Medicine (Elsevier),, 11 (24), 7448,   5-Year </a:t>
            </a:r>
            <a:r>
              <a:rPr lang="en-US" sz="900" b="1">
                <a:latin typeface="Times New Roman"/>
                <a:ea typeface="Times New Roman"/>
                <a:cs typeface="Times New Roman"/>
                <a:sym typeface="Times New Roman"/>
              </a:rPr>
              <a:t>Impact Factor: 3.098</a:t>
            </a:r>
            <a:endParaRPr/>
          </a:p>
          <a:p>
            <a:pPr marL="0" lvl="0" indent="0" algn="just" rtl="0">
              <a:spcBef>
                <a:spcPts val="0"/>
              </a:spcBef>
              <a:spcAft>
                <a:spcPts val="0"/>
              </a:spcAft>
              <a:buNone/>
            </a:pPr>
            <a:endParaRPr sz="900" b="1">
              <a:latin typeface="Times New Roman"/>
              <a:ea typeface="Times New Roman"/>
              <a:cs typeface="Times New Roman"/>
              <a:sym typeface="Times New Roman"/>
            </a:endParaRPr>
          </a:p>
          <a:p>
            <a:pPr marL="0" lvl="0" indent="-57150" algn="just" rtl="0">
              <a:spcBef>
                <a:spcPts val="0"/>
              </a:spcBef>
              <a:spcAft>
                <a:spcPts val="0"/>
              </a:spcAft>
              <a:buSzPts val="900"/>
              <a:buFont typeface="Courier New"/>
              <a:buChar char="o"/>
            </a:pPr>
            <a:r>
              <a:rPr lang="en-US" sz="900">
                <a:latin typeface="Times New Roman"/>
                <a:ea typeface="Times New Roman"/>
                <a:cs typeface="Times New Roman"/>
                <a:sym typeface="Times New Roman"/>
              </a:rPr>
              <a:t>  Ali Mohd Yatoo, Md. Niamat Ali, Zarka Zaheen, Zahoor Baba, Shafat Ali, Tahir sheikh, Basharat Hamid (2022) Assessment of pesticide toxicity on earthworms using multiple biomarkers: a review. Environmental Chemistry Letters (Springer  ),1-26. [Doi: 10.1007/s10311-022-01386-0].   </a:t>
            </a:r>
            <a:r>
              <a:rPr lang="en-US" sz="900" b="1">
                <a:latin typeface="Times New Roman"/>
                <a:ea typeface="Times New Roman"/>
                <a:cs typeface="Times New Roman"/>
                <a:sym typeface="Times New Roman"/>
              </a:rPr>
              <a:t>Impact Factor = 15.70  </a:t>
            </a:r>
            <a:endParaRPr/>
          </a:p>
          <a:p>
            <a:pPr marL="0" lvl="0" indent="0" algn="just" rtl="0">
              <a:spcBef>
                <a:spcPts val="0"/>
              </a:spcBef>
              <a:spcAft>
                <a:spcPts val="0"/>
              </a:spcAft>
              <a:buNone/>
            </a:pPr>
            <a:r>
              <a:rPr lang="en-US" sz="900" b="1">
                <a:latin typeface="Times New Roman"/>
                <a:ea typeface="Times New Roman"/>
                <a:cs typeface="Times New Roman"/>
                <a:sym typeface="Times New Roman"/>
              </a:rPr>
              <a:t> </a:t>
            </a:r>
            <a:endParaRPr/>
          </a:p>
        </p:txBody>
      </p:sp>
      <p:sp>
        <p:nvSpPr>
          <p:cNvPr id="8" name="TextBox 7"/>
          <p:cNvSpPr txBox="1"/>
          <p:nvPr/>
        </p:nvSpPr>
        <p:spPr>
          <a:xfrm>
            <a:off x="8382000" y="6163733"/>
            <a:ext cx="383438" cy="307777"/>
          </a:xfrm>
          <a:prstGeom prst="rect">
            <a:avLst/>
          </a:prstGeom>
          <a:noFill/>
        </p:spPr>
        <p:txBody>
          <a:bodyPr wrap="none" rtlCol="0">
            <a:spAutoFit/>
          </a:bodyPr>
          <a:lstStyle/>
          <a:p>
            <a:r>
              <a:rPr lang="en-US" dirty="0" smtClean="0"/>
              <a:t>34</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37"/>
          <p:cNvSpPr txBox="1"/>
          <p:nvPr/>
        </p:nvSpPr>
        <p:spPr>
          <a:xfrm>
            <a:off x="214282" y="285728"/>
            <a:ext cx="7858180" cy="12047657"/>
          </a:xfrm>
          <a:prstGeom prst="rect">
            <a:avLst/>
          </a:prstGeom>
          <a:noFill/>
          <a:ln>
            <a:solidFill>
              <a:schemeClr val="tx1"/>
            </a:solidFill>
          </a:ln>
        </p:spPr>
        <p:txBody>
          <a:bodyPr spcFirstLastPara="1" wrap="square" lIns="0" tIns="41275" rIns="0" bIns="0" anchor="t" anchorCtr="0">
            <a:spAutoFit/>
          </a:bodyPr>
          <a:lstStyle/>
          <a:p>
            <a:pPr marL="286385" marR="5715" lvl="0" indent="-274319" algn="just" rtl="0">
              <a:lnSpc>
                <a:spcPct val="150000"/>
              </a:lnSpc>
              <a:spcBef>
                <a:spcPts val="0"/>
              </a:spcBef>
              <a:spcAft>
                <a:spcPts val="0"/>
              </a:spcAft>
              <a:buClr>
                <a:srgbClr val="FD8537"/>
              </a:buClr>
              <a:buSzPts val="630"/>
              <a:buFont typeface="Noto Sans Symbols"/>
              <a:buChar char="🞆"/>
            </a:pPr>
            <a:r>
              <a:rPr lang="en-US" sz="900" dirty="0">
                <a:latin typeface="Times New Roman"/>
                <a:ea typeface="Times New Roman"/>
                <a:cs typeface="Times New Roman"/>
                <a:sym typeface="Times New Roman"/>
              </a:rPr>
              <a:t>Nisa, </a:t>
            </a:r>
            <a:r>
              <a:rPr lang="en-US" sz="900" dirty="0" err="1">
                <a:latin typeface="Times New Roman"/>
                <a:ea typeface="Times New Roman"/>
                <a:cs typeface="Times New Roman"/>
                <a:sym typeface="Times New Roman"/>
              </a:rPr>
              <a:t>Marofull</a:t>
            </a:r>
            <a:r>
              <a:rPr lang="en-US" sz="900" dirty="0">
                <a:latin typeface="Times New Roman"/>
                <a:ea typeface="Times New Roman"/>
                <a:cs typeface="Times New Roman"/>
                <a:sym typeface="Times New Roman"/>
              </a:rPr>
              <a:t>, </a:t>
            </a:r>
            <a:r>
              <a:rPr lang="en-US" sz="900" dirty="0" err="1">
                <a:latin typeface="Times New Roman"/>
                <a:ea typeface="Times New Roman"/>
                <a:cs typeface="Times New Roman"/>
                <a:sym typeface="Times New Roman"/>
              </a:rPr>
              <a:t>Rouf</a:t>
            </a:r>
            <a:r>
              <a:rPr lang="en-US" sz="900" dirty="0">
                <a:latin typeface="Times New Roman"/>
                <a:ea typeface="Times New Roman"/>
                <a:cs typeface="Times New Roman"/>
                <a:sym typeface="Times New Roman"/>
              </a:rPr>
              <a:t> Ahmad Dar, </a:t>
            </a:r>
            <a:r>
              <a:rPr lang="en-US" sz="900" dirty="0" err="1">
                <a:latin typeface="Times New Roman"/>
                <a:ea typeface="Times New Roman"/>
                <a:cs typeface="Times New Roman"/>
                <a:sym typeface="Times New Roman"/>
              </a:rPr>
              <a:t>Bashir</a:t>
            </a:r>
            <a:r>
              <a:rPr lang="en-US" sz="900" dirty="0">
                <a:latin typeface="Times New Roman"/>
                <a:ea typeface="Times New Roman"/>
                <a:cs typeface="Times New Roman"/>
                <a:sym typeface="Times New Roman"/>
              </a:rPr>
              <a:t> Ahmad </a:t>
            </a:r>
            <a:r>
              <a:rPr lang="en-US" sz="900" dirty="0" err="1">
                <a:latin typeface="Times New Roman"/>
                <a:ea typeface="Times New Roman"/>
                <a:cs typeface="Times New Roman"/>
                <a:sym typeface="Times New Roman"/>
              </a:rPr>
              <a:t>Fomda</a:t>
            </a:r>
            <a:r>
              <a:rPr lang="en-US" sz="900" dirty="0">
                <a:latin typeface="Times New Roman"/>
                <a:ea typeface="Times New Roman"/>
                <a:cs typeface="Times New Roman"/>
                <a:sym typeface="Times New Roman"/>
              </a:rPr>
              <a:t>, and Ruqeya Nazir. "Combating food spoilage and pathogenic microbes via </a:t>
            </a:r>
            <a:r>
              <a:rPr lang="en-US" sz="900" dirty="0" err="1">
                <a:latin typeface="Times New Roman"/>
                <a:ea typeface="Times New Roman"/>
                <a:cs typeface="Times New Roman"/>
                <a:sym typeface="Times New Roman"/>
              </a:rPr>
              <a:t>bacteriocins</a:t>
            </a:r>
            <a:r>
              <a:rPr lang="en-US" sz="900" dirty="0">
                <a:latin typeface="Times New Roman"/>
                <a:ea typeface="Times New Roman"/>
                <a:cs typeface="Times New Roman"/>
                <a:sym typeface="Times New Roman"/>
              </a:rPr>
              <a:t>: A natural and eco-friendly substitute to antibiotics." </a:t>
            </a:r>
            <a:r>
              <a:rPr lang="en-US" sz="900" i="1" dirty="0">
                <a:latin typeface="Times New Roman"/>
                <a:ea typeface="Times New Roman"/>
                <a:cs typeface="Times New Roman"/>
                <a:sym typeface="Times New Roman"/>
              </a:rPr>
              <a:t>Food Control</a:t>
            </a:r>
            <a:r>
              <a:rPr lang="en-US" sz="900" dirty="0">
                <a:latin typeface="Times New Roman"/>
                <a:ea typeface="Times New Roman"/>
                <a:cs typeface="Times New Roman"/>
                <a:sym typeface="Times New Roman"/>
              </a:rPr>
              <a:t> 149 (2023): 109710.</a:t>
            </a:r>
            <a:endParaRPr/>
          </a:p>
          <a:p>
            <a:pPr marL="286385" marR="5715" lvl="0" indent="-274319" algn="just" rtl="0">
              <a:lnSpc>
                <a:spcPct val="150000"/>
              </a:lnSpc>
              <a:spcBef>
                <a:spcPts val="325"/>
              </a:spcBef>
              <a:spcAft>
                <a:spcPts val="0"/>
              </a:spcAft>
              <a:buClr>
                <a:srgbClr val="FD8537"/>
              </a:buClr>
              <a:buSzPts val="630"/>
              <a:buFont typeface="Noto Sans Symbols"/>
              <a:buChar char="🞆"/>
            </a:pPr>
            <a:r>
              <a:rPr lang="en-US" sz="900" dirty="0" err="1">
                <a:latin typeface="Times New Roman"/>
                <a:ea typeface="Times New Roman"/>
                <a:cs typeface="Times New Roman"/>
                <a:sym typeface="Times New Roman"/>
              </a:rPr>
              <a:t>Shabir</a:t>
            </a:r>
            <a:r>
              <a:rPr lang="en-US" sz="900" dirty="0">
                <a:latin typeface="Times New Roman"/>
                <a:ea typeface="Times New Roman"/>
                <a:cs typeface="Times New Roman"/>
                <a:sym typeface="Times New Roman"/>
              </a:rPr>
              <a:t>, Uzma, </a:t>
            </a:r>
            <a:r>
              <a:rPr lang="en-US" sz="900" dirty="0" err="1">
                <a:latin typeface="Times New Roman"/>
                <a:ea typeface="Times New Roman"/>
                <a:cs typeface="Times New Roman"/>
                <a:sym typeface="Times New Roman"/>
              </a:rPr>
              <a:t>Jehangir</a:t>
            </a:r>
            <a:r>
              <a:rPr lang="en-US" sz="900" dirty="0">
                <a:latin typeface="Times New Roman"/>
                <a:ea typeface="Times New Roman"/>
                <a:cs typeface="Times New Roman"/>
                <a:sym typeface="Times New Roman"/>
              </a:rPr>
              <a:t> Shafi Dar, </a:t>
            </a:r>
            <a:r>
              <a:rPr lang="en-US" sz="900" dirty="0" err="1">
                <a:latin typeface="Times New Roman"/>
                <a:ea typeface="Times New Roman"/>
                <a:cs typeface="Times New Roman"/>
                <a:sym typeface="Times New Roman"/>
              </a:rPr>
              <a:t>Aashaq</a:t>
            </a:r>
            <a:r>
              <a:rPr lang="en-US" sz="900" dirty="0">
                <a:latin typeface="Times New Roman"/>
                <a:ea typeface="Times New Roman"/>
                <a:cs typeface="Times New Roman"/>
                <a:sym typeface="Times New Roman"/>
              </a:rPr>
              <a:t> Hussain Bhat, Ruqeya Nazir, and </a:t>
            </a:r>
            <a:r>
              <a:rPr lang="en-US" sz="900" dirty="0" err="1">
                <a:latin typeface="Times New Roman"/>
                <a:ea typeface="Times New Roman"/>
                <a:cs typeface="Times New Roman"/>
                <a:sym typeface="Times New Roman"/>
              </a:rPr>
              <a:t>Fuad</a:t>
            </a:r>
            <a:r>
              <a:rPr lang="en-US" sz="900" dirty="0">
                <a:latin typeface="Times New Roman"/>
                <a:ea typeface="Times New Roman"/>
                <a:cs typeface="Times New Roman"/>
                <a:sym typeface="Times New Roman"/>
              </a:rPr>
              <a:t> </a:t>
            </a:r>
            <a:r>
              <a:rPr lang="en-US" sz="900" dirty="0" err="1">
                <a:latin typeface="Times New Roman"/>
                <a:ea typeface="Times New Roman"/>
                <a:cs typeface="Times New Roman"/>
                <a:sym typeface="Times New Roman"/>
              </a:rPr>
              <a:t>Ameen</a:t>
            </a:r>
            <a:r>
              <a:rPr lang="en-US" sz="900" dirty="0">
                <a:latin typeface="Times New Roman"/>
                <a:ea typeface="Times New Roman"/>
                <a:cs typeface="Times New Roman"/>
                <a:sym typeface="Times New Roman"/>
              </a:rPr>
              <a:t>. "The hidden world of fish fungal pathogens: Molecular identification and </a:t>
            </a:r>
            <a:r>
              <a:rPr lang="en-US" sz="900" dirty="0" err="1">
                <a:latin typeface="Times New Roman"/>
                <a:ea typeface="Times New Roman"/>
                <a:cs typeface="Times New Roman"/>
                <a:sym typeface="Times New Roman"/>
              </a:rPr>
              <a:t>phylogenetic</a:t>
            </a:r>
            <a:r>
              <a:rPr lang="en-US" sz="900" dirty="0">
                <a:latin typeface="Times New Roman"/>
                <a:ea typeface="Times New Roman"/>
                <a:cs typeface="Times New Roman"/>
                <a:sym typeface="Times New Roman"/>
              </a:rPr>
              <a:t> analysis in common carp, </a:t>
            </a:r>
            <a:r>
              <a:rPr lang="en-US" sz="900" dirty="0" err="1">
                <a:latin typeface="Times New Roman"/>
                <a:ea typeface="Times New Roman"/>
                <a:cs typeface="Times New Roman"/>
                <a:sym typeface="Times New Roman"/>
              </a:rPr>
              <a:t>Cyprinus</a:t>
            </a:r>
            <a:r>
              <a:rPr lang="en-US" sz="900" dirty="0">
                <a:latin typeface="Times New Roman"/>
                <a:ea typeface="Times New Roman"/>
                <a:cs typeface="Times New Roman"/>
                <a:sym typeface="Times New Roman"/>
              </a:rPr>
              <a:t> </a:t>
            </a:r>
            <a:r>
              <a:rPr lang="en-US" sz="900" dirty="0" err="1">
                <a:latin typeface="Times New Roman"/>
                <a:ea typeface="Times New Roman"/>
                <a:cs typeface="Times New Roman"/>
                <a:sym typeface="Times New Roman"/>
              </a:rPr>
              <a:t>carpio</a:t>
            </a:r>
            <a:r>
              <a:rPr lang="en-US" sz="900" dirty="0">
                <a:latin typeface="Times New Roman"/>
                <a:ea typeface="Times New Roman"/>
                <a:cs typeface="Times New Roman"/>
                <a:sym typeface="Times New Roman"/>
              </a:rPr>
              <a:t>." </a:t>
            </a:r>
            <a:r>
              <a:rPr lang="en-US" sz="900" i="1" dirty="0">
                <a:latin typeface="Times New Roman"/>
                <a:ea typeface="Times New Roman"/>
                <a:cs typeface="Times New Roman"/>
                <a:sym typeface="Times New Roman"/>
              </a:rPr>
              <a:t>Archives of Microbiology</a:t>
            </a:r>
            <a:r>
              <a:rPr lang="en-US" sz="900" dirty="0">
                <a:latin typeface="Times New Roman"/>
                <a:ea typeface="Times New Roman"/>
                <a:cs typeface="Times New Roman"/>
                <a:sym typeface="Times New Roman"/>
              </a:rPr>
              <a:t> 205, no. 9 (2023): 311.</a:t>
            </a:r>
            <a:endParaRPr/>
          </a:p>
          <a:p>
            <a:pPr marL="286385" marR="5715" lvl="0" indent="-274319" algn="just" rtl="0">
              <a:lnSpc>
                <a:spcPct val="150000"/>
              </a:lnSpc>
              <a:spcBef>
                <a:spcPts val="325"/>
              </a:spcBef>
              <a:spcAft>
                <a:spcPts val="0"/>
              </a:spcAft>
              <a:buClr>
                <a:srgbClr val="FD8537"/>
              </a:buClr>
              <a:buSzPts val="630"/>
              <a:buFont typeface="Noto Sans Symbols"/>
              <a:buChar char="🞆"/>
            </a:pPr>
            <a:r>
              <a:rPr lang="en-US" sz="900" dirty="0">
                <a:latin typeface="Times New Roman"/>
                <a:ea typeface="Times New Roman"/>
                <a:cs typeface="Times New Roman"/>
                <a:sym typeface="Times New Roman"/>
              </a:rPr>
              <a:t>Dar, </a:t>
            </a:r>
            <a:r>
              <a:rPr lang="en-US" sz="900" dirty="0" err="1">
                <a:latin typeface="Times New Roman"/>
                <a:ea typeface="Times New Roman"/>
                <a:cs typeface="Times New Roman"/>
                <a:sym typeface="Times New Roman"/>
              </a:rPr>
              <a:t>Gulam</a:t>
            </a:r>
            <a:r>
              <a:rPr lang="en-US" sz="900" dirty="0">
                <a:latin typeface="Times New Roman"/>
                <a:ea typeface="Times New Roman"/>
                <a:cs typeface="Times New Roman"/>
                <a:sym typeface="Times New Roman"/>
              </a:rPr>
              <a:t> </a:t>
            </a:r>
            <a:r>
              <a:rPr lang="en-US" sz="900" dirty="0" err="1">
                <a:latin typeface="Times New Roman"/>
                <a:ea typeface="Times New Roman"/>
                <a:cs typeface="Times New Roman"/>
                <a:sym typeface="Times New Roman"/>
              </a:rPr>
              <a:t>Jeelani</a:t>
            </a:r>
            <a:r>
              <a:rPr lang="en-US" sz="900" dirty="0">
                <a:latin typeface="Times New Roman"/>
                <a:ea typeface="Times New Roman"/>
                <a:cs typeface="Times New Roman"/>
                <a:sym typeface="Times New Roman"/>
              </a:rPr>
              <a:t>, Ruqeya Nazir, </a:t>
            </a:r>
            <a:r>
              <a:rPr lang="en-US" sz="900" dirty="0" err="1">
                <a:latin typeface="Times New Roman"/>
                <a:ea typeface="Times New Roman"/>
                <a:cs typeface="Times New Roman"/>
                <a:sym typeface="Times New Roman"/>
              </a:rPr>
              <a:t>Shakil</a:t>
            </a:r>
            <a:r>
              <a:rPr lang="en-US" sz="900" dirty="0">
                <a:latin typeface="Times New Roman"/>
                <a:ea typeface="Times New Roman"/>
                <a:cs typeface="Times New Roman"/>
                <a:sym typeface="Times New Roman"/>
              </a:rPr>
              <a:t> A. </a:t>
            </a:r>
            <a:r>
              <a:rPr lang="en-US" sz="900" dirty="0" err="1">
                <a:latin typeface="Times New Roman"/>
                <a:ea typeface="Times New Roman"/>
                <a:cs typeface="Times New Roman"/>
                <a:sym typeface="Times New Roman"/>
              </a:rPr>
              <a:t>Wani</a:t>
            </a:r>
            <a:r>
              <a:rPr lang="en-US" sz="900" dirty="0">
                <a:latin typeface="Times New Roman"/>
                <a:ea typeface="Times New Roman"/>
                <a:cs typeface="Times New Roman"/>
                <a:sym typeface="Times New Roman"/>
              </a:rPr>
              <a:t>, and </a:t>
            </a:r>
            <a:r>
              <a:rPr lang="en-US" sz="900" dirty="0" err="1">
                <a:latin typeface="Times New Roman"/>
                <a:ea typeface="Times New Roman"/>
                <a:cs typeface="Times New Roman"/>
                <a:sym typeface="Times New Roman"/>
              </a:rPr>
              <a:t>Saleem</a:t>
            </a:r>
            <a:r>
              <a:rPr lang="en-US" sz="900" dirty="0">
                <a:latin typeface="Times New Roman"/>
                <a:ea typeface="Times New Roman"/>
                <a:cs typeface="Times New Roman"/>
                <a:sym typeface="Times New Roman"/>
              </a:rPr>
              <a:t> Farooq. "Isolation, molecular characterization and first report of </a:t>
            </a:r>
            <a:r>
              <a:rPr lang="en-US" sz="900" dirty="0" err="1">
                <a:latin typeface="Times New Roman"/>
                <a:ea typeface="Times New Roman"/>
                <a:cs typeface="Times New Roman"/>
                <a:sym typeface="Times New Roman"/>
              </a:rPr>
              <a:t>Dothiorella</a:t>
            </a:r>
            <a:r>
              <a:rPr lang="en-US" sz="900" dirty="0">
                <a:latin typeface="Times New Roman"/>
                <a:ea typeface="Times New Roman"/>
                <a:cs typeface="Times New Roman"/>
                <a:sym typeface="Times New Roman"/>
              </a:rPr>
              <a:t> </a:t>
            </a:r>
            <a:r>
              <a:rPr lang="en-US" sz="900" dirty="0" err="1">
                <a:latin typeface="Times New Roman"/>
                <a:ea typeface="Times New Roman"/>
                <a:cs typeface="Times New Roman"/>
                <a:sym typeface="Times New Roman"/>
              </a:rPr>
              <a:t>gregaria</a:t>
            </a:r>
            <a:r>
              <a:rPr lang="en-US" sz="900" dirty="0">
                <a:latin typeface="Times New Roman"/>
                <a:ea typeface="Times New Roman"/>
                <a:cs typeface="Times New Roman"/>
                <a:sym typeface="Times New Roman"/>
              </a:rPr>
              <a:t> associated with fruit rot of walnuts of Jammu and Kashmir, India." </a:t>
            </a:r>
            <a:r>
              <a:rPr lang="en-US" sz="900" i="1" dirty="0">
                <a:latin typeface="Times New Roman"/>
                <a:ea typeface="Times New Roman"/>
                <a:cs typeface="Times New Roman"/>
                <a:sym typeface="Times New Roman"/>
              </a:rPr>
              <a:t>Microbial Pathogenesis</a:t>
            </a:r>
            <a:r>
              <a:rPr lang="en-US" sz="900" dirty="0">
                <a:latin typeface="Times New Roman"/>
                <a:ea typeface="Times New Roman"/>
                <a:cs typeface="Times New Roman"/>
                <a:sym typeface="Times New Roman"/>
              </a:rPr>
              <a:t> 175 (2023): 105989.</a:t>
            </a:r>
            <a:endParaRPr/>
          </a:p>
          <a:p>
            <a:pPr marL="286385" marR="5715" lvl="0" indent="-274319" algn="just" rtl="0">
              <a:lnSpc>
                <a:spcPct val="150000"/>
              </a:lnSpc>
              <a:spcBef>
                <a:spcPts val="325"/>
              </a:spcBef>
              <a:spcAft>
                <a:spcPts val="0"/>
              </a:spcAft>
              <a:buClr>
                <a:srgbClr val="FD8537"/>
              </a:buClr>
              <a:buSzPts val="630"/>
              <a:buFont typeface="Noto Sans Symbols"/>
              <a:buChar char="🞆"/>
            </a:pPr>
            <a:r>
              <a:rPr lang="en-US" sz="900" dirty="0" err="1">
                <a:latin typeface="Times New Roman"/>
                <a:ea typeface="Times New Roman"/>
                <a:cs typeface="Times New Roman"/>
                <a:sym typeface="Times New Roman"/>
              </a:rPr>
              <a:t>Puttoo</a:t>
            </a:r>
            <a:r>
              <a:rPr lang="en-US" sz="900" dirty="0">
                <a:latin typeface="Times New Roman"/>
                <a:ea typeface="Times New Roman"/>
                <a:cs typeface="Times New Roman"/>
                <a:sym typeface="Times New Roman"/>
              </a:rPr>
              <a:t>, </a:t>
            </a:r>
            <a:r>
              <a:rPr lang="en-US" sz="900" dirty="0" err="1">
                <a:latin typeface="Times New Roman"/>
                <a:ea typeface="Times New Roman"/>
                <a:cs typeface="Times New Roman"/>
                <a:sym typeface="Times New Roman"/>
              </a:rPr>
              <a:t>Aijaz</a:t>
            </a:r>
            <a:r>
              <a:rPr lang="en-US" sz="900" dirty="0">
                <a:latin typeface="Times New Roman"/>
                <a:ea typeface="Times New Roman"/>
                <a:cs typeface="Times New Roman"/>
                <a:sym typeface="Times New Roman"/>
              </a:rPr>
              <a:t> Nabi, </a:t>
            </a:r>
            <a:r>
              <a:rPr lang="en-US" sz="900" dirty="0" err="1">
                <a:latin typeface="Times New Roman"/>
                <a:ea typeface="Times New Roman"/>
                <a:cs typeface="Times New Roman"/>
                <a:sym typeface="Times New Roman"/>
              </a:rPr>
              <a:t>Naveed</a:t>
            </a:r>
            <a:r>
              <a:rPr lang="en-US" sz="900" dirty="0">
                <a:latin typeface="Times New Roman"/>
                <a:ea typeface="Times New Roman"/>
                <a:cs typeface="Times New Roman"/>
                <a:sym typeface="Times New Roman"/>
              </a:rPr>
              <a:t> Nazir Shah, </a:t>
            </a:r>
            <a:r>
              <a:rPr lang="en-US" sz="900" dirty="0" err="1">
                <a:latin typeface="Times New Roman"/>
                <a:ea typeface="Times New Roman"/>
                <a:cs typeface="Times New Roman"/>
                <a:sym typeface="Times New Roman"/>
              </a:rPr>
              <a:t>Sandeep</a:t>
            </a:r>
            <a:r>
              <a:rPr lang="en-US" sz="900" dirty="0">
                <a:latin typeface="Times New Roman"/>
                <a:ea typeface="Times New Roman"/>
                <a:cs typeface="Times New Roman"/>
                <a:sym typeface="Times New Roman"/>
              </a:rPr>
              <a:t> </a:t>
            </a:r>
            <a:r>
              <a:rPr lang="en-US" sz="900" dirty="0" err="1">
                <a:latin typeface="Times New Roman"/>
                <a:ea typeface="Times New Roman"/>
                <a:cs typeface="Times New Roman"/>
                <a:sym typeface="Times New Roman"/>
              </a:rPr>
              <a:t>Tripa</a:t>
            </a:r>
            <a:r>
              <a:rPr lang="en-US" sz="900" dirty="0">
                <a:latin typeface="Times New Roman"/>
                <a:ea typeface="Times New Roman"/>
                <a:cs typeface="Times New Roman"/>
                <a:sym typeface="Times New Roman"/>
              </a:rPr>
              <a:t> </a:t>
            </a:r>
            <a:r>
              <a:rPr lang="en-US" sz="900" dirty="0" err="1">
                <a:latin typeface="Times New Roman"/>
                <a:ea typeface="Times New Roman"/>
                <a:cs typeface="Times New Roman"/>
                <a:sym typeface="Times New Roman"/>
              </a:rPr>
              <a:t>Thi</a:t>
            </a:r>
            <a:r>
              <a:rPr lang="en-US" sz="900" dirty="0">
                <a:latin typeface="Times New Roman"/>
                <a:ea typeface="Times New Roman"/>
                <a:cs typeface="Times New Roman"/>
                <a:sym typeface="Times New Roman"/>
              </a:rPr>
              <a:t>, Ruqeya Nazir, </a:t>
            </a:r>
            <a:r>
              <a:rPr lang="en-US" sz="900" dirty="0" err="1">
                <a:latin typeface="Times New Roman"/>
                <a:ea typeface="Times New Roman"/>
                <a:cs typeface="Times New Roman"/>
                <a:sym typeface="Times New Roman"/>
              </a:rPr>
              <a:t>Haamid</a:t>
            </a:r>
            <a:r>
              <a:rPr lang="en-US" sz="900" dirty="0">
                <a:latin typeface="Times New Roman"/>
                <a:ea typeface="Times New Roman"/>
                <a:cs typeface="Times New Roman"/>
                <a:sym typeface="Times New Roman"/>
              </a:rPr>
              <a:t> </a:t>
            </a:r>
            <a:r>
              <a:rPr lang="en-US" sz="900" dirty="0" err="1">
                <a:latin typeface="Times New Roman"/>
                <a:ea typeface="Times New Roman"/>
                <a:cs typeface="Times New Roman"/>
                <a:sym typeface="Times New Roman"/>
              </a:rPr>
              <a:t>Bashir</a:t>
            </a:r>
            <a:r>
              <a:rPr lang="en-US" sz="900" dirty="0">
                <a:latin typeface="Times New Roman"/>
                <a:ea typeface="Times New Roman"/>
                <a:cs typeface="Times New Roman"/>
                <a:sym typeface="Times New Roman"/>
              </a:rPr>
              <a:t>, </a:t>
            </a:r>
            <a:r>
              <a:rPr lang="en-US" sz="900" dirty="0" err="1">
                <a:latin typeface="Times New Roman"/>
                <a:ea typeface="Times New Roman"/>
                <a:cs typeface="Times New Roman"/>
                <a:sym typeface="Times New Roman"/>
              </a:rPr>
              <a:t>Rehana</a:t>
            </a:r>
            <a:r>
              <a:rPr lang="en-US" sz="900" dirty="0">
                <a:latin typeface="Times New Roman"/>
                <a:ea typeface="Times New Roman"/>
                <a:cs typeface="Times New Roman"/>
                <a:sym typeface="Times New Roman"/>
              </a:rPr>
              <a:t> </a:t>
            </a:r>
            <a:r>
              <a:rPr lang="en-US" sz="900" dirty="0" err="1">
                <a:latin typeface="Times New Roman"/>
                <a:ea typeface="Times New Roman"/>
                <a:cs typeface="Times New Roman"/>
                <a:sym typeface="Times New Roman"/>
              </a:rPr>
              <a:t>Kauseer</a:t>
            </a:r>
            <a:r>
              <a:rPr lang="en-US" sz="900" dirty="0">
                <a:latin typeface="Times New Roman"/>
                <a:ea typeface="Times New Roman"/>
                <a:cs typeface="Times New Roman"/>
                <a:sym typeface="Times New Roman"/>
              </a:rPr>
              <a:t>, </a:t>
            </a:r>
            <a:r>
              <a:rPr lang="en-US" sz="900" dirty="0" err="1">
                <a:latin typeface="Times New Roman"/>
                <a:ea typeface="Times New Roman"/>
                <a:cs typeface="Times New Roman"/>
                <a:sym typeface="Times New Roman"/>
              </a:rPr>
              <a:t>Himanshu</a:t>
            </a:r>
            <a:r>
              <a:rPr lang="en-US" sz="900" dirty="0">
                <a:latin typeface="Times New Roman"/>
                <a:ea typeface="Times New Roman"/>
                <a:cs typeface="Times New Roman"/>
                <a:sym typeface="Times New Roman"/>
              </a:rPr>
              <a:t> </a:t>
            </a:r>
            <a:r>
              <a:rPr lang="en-US" sz="900" dirty="0" err="1">
                <a:latin typeface="Times New Roman"/>
                <a:ea typeface="Times New Roman"/>
                <a:cs typeface="Times New Roman"/>
                <a:sym typeface="Times New Roman"/>
              </a:rPr>
              <a:t>Tripa</a:t>
            </a:r>
            <a:r>
              <a:rPr lang="en-US" sz="900" dirty="0">
                <a:latin typeface="Times New Roman"/>
                <a:ea typeface="Times New Roman"/>
                <a:cs typeface="Times New Roman"/>
                <a:sym typeface="Times New Roman"/>
              </a:rPr>
              <a:t> </a:t>
            </a:r>
            <a:r>
              <a:rPr lang="en-US" sz="900" dirty="0" err="1">
                <a:latin typeface="Times New Roman"/>
                <a:ea typeface="Times New Roman"/>
                <a:cs typeface="Times New Roman"/>
                <a:sym typeface="Times New Roman"/>
              </a:rPr>
              <a:t>Thi</a:t>
            </a:r>
            <a:r>
              <a:rPr lang="en-US" sz="900" dirty="0">
                <a:latin typeface="Times New Roman"/>
                <a:ea typeface="Times New Roman"/>
                <a:cs typeface="Times New Roman"/>
                <a:sym typeface="Times New Roman"/>
              </a:rPr>
              <a:t> and </a:t>
            </a:r>
            <a:r>
              <a:rPr lang="en-US" sz="900" dirty="0" err="1">
                <a:latin typeface="Times New Roman"/>
                <a:ea typeface="Times New Roman"/>
                <a:cs typeface="Times New Roman"/>
                <a:sym typeface="Times New Roman"/>
              </a:rPr>
              <a:t>Inam</a:t>
            </a:r>
            <a:r>
              <a:rPr lang="en-US" sz="900" dirty="0">
                <a:latin typeface="Times New Roman"/>
                <a:ea typeface="Times New Roman"/>
                <a:cs typeface="Times New Roman"/>
                <a:sym typeface="Times New Roman"/>
              </a:rPr>
              <a:t> </a:t>
            </a:r>
            <a:r>
              <a:rPr lang="en-US" sz="900" dirty="0" err="1">
                <a:latin typeface="Times New Roman"/>
                <a:ea typeface="Times New Roman"/>
                <a:cs typeface="Times New Roman"/>
                <a:sym typeface="Times New Roman"/>
              </a:rPr>
              <a:t>ul</a:t>
            </a:r>
            <a:r>
              <a:rPr lang="en-US" sz="900" dirty="0">
                <a:latin typeface="Times New Roman"/>
                <a:ea typeface="Times New Roman"/>
                <a:cs typeface="Times New Roman"/>
                <a:sym typeface="Times New Roman"/>
              </a:rPr>
              <a:t> </a:t>
            </a:r>
            <a:r>
              <a:rPr lang="en-US" sz="900" dirty="0" err="1">
                <a:latin typeface="Times New Roman"/>
                <a:ea typeface="Times New Roman"/>
                <a:cs typeface="Times New Roman"/>
                <a:sym typeface="Times New Roman"/>
              </a:rPr>
              <a:t>Haq"Prevalence</a:t>
            </a:r>
            <a:r>
              <a:rPr lang="en-US" sz="900" dirty="0">
                <a:latin typeface="Times New Roman"/>
                <a:ea typeface="Times New Roman"/>
                <a:cs typeface="Times New Roman"/>
                <a:sym typeface="Times New Roman"/>
              </a:rPr>
              <a:t> of Tuberculosis in the North Indian Subcontinent Kashmir Valley: A Cross-sectional Hospital-based Study." </a:t>
            </a:r>
            <a:r>
              <a:rPr lang="en-US" sz="900" i="1" dirty="0">
                <a:latin typeface="Times New Roman"/>
                <a:ea typeface="Times New Roman"/>
                <a:cs typeface="Times New Roman"/>
                <a:sym typeface="Times New Roman"/>
              </a:rPr>
              <a:t>Journal of Clinical &amp; Diagnostic Research</a:t>
            </a:r>
            <a:r>
              <a:rPr lang="en-US" sz="900" dirty="0">
                <a:latin typeface="Times New Roman"/>
                <a:ea typeface="Times New Roman"/>
                <a:cs typeface="Times New Roman"/>
                <a:sym typeface="Times New Roman"/>
              </a:rPr>
              <a:t> 16, no. 1 (2022).</a:t>
            </a:r>
            <a:endParaRPr/>
          </a:p>
          <a:p>
            <a:pPr marL="286385" marR="5715" lvl="0" indent="-274319" algn="just" rtl="0">
              <a:lnSpc>
                <a:spcPct val="150000"/>
              </a:lnSpc>
              <a:spcBef>
                <a:spcPts val="325"/>
              </a:spcBef>
              <a:spcAft>
                <a:spcPts val="0"/>
              </a:spcAft>
              <a:buClr>
                <a:srgbClr val="FD8537"/>
              </a:buClr>
              <a:buSzPts val="630"/>
              <a:buFont typeface="Noto Sans Symbols"/>
              <a:buChar char="🞆"/>
            </a:pPr>
            <a:r>
              <a:rPr lang="en-US" sz="900" dirty="0" err="1">
                <a:latin typeface="Times New Roman"/>
                <a:ea typeface="Times New Roman"/>
                <a:cs typeface="Times New Roman"/>
                <a:sym typeface="Times New Roman"/>
              </a:rPr>
              <a:t>Puttoo</a:t>
            </a:r>
            <a:r>
              <a:rPr lang="en-US" sz="900" dirty="0">
                <a:latin typeface="Times New Roman"/>
                <a:ea typeface="Times New Roman"/>
                <a:cs typeface="Times New Roman"/>
                <a:sym typeface="Times New Roman"/>
              </a:rPr>
              <a:t>, </a:t>
            </a:r>
            <a:r>
              <a:rPr lang="en-US" sz="900" dirty="0" err="1">
                <a:latin typeface="Times New Roman"/>
                <a:ea typeface="Times New Roman"/>
                <a:cs typeface="Times New Roman"/>
                <a:sym typeface="Times New Roman"/>
              </a:rPr>
              <a:t>Aijaz</a:t>
            </a:r>
            <a:r>
              <a:rPr lang="en-US" sz="900" dirty="0">
                <a:latin typeface="Times New Roman"/>
                <a:ea typeface="Times New Roman"/>
                <a:cs typeface="Times New Roman"/>
                <a:sym typeface="Times New Roman"/>
              </a:rPr>
              <a:t> Nabi, </a:t>
            </a:r>
            <a:r>
              <a:rPr lang="en-US" sz="900" dirty="0" err="1">
                <a:latin typeface="Times New Roman"/>
                <a:ea typeface="Times New Roman"/>
                <a:cs typeface="Times New Roman"/>
                <a:sym typeface="Times New Roman"/>
              </a:rPr>
              <a:t>Sandeep</a:t>
            </a:r>
            <a:r>
              <a:rPr lang="en-US" sz="900" dirty="0">
                <a:latin typeface="Times New Roman"/>
                <a:ea typeface="Times New Roman"/>
                <a:cs typeface="Times New Roman"/>
                <a:sym typeface="Times New Roman"/>
              </a:rPr>
              <a:t> </a:t>
            </a:r>
            <a:r>
              <a:rPr lang="en-US" sz="900" dirty="0" err="1">
                <a:latin typeface="Times New Roman"/>
                <a:ea typeface="Times New Roman"/>
                <a:cs typeface="Times New Roman"/>
                <a:sym typeface="Times New Roman"/>
              </a:rPr>
              <a:t>Tripathi</a:t>
            </a:r>
            <a:r>
              <a:rPr lang="en-US" sz="900" dirty="0">
                <a:latin typeface="Times New Roman"/>
                <a:ea typeface="Times New Roman"/>
                <a:cs typeface="Times New Roman"/>
                <a:sym typeface="Times New Roman"/>
              </a:rPr>
              <a:t>, </a:t>
            </a:r>
            <a:r>
              <a:rPr lang="en-US" sz="900" dirty="0" err="1">
                <a:latin typeface="Times New Roman"/>
                <a:ea typeface="Times New Roman"/>
                <a:cs typeface="Times New Roman"/>
                <a:sym typeface="Times New Roman"/>
              </a:rPr>
              <a:t>Naveed</a:t>
            </a:r>
            <a:r>
              <a:rPr lang="en-US" sz="900" dirty="0">
                <a:latin typeface="Times New Roman"/>
                <a:ea typeface="Times New Roman"/>
                <a:cs typeface="Times New Roman"/>
                <a:sym typeface="Times New Roman"/>
              </a:rPr>
              <a:t> Nazir Shah, Ruqeya Nazir, </a:t>
            </a:r>
            <a:r>
              <a:rPr lang="en-US" sz="900" dirty="0" err="1">
                <a:latin typeface="Times New Roman"/>
                <a:ea typeface="Times New Roman"/>
                <a:cs typeface="Times New Roman"/>
                <a:sym typeface="Times New Roman"/>
              </a:rPr>
              <a:t>Haamid</a:t>
            </a:r>
            <a:r>
              <a:rPr lang="en-US" sz="900" dirty="0">
                <a:latin typeface="Times New Roman"/>
                <a:ea typeface="Times New Roman"/>
                <a:cs typeface="Times New Roman"/>
                <a:sym typeface="Times New Roman"/>
              </a:rPr>
              <a:t> </a:t>
            </a:r>
            <a:r>
              <a:rPr lang="en-US" sz="900" dirty="0" err="1">
                <a:latin typeface="Times New Roman"/>
                <a:ea typeface="Times New Roman"/>
                <a:cs typeface="Times New Roman"/>
                <a:sym typeface="Times New Roman"/>
              </a:rPr>
              <a:t>Bashir</a:t>
            </a:r>
            <a:r>
              <a:rPr lang="en-US" sz="900" dirty="0">
                <a:latin typeface="Times New Roman"/>
                <a:ea typeface="Times New Roman"/>
                <a:cs typeface="Times New Roman"/>
                <a:sym typeface="Times New Roman"/>
              </a:rPr>
              <a:t>, </a:t>
            </a:r>
            <a:r>
              <a:rPr lang="en-US" sz="900" dirty="0" err="1">
                <a:latin typeface="Times New Roman"/>
                <a:ea typeface="Times New Roman"/>
                <a:cs typeface="Times New Roman"/>
                <a:sym typeface="Times New Roman"/>
              </a:rPr>
              <a:t>Aaliya</a:t>
            </a:r>
            <a:r>
              <a:rPr lang="en-US" sz="900" dirty="0">
                <a:latin typeface="Times New Roman"/>
                <a:ea typeface="Times New Roman"/>
                <a:cs typeface="Times New Roman"/>
                <a:sym typeface="Times New Roman"/>
              </a:rPr>
              <a:t> </a:t>
            </a:r>
            <a:r>
              <a:rPr lang="en-US" sz="900" dirty="0" err="1">
                <a:latin typeface="Times New Roman"/>
                <a:ea typeface="Times New Roman"/>
                <a:cs typeface="Times New Roman"/>
                <a:sym typeface="Times New Roman"/>
              </a:rPr>
              <a:t>Mohi</a:t>
            </a:r>
            <a:r>
              <a:rPr lang="en-US" sz="900" dirty="0">
                <a:latin typeface="Times New Roman"/>
                <a:ea typeface="Times New Roman"/>
                <a:cs typeface="Times New Roman"/>
                <a:sym typeface="Times New Roman"/>
              </a:rPr>
              <a:t>-</a:t>
            </a:r>
            <a:r>
              <a:rPr lang="en-US" sz="900" dirty="0" err="1">
                <a:latin typeface="Times New Roman"/>
                <a:ea typeface="Times New Roman"/>
                <a:cs typeface="Times New Roman"/>
                <a:sym typeface="Times New Roman"/>
              </a:rPr>
              <a:t>ud</a:t>
            </a:r>
            <a:r>
              <a:rPr lang="en-US" sz="900" dirty="0">
                <a:latin typeface="Times New Roman"/>
                <a:ea typeface="Times New Roman"/>
                <a:cs typeface="Times New Roman"/>
                <a:sym typeface="Times New Roman"/>
              </a:rPr>
              <a:t>-Din Azad, and </a:t>
            </a:r>
            <a:r>
              <a:rPr lang="en-US" sz="900" dirty="0" err="1">
                <a:latin typeface="Times New Roman"/>
                <a:ea typeface="Times New Roman"/>
                <a:cs typeface="Times New Roman"/>
                <a:sym typeface="Times New Roman"/>
              </a:rPr>
              <a:t>Rehana</a:t>
            </a:r>
            <a:r>
              <a:rPr lang="en-US" sz="900" dirty="0">
                <a:latin typeface="Times New Roman"/>
                <a:ea typeface="Times New Roman"/>
                <a:cs typeface="Times New Roman"/>
                <a:sym typeface="Times New Roman"/>
              </a:rPr>
              <a:t> </a:t>
            </a:r>
            <a:r>
              <a:rPr lang="en-US" sz="900" dirty="0" err="1">
                <a:latin typeface="Times New Roman"/>
                <a:ea typeface="Times New Roman"/>
                <a:cs typeface="Times New Roman"/>
                <a:sym typeface="Times New Roman"/>
              </a:rPr>
              <a:t>Kauser</a:t>
            </a:r>
            <a:r>
              <a:rPr lang="en-US" sz="900" dirty="0">
                <a:latin typeface="Times New Roman"/>
                <a:ea typeface="Times New Roman"/>
                <a:cs typeface="Times New Roman"/>
                <a:sym typeface="Times New Roman"/>
              </a:rPr>
              <a:t>. "</a:t>
            </a:r>
            <a:r>
              <a:rPr lang="en-US" sz="900" dirty="0" err="1">
                <a:latin typeface="Times New Roman"/>
                <a:ea typeface="Times New Roman"/>
                <a:cs typeface="Times New Roman"/>
                <a:sym typeface="Times New Roman"/>
              </a:rPr>
              <a:t>Inam-Ul-Haq</a:t>
            </a:r>
            <a:r>
              <a:rPr lang="en-US" sz="900" dirty="0">
                <a:latin typeface="Times New Roman"/>
                <a:ea typeface="Times New Roman"/>
                <a:cs typeface="Times New Roman"/>
                <a:sym typeface="Times New Roman"/>
              </a:rPr>
              <a:t>, Anti-Tuberculosis Therapy in The Drug Resistant Tuberculosis Patients of Kashmir Valley.(2023)." </a:t>
            </a:r>
            <a:r>
              <a:rPr lang="en-US" sz="900" i="1" dirty="0">
                <a:latin typeface="Times New Roman"/>
                <a:ea typeface="Times New Roman"/>
                <a:cs typeface="Times New Roman"/>
                <a:sym typeface="Times New Roman"/>
              </a:rPr>
              <a:t>Int. J. Life Sci. </a:t>
            </a:r>
            <a:r>
              <a:rPr lang="en-US" sz="900" i="1" dirty="0" err="1">
                <a:latin typeface="Times New Roman"/>
                <a:ea typeface="Times New Roman"/>
                <a:cs typeface="Times New Roman"/>
                <a:sym typeface="Times New Roman"/>
              </a:rPr>
              <a:t>Pharma</a:t>
            </a:r>
            <a:r>
              <a:rPr lang="en-US" sz="900" i="1" dirty="0">
                <a:latin typeface="Times New Roman"/>
                <a:ea typeface="Times New Roman"/>
                <a:cs typeface="Times New Roman"/>
                <a:sym typeface="Times New Roman"/>
              </a:rPr>
              <a:t> Res</a:t>
            </a:r>
            <a:r>
              <a:rPr lang="en-US" sz="900" dirty="0">
                <a:latin typeface="Times New Roman"/>
                <a:ea typeface="Times New Roman"/>
                <a:cs typeface="Times New Roman"/>
                <a:sym typeface="Times New Roman"/>
              </a:rPr>
              <a:t> 13, no. 1: L281-292.</a:t>
            </a:r>
            <a:endParaRPr/>
          </a:p>
          <a:p>
            <a:pPr marL="286385" marR="5715" lvl="0" indent="-274319" algn="just" rtl="0">
              <a:lnSpc>
                <a:spcPct val="150000"/>
              </a:lnSpc>
              <a:spcBef>
                <a:spcPts val="325"/>
              </a:spcBef>
              <a:spcAft>
                <a:spcPts val="0"/>
              </a:spcAft>
              <a:buClr>
                <a:srgbClr val="FD8537"/>
              </a:buClr>
              <a:buSzPts val="630"/>
              <a:buFont typeface="Noto Sans Symbols"/>
              <a:buChar char="🞆"/>
            </a:pPr>
            <a:r>
              <a:rPr lang="en-US" sz="900" b="1" dirty="0" err="1">
                <a:latin typeface="Times New Roman"/>
                <a:ea typeface="Times New Roman"/>
                <a:cs typeface="Times New Roman"/>
                <a:sym typeface="Times New Roman"/>
              </a:rPr>
              <a:t>Nazir,R</a:t>
            </a:r>
            <a:r>
              <a:rPr lang="en-US" sz="900" b="1" dirty="0">
                <a:latin typeface="Times New Roman"/>
                <a:ea typeface="Times New Roman"/>
                <a:cs typeface="Times New Roman"/>
                <a:sym typeface="Times New Roman"/>
              </a:rPr>
              <a:t>.</a:t>
            </a:r>
            <a:r>
              <a:rPr lang="en-US" sz="900" dirty="0">
                <a:latin typeface="Times New Roman"/>
                <a:ea typeface="Times New Roman"/>
                <a:cs typeface="Times New Roman"/>
                <a:sym typeface="Times New Roman"/>
              </a:rPr>
              <a:t>, </a:t>
            </a:r>
            <a:r>
              <a:rPr lang="en-US" sz="900" dirty="0" err="1">
                <a:latin typeface="Times New Roman"/>
                <a:ea typeface="Times New Roman"/>
                <a:cs typeface="Times New Roman"/>
                <a:sym typeface="Times New Roman"/>
              </a:rPr>
              <a:t>Ganai,B.A.and</a:t>
            </a:r>
            <a:r>
              <a:rPr lang="en-US" sz="900" dirty="0">
                <a:latin typeface="Times New Roman"/>
                <a:ea typeface="Times New Roman"/>
                <a:cs typeface="Times New Roman"/>
                <a:sym typeface="Times New Roman"/>
              </a:rPr>
              <a:t> </a:t>
            </a:r>
            <a:r>
              <a:rPr lang="en-US" sz="900" dirty="0" err="1">
                <a:latin typeface="Times New Roman"/>
                <a:ea typeface="Times New Roman"/>
                <a:cs typeface="Times New Roman"/>
                <a:sym typeface="Times New Roman"/>
              </a:rPr>
              <a:t>Rahi,P</a:t>
            </a:r>
            <a:r>
              <a:rPr lang="en-US" sz="900" dirty="0">
                <a:latin typeface="Times New Roman"/>
                <a:ea typeface="Times New Roman"/>
                <a:cs typeface="Times New Roman"/>
                <a:sym typeface="Times New Roman"/>
              </a:rPr>
              <a:t>.(2022). </a:t>
            </a:r>
            <a:r>
              <a:rPr lang="en-US" sz="900" i="1" dirty="0" err="1">
                <a:latin typeface="Times New Roman"/>
                <a:ea typeface="Times New Roman"/>
                <a:cs typeface="Times New Roman"/>
                <a:sym typeface="Times New Roman"/>
              </a:rPr>
              <a:t>Invitro</a:t>
            </a:r>
            <a:r>
              <a:rPr lang="en-US" sz="900" i="1" dirty="0">
                <a:latin typeface="Times New Roman"/>
                <a:ea typeface="Times New Roman"/>
                <a:cs typeface="Times New Roman"/>
                <a:sym typeface="Times New Roman"/>
              </a:rPr>
              <a:t> </a:t>
            </a:r>
            <a:r>
              <a:rPr lang="en-US" sz="900" dirty="0">
                <a:latin typeface="Times New Roman"/>
                <a:ea typeface="Times New Roman"/>
                <a:cs typeface="Times New Roman"/>
                <a:sym typeface="Times New Roman"/>
              </a:rPr>
              <a:t>Sequestration of Molecular and Mass Spectra Characterized </a:t>
            </a:r>
            <a:r>
              <a:rPr lang="en-US" sz="900" dirty="0" err="1">
                <a:latin typeface="Times New Roman"/>
                <a:ea typeface="Times New Roman"/>
                <a:cs typeface="Times New Roman"/>
                <a:sym typeface="Times New Roman"/>
              </a:rPr>
              <a:t>Metallophillic</a:t>
            </a:r>
            <a:r>
              <a:rPr lang="en-US" sz="900" dirty="0">
                <a:latin typeface="Times New Roman"/>
                <a:ea typeface="Times New Roman"/>
                <a:cs typeface="Times New Roman"/>
                <a:sym typeface="Times New Roman"/>
              </a:rPr>
              <a:t> Cadmium Tolerant Bacteria for Sustainable Agriculture. </a:t>
            </a:r>
            <a:r>
              <a:rPr lang="en-US" sz="900" i="1" dirty="0">
                <a:latin typeface="Times New Roman"/>
                <a:ea typeface="Times New Roman"/>
                <a:cs typeface="Times New Roman"/>
                <a:sym typeface="Times New Roman"/>
              </a:rPr>
              <a:t>Frontiers in Microbiology. </a:t>
            </a:r>
            <a:r>
              <a:rPr lang="en-US" sz="900" dirty="0">
                <a:latin typeface="Times New Roman"/>
                <a:ea typeface="Times New Roman"/>
                <a:cs typeface="Times New Roman"/>
                <a:sym typeface="Times New Roman"/>
              </a:rPr>
              <a:t>(</a:t>
            </a:r>
            <a:r>
              <a:rPr lang="en-US" sz="900" b="1" dirty="0">
                <a:latin typeface="Times New Roman"/>
                <a:ea typeface="Times New Roman"/>
                <a:cs typeface="Times New Roman"/>
                <a:sym typeface="Times New Roman"/>
              </a:rPr>
              <a:t>Impact Factor 6.2</a:t>
            </a:r>
            <a:r>
              <a:rPr lang="en-US" sz="900" dirty="0">
                <a:latin typeface="Times New Roman"/>
                <a:ea typeface="Times New Roman"/>
                <a:cs typeface="Times New Roman"/>
                <a:sym typeface="Times New Roman"/>
              </a:rPr>
              <a:t>)</a:t>
            </a:r>
            <a:endParaRPr/>
          </a:p>
          <a:p>
            <a:pPr marL="286385" marR="5715" lvl="0" indent="-274319" algn="just" rtl="0">
              <a:lnSpc>
                <a:spcPct val="150000"/>
              </a:lnSpc>
              <a:spcBef>
                <a:spcPts val="325"/>
              </a:spcBef>
              <a:spcAft>
                <a:spcPts val="0"/>
              </a:spcAft>
              <a:buClr>
                <a:srgbClr val="FD8537"/>
              </a:buClr>
              <a:buSzPts val="630"/>
              <a:buFont typeface="Noto Sans Symbols"/>
              <a:buChar char="🞆"/>
            </a:pPr>
            <a:r>
              <a:rPr lang="en-US" sz="900" dirty="0" err="1">
                <a:latin typeface="Times New Roman"/>
                <a:ea typeface="Times New Roman"/>
                <a:cs typeface="Times New Roman"/>
                <a:sym typeface="Times New Roman"/>
              </a:rPr>
              <a:t>Farooq,S.A</a:t>
            </a:r>
            <a:r>
              <a:rPr lang="en-US" sz="900" dirty="0">
                <a:latin typeface="Times New Roman"/>
                <a:ea typeface="Times New Roman"/>
                <a:cs typeface="Times New Roman"/>
                <a:sym typeface="Times New Roman"/>
              </a:rPr>
              <a:t>., </a:t>
            </a:r>
            <a:r>
              <a:rPr lang="en-US" sz="900" b="1" dirty="0" err="1">
                <a:latin typeface="Times New Roman"/>
                <a:ea typeface="Times New Roman"/>
                <a:cs typeface="Times New Roman"/>
                <a:sym typeface="Times New Roman"/>
              </a:rPr>
              <a:t>Nazir,R</a:t>
            </a:r>
            <a:r>
              <a:rPr lang="en-US" sz="900" b="1" dirty="0">
                <a:latin typeface="Times New Roman"/>
                <a:ea typeface="Times New Roman"/>
                <a:cs typeface="Times New Roman"/>
                <a:sym typeface="Times New Roman"/>
              </a:rPr>
              <a:t>., </a:t>
            </a:r>
            <a:r>
              <a:rPr lang="en-US" sz="900" dirty="0" err="1">
                <a:latin typeface="Times New Roman"/>
                <a:ea typeface="Times New Roman"/>
                <a:cs typeface="Times New Roman"/>
                <a:sym typeface="Times New Roman"/>
              </a:rPr>
              <a:t>Ganai,S.A</a:t>
            </a:r>
            <a:r>
              <a:rPr lang="en-US" sz="900" dirty="0">
                <a:latin typeface="Times New Roman"/>
                <a:ea typeface="Times New Roman"/>
                <a:cs typeface="Times New Roman"/>
                <a:sym typeface="Times New Roman"/>
              </a:rPr>
              <a:t> .and </a:t>
            </a:r>
            <a:r>
              <a:rPr lang="en-US" sz="900" dirty="0" err="1">
                <a:latin typeface="Times New Roman"/>
                <a:ea typeface="Times New Roman"/>
                <a:cs typeface="Times New Roman"/>
                <a:sym typeface="Times New Roman"/>
              </a:rPr>
              <a:t>Ganai,B.A</a:t>
            </a:r>
            <a:r>
              <a:rPr lang="en-US" sz="900" dirty="0">
                <a:latin typeface="Times New Roman"/>
                <a:ea typeface="Times New Roman"/>
                <a:cs typeface="Times New Roman"/>
                <a:sym typeface="Times New Roman"/>
              </a:rPr>
              <a:t>.(2022).Molecular Characterization of Lipase from a </a:t>
            </a:r>
            <a:r>
              <a:rPr lang="en-US" sz="900" dirty="0" err="1">
                <a:latin typeface="Times New Roman"/>
                <a:ea typeface="Times New Roman"/>
                <a:cs typeface="Times New Roman"/>
                <a:sym typeface="Times New Roman"/>
              </a:rPr>
              <a:t>Psychrotrophic</a:t>
            </a:r>
            <a:r>
              <a:rPr lang="en-US" sz="900" dirty="0">
                <a:latin typeface="Times New Roman"/>
                <a:ea typeface="Times New Roman"/>
                <a:cs typeface="Times New Roman"/>
                <a:sym typeface="Times New Roman"/>
              </a:rPr>
              <a:t> Bacterium </a:t>
            </a:r>
            <a:r>
              <a:rPr lang="en-US" sz="900" i="1" dirty="0">
                <a:latin typeface="Times New Roman"/>
                <a:ea typeface="Times New Roman"/>
                <a:cs typeface="Times New Roman"/>
                <a:sym typeface="Times New Roman"/>
              </a:rPr>
              <a:t>Pseudomonassp.</a:t>
            </a:r>
            <a:r>
              <a:rPr lang="en-US" sz="900" dirty="0">
                <a:latin typeface="Times New Roman"/>
                <a:ea typeface="Times New Roman"/>
                <a:cs typeface="Times New Roman"/>
                <a:sym typeface="Times New Roman"/>
              </a:rPr>
              <a:t>CRBC14. </a:t>
            </a:r>
            <a:r>
              <a:rPr lang="en-US" sz="900" i="1" dirty="0">
                <a:latin typeface="Times New Roman"/>
                <a:ea typeface="Times New Roman"/>
                <a:cs typeface="Times New Roman"/>
                <a:sym typeface="Times New Roman"/>
              </a:rPr>
              <a:t>Current Genetics, Springer. </a:t>
            </a:r>
            <a:r>
              <a:rPr lang="en-US" sz="900" dirty="0">
                <a:latin typeface="Times New Roman"/>
                <a:ea typeface="Times New Roman"/>
                <a:cs typeface="Times New Roman"/>
                <a:sym typeface="Times New Roman"/>
              </a:rPr>
              <a:t>(</a:t>
            </a:r>
            <a:r>
              <a:rPr lang="en-US" sz="900" b="1" dirty="0">
                <a:latin typeface="Times New Roman"/>
                <a:ea typeface="Times New Roman"/>
                <a:cs typeface="Times New Roman"/>
                <a:sym typeface="Times New Roman"/>
              </a:rPr>
              <a:t>Impact Factor 3.5)</a:t>
            </a:r>
            <a:endParaRPr/>
          </a:p>
          <a:p>
            <a:pPr marL="286385" marR="5715" lvl="0" indent="-274319" algn="just" rtl="0">
              <a:lnSpc>
                <a:spcPct val="150000"/>
              </a:lnSpc>
              <a:spcBef>
                <a:spcPts val="325"/>
              </a:spcBef>
              <a:spcAft>
                <a:spcPts val="0"/>
              </a:spcAft>
              <a:buClr>
                <a:srgbClr val="FD8537"/>
              </a:buClr>
              <a:buSzPts val="630"/>
              <a:buFont typeface="Noto Sans Symbols"/>
              <a:buChar char="🞆"/>
            </a:pPr>
            <a:r>
              <a:rPr lang="en-US" sz="900" dirty="0">
                <a:latin typeface="Times New Roman"/>
                <a:ea typeface="Times New Roman"/>
                <a:cs typeface="Times New Roman"/>
                <a:sym typeface="Times New Roman"/>
              </a:rPr>
              <a:t>Amin, I., </a:t>
            </a:r>
            <a:r>
              <a:rPr lang="en-US" sz="900" b="1" dirty="0">
                <a:latin typeface="Times New Roman"/>
                <a:ea typeface="Times New Roman"/>
                <a:cs typeface="Times New Roman"/>
                <a:sym typeface="Times New Roman"/>
              </a:rPr>
              <a:t>Nazir, R. </a:t>
            </a:r>
            <a:r>
              <a:rPr lang="en-US" sz="900" dirty="0">
                <a:latin typeface="Times New Roman"/>
                <a:ea typeface="Times New Roman"/>
                <a:cs typeface="Times New Roman"/>
                <a:sym typeface="Times New Roman"/>
              </a:rPr>
              <a:t>and Rather, M.A. (2021). Nano-Bioremediation: An Innovative Approach for Remedying Heavy Metals using Fungi. </a:t>
            </a:r>
            <a:r>
              <a:rPr lang="en-US" sz="900" i="1" dirty="0">
                <a:latin typeface="Times New Roman"/>
                <a:ea typeface="Times New Roman"/>
                <a:cs typeface="Times New Roman"/>
                <a:sym typeface="Times New Roman"/>
              </a:rPr>
              <a:t>Journal of </a:t>
            </a:r>
            <a:r>
              <a:rPr lang="en-US" sz="900" i="1" dirty="0" err="1">
                <a:latin typeface="Times New Roman"/>
                <a:ea typeface="Times New Roman"/>
                <a:cs typeface="Times New Roman"/>
                <a:sym typeface="Times New Roman"/>
              </a:rPr>
              <a:t>Bioremediaion</a:t>
            </a:r>
            <a:r>
              <a:rPr lang="en-US" sz="900" i="1" dirty="0">
                <a:latin typeface="Times New Roman"/>
                <a:ea typeface="Times New Roman"/>
                <a:cs typeface="Times New Roman"/>
                <a:sym typeface="Times New Roman"/>
              </a:rPr>
              <a:t> and Biodegradation. </a:t>
            </a:r>
            <a:r>
              <a:rPr lang="en-US" sz="900" dirty="0">
                <a:latin typeface="Times New Roman"/>
                <a:ea typeface="Times New Roman"/>
                <a:cs typeface="Times New Roman"/>
                <a:sym typeface="Times New Roman"/>
              </a:rPr>
              <a:t>12:487. </a:t>
            </a:r>
            <a:r>
              <a:rPr lang="en-US" sz="900" b="1" dirty="0">
                <a:latin typeface="Times New Roman"/>
                <a:ea typeface="Times New Roman"/>
                <a:cs typeface="Times New Roman"/>
                <a:sym typeface="Times New Roman"/>
              </a:rPr>
              <a:t>(Impact Factor 3.98)</a:t>
            </a:r>
            <a:endParaRPr/>
          </a:p>
          <a:p>
            <a:pPr marL="286385" marR="5715" lvl="0" indent="-274319" algn="just" rtl="0">
              <a:lnSpc>
                <a:spcPct val="150000"/>
              </a:lnSpc>
              <a:spcBef>
                <a:spcPts val="325"/>
              </a:spcBef>
              <a:spcAft>
                <a:spcPts val="0"/>
              </a:spcAft>
              <a:buClr>
                <a:srgbClr val="FD8537"/>
              </a:buClr>
              <a:buSzPts val="630"/>
              <a:buFont typeface="Noto Sans Symbols"/>
              <a:buChar char="🞆"/>
            </a:pPr>
            <a:r>
              <a:rPr lang="en-US" sz="900" dirty="0" err="1">
                <a:latin typeface="Times New Roman"/>
                <a:ea typeface="Times New Roman"/>
                <a:cs typeface="Times New Roman"/>
                <a:sym typeface="Times New Roman"/>
              </a:rPr>
              <a:t>Naziya,K</a:t>
            </a:r>
            <a:r>
              <a:rPr lang="en-US" sz="900" dirty="0">
                <a:latin typeface="Times New Roman"/>
                <a:ea typeface="Times New Roman"/>
                <a:cs typeface="Times New Roman"/>
                <a:sym typeface="Times New Roman"/>
              </a:rPr>
              <a:t>., </a:t>
            </a:r>
            <a:r>
              <a:rPr lang="en-US" sz="900" dirty="0" err="1">
                <a:latin typeface="Times New Roman"/>
                <a:ea typeface="Times New Roman"/>
                <a:cs typeface="Times New Roman"/>
                <a:sym typeface="Times New Roman"/>
              </a:rPr>
              <a:t>Tak,H</a:t>
            </a:r>
            <a:r>
              <a:rPr lang="en-US" sz="900" dirty="0">
                <a:latin typeface="Times New Roman"/>
                <a:ea typeface="Times New Roman"/>
                <a:cs typeface="Times New Roman"/>
                <a:sym typeface="Times New Roman"/>
              </a:rPr>
              <a:t>., </a:t>
            </a:r>
            <a:r>
              <a:rPr lang="en-US" sz="900" b="1" dirty="0" err="1">
                <a:latin typeface="Times New Roman"/>
                <a:ea typeface="Times New Roman"/>
                <a:cs typeface="Times New Roman"/>
                <a:sym typeface="Times New Roman"/>
              </a:rPr>
              <a:t>Nazir,R</a:t>
            </a:r>
            <a:r>
              <a:rPr lang="en-US" sz="900" dirty="0">
                <a:latin typeface="Times New Roman"/>
                <a:ea typeface="Times New Roman"/>
                <a:cs typeface="Times New Roman"/>
                <a:sym typeface="Times New Roman"/>
              </a:rPr>
              <a:t>., </a:t>
            </a:r>
            <a:r>
              <a:rPr lang="en-US" sz="900" dirty="0" err="1">
                <a:latin typeface="Times New Roman"/>
                <a:ea typeface="Times New Roman"/>
                <a:cs typeface="Times New Roman"/>
                <a:sym typeface="Times New Roman"/>
              </a:rPr>
              <a:t>Kulsum,B</a:t>
            </a:r>
            <a:r>
              <a:rPr lang="en-US" sz="900" dirty="0">
                <a:latin typeface="Times New Roman"/>
                <a:ea typeface="Times New Roman"/>
                <a:cs typeface="Times New Roman"/>
                <a:sym typeface="Times New Roman"/>
              </a:rPr>
              <a:t> .and </a:t>
            </a:r>
            <a:r>
              <a:rPr lang="en-US" sz="900" dirty="0" err="1">
                <a:latin typeface="Times New Roman"/>
                <a:ea typeface="Times New Roman"/>
                <a:cs typeface="Times New Roman"/>
                <a:sym typeface="Times New Roman"/>
              </a:rPr>
              <a:t>Muniza,M</a:t>
            </a:r>
            <a:r>
              <a:rPr lang="en-US" sz="900" dirty="0">
                <a:latin typeface="Times New Roman"/>
                <a:ea typeface="Times New Roman"/>
                <a:cs typeface="Times New Roman"/>
                <a:sym typeface="Times New Roman"/>
              </a:rPr>
              <a:t> .(2021).On the Epidemiology of </a:t>
            </a:r>
            <a:r>
              <a:rPr lang="en-US" sz="900" dirty="0" err="1">
                <a:latin typeface="Times New Roman"/>
                <a:ea typeface="Times New Roman"/>
                <a:cs typeface="Times New Roman"/>
                <a:sym typeface="Times New Roman"/>
              </a:rPr>
              <a:t>Helminth</a:t>
            </a:r>
            <a:r>
              <a:rPr lang="en-US" sz="900" dirty="0">
                <a:latin typeface="Times New Roman"/>
                <a:ea typeface="Times New Roman"/>
                <a:cs typeface="Times New Roman"/>
                <a:sym typeface="Times New Roman"/>
              </a:rPr>
              <a:t> Parasites in Hangul Deer </a:t>
            </a:r>
            <a:r>
              <a:rPr lang="en-US" sz="900" i="1" dirty="0">
                <a:latin typeface="Times New Roman"/>
                <a:ea typeface="Times New Roman"/>
                <a:cs typeface="Times New Roman"/>
                <a:sym typeface="Times New Roman"/>
              </a:rPr>
              <a:t>Cervus hanglu </a:t>
            </a:r>
            <a:r>
              <a:rPr lang="en-US" sz="900" i="1" dirty="0" err="1">
                <a:latin typeface="Times New Roman"/>
                <a:ea typeface="Times New Roman"/>
                <a:cs typeface="Times New Roman"/>
                <a:sym typeface="Times New Roman"/>
              </a:rPr>
              <a:t>hanglu</a:t>
            </a:r>
            <a:r>
              <a:rPr lang="en-US" sz="900" i="1" dirty="0">
                <a:latin typeface="Times New Roman"/>
                <a:ea typeface="Times New Roman"/>
                <a:cs typeface="Times New Roman"/>
                <a:sym typeface="Times New Roman"/>
              </a:rPr>
              <a:t> </a:t>
            </a:r>
            <a:r>
              <a:rPr lang="en-US" sz="900" dirty="0">
                <a:latin typeface="Times New Roman"/>
                <a:ea typeface="Times New Roman"/>
                <a:cs typeface="Times New Roman"/>
                <a:sym typeface="Times New Roman"/>
              </a:rPr>
              <a:t>(</a:t>
            </a:r>
            <a:r>
              <a:rPr lang="en-US" sz="900" dirty="0" err="1">
                <a:latin typeface="Times New Roman"/>
                <a:ea typeface="Times New Roman"/>
                <a:cs typeface="Times New Roman"/>
                <a:sym typeface="Times New Roman"/>
              </a:rPr>
              <a:t>Mammalia</a:t>
            </a:r>
            <a:r>
              <a:rPr lang="en-US" sz="900" dirty="0">
                <a:latin typeface="Times New Roman"/>
                <a:ea typeface="Times New Roman"/>
                <a:cs typeface="Times New Roman"/>
                <a:sym typeface="Times New Roman"/>
              </a:rPr>
              <a:t>: </a:t>
            </a:r>
            <a:r>
              <a:rPr lang="en-US" sz="900" dirty="0" err="1">
                <a:latin typeface="Times New Roman"/>
                <a:ea typeface="Times New Roman"/>
                <a:cs typeface="Times New Roman"/>
                <a:sym typeface="Times New Roman"/>
              </a:rPr>
              <a:t>Artiodactyla</a:t>
            </a:r>
            <a:r>
              <a:rPr lang="en-US" sz="900" dirty="0">
                <a:latin typeface="Times New Roman"/>
                <a:ea typeface="Times New Roman"/>
                <a:cs typeface="Times New Roman"/>
                <a:sym typeface="Times New Roman"/>
              </a:rPr>
              <a:t>: </a:t>
            </a:r>
            <a:r>
              <a:rPr lang="en-US" sz="900" dirty="0" err="1">
                <a:latin typeface="Times New Roman"/>
                <a:ea typeface="Times New Roman"/>
                <a:cs typeface="Times New Roman"/>
                <a:sym typeface="Times New Roman"/>
              </a:rPr>
              <a:t>Cervidae</a:t>
            </a:r>
            <a:r>
              <a:rPr lang="en-US" sz="900" dirty="0">
                <a:latin typeface="Times New Roman"/>
                <a:ea typeface="Times New Roman"/>
                <a:cs typeface="Times New Roman"/>
                <a:sym typeface="Times New Roman"/>
              </a:rPr>
              <a:t>) of Dachigam National Park, India. </a:t>
            </a:r>
            <a:r>
              <a:rPr lang="en-US" sz="900" i="1" dirty="0">
                <a:latin typeface="Times New Roman"/>
                <a:ea typeface="Times New Roman"/>
                <a:cs typeface="Times New Roman"/>
                <a:sym typeface="Times New Roman"/>
              </a:rPr>
              <a:t>Journal of Threatened </a:t>
            </a:r>
            <a:r>
              <a:rPr lang="en-US" sz="900" i="1" dirty="0" err="1">
                <a:latin typeface="Times New Roman"/>
                <a:ea typeface="Times New Roman"/>
                <a:cs typeface="Times New Roman"/>
                <a:sym typeface="Times New Roman"/>
              </a:rPr>
              <a:t>Taxa</a:t>
            </a:r>
            <a:r>
              <a:rPr lang="en-US" sz="900" i="1" dirty="0">
                <a:latin typeface="Times New Roman"/>
                <a:ea typeface="Times New Roman"/>
                <a:cs typeface="Times New Roman"/>
                <a:sym typeface="Times New Roman"/>
              </a:rPr>
              <a:t>. </a:t>
            </a:r>
            <a:r>
              <a:rPr lang="en-US" sz="900" b="1" dirty="0">
                <a:latin typeface="Times New Roman"/>
                <a:ea typeface="Times New Roman"/>
                <a:cs typeface="Times New Roman"/>
                <a:sym typeface="Times New Roman"/>
              </a:rPr>
              <a:t>(Impact  Factor: 0.56)</a:t>
            </a:r>
            <a:endParaRPr/>
          </a:p>
          <a:p>
            <a:pPr marL="286385" marR="5715" lvl="0" indent="-274319" algn="just" rtl="0">
              <a:lnSpc>
                <a:spcPct val="150000"/>
              </a:lnSpc>
              <a:spcBef>
                <a:spcPts val="325"/>
              </a:spcBef>
              <a:spcAft>
                <a:spcPts val="0"/>
              </a:spcAft>
              <a:buClr>
                <a:srgbClr val="FD8537"/>
              </a:buClr>
              <a:buSzPts val="630"/>
              <a:buFont typeface="Noto Sans Symbols"/>
              <a:buChar char="🞆"/>
            </a:pPr>
            <a:r>
              <a:rPr lang="en-US" sz="900" dirty="0" err="1">
                <a:latin typeface="Times New Roman"/>
                <a:ea typeface="Times New Roman"/>
                <a:cs typeface="Times New Roman"/>
                <a:sym typeface="Times New Roman"/>
              </a:rPr>
              <a:t>Uqab</a:t>
            </a:r>
            <a:r>
              <a:rPr lang="en-US" sz="900" dirty="0">
                <a:latin typeface="Times New Roman"/>
                <a:ea typeface="Times New Roman"/>
                <a:cs typeface="Times New Roman"/>
                <a:sym typeface="Times New Roman"/>
              </a:rPr>
              <a:t>, B., </a:t>
            </a:r>
            <a:r>
              <a:rPr lang="en-US" sz="900" b="1" dirty="0">
                <a:latin typeface="Times New Roman"/>
                <a:ea typeface="Times New Roman"/>
                <a:cs typeface="Times New Roman"/>
                <a:sym typeface="Times New Roman"/>
              </a:rPr>
              <a:t>Nazir R., </a:t>
            </a:r>
            <a:r>
              <a:rPr lang="en-US" sz="900" dirty="0" err="1">
                <a:latin typeface="Times New Roman"/>
                <a:ea typeface="Times New Roman"/>
                <a:cs typeface="Times New Roman"/>
                <a:sym typeface="Times New Roman"/>
              </a:rPr>
              <a:t>Ganai</a:t>
            </a:r>
            <a:r>
              <a:rPr lang="en-US" sz="900" dirty="0">
                <a:latin typeface="Times New Roman"/>
                <a:ea typeface="Times New Roman"/>
                <a:cs typeface="Times New Roman"/>
                <a:sym typeface="Times New Roman"/>
              </a:rPr>
              <a:t>  B. A., </a:t>
            </a:r>
            <a:r>
              <a:rPr lang="en-US" sz="900" dirty="0" err="1">
                <a:latin typeface="Times New Roman"/>
                <a:ea typeface="Times New Roman"/>
                <a:cs typeface="Times New Roman"/>
                <a:sym typeface="Times New Roman"/>
              </a:rPr>
              <a:t>Rahi</a:t>
            </a:r>
            <a:r>
              <a:rPr lang="en-US" sz="900" dirty="0">
                <a:latin typeface="Times New Roman"/>
                <a:ea typeface="Times New Roman"/>
                <a:cs typeface="Times New Roman"/>
                <a:sym typeface="Times New Roman"/>
              </a:rPr>
              <a:t>, P., </a:t>
            </a:r>
            <a:r>
              <a:rPr lang="en-US" sz="900" dirty="0" err="1">
                <a:latin typeface="Times New Roman"/>
                <a:ea typeface="Times New Roman"/>
                <a:cs typeface="Times New Roman"/>
                <a:sym typeface="Times New Roman"/>
              </a:rPr>
              <a:t>Rehman</a:t>
            </a:r>
            <a:r>
              <a:rPr lang="en-US" sz="900" dirty="0">
                <a:latin typeface="Times New Roman"/>
                <a:ea typeface="Times New Roman"/>
                <a:cs typeface="Times New Roman"/>
                <a:sym typeface="Times New Roman"/>
              </a:rPr>
              <a:t>, S., Farooq, S., Dar, R., and </a:t>
            </a:r>
            <a:r>
              <a:rPr lang="en-US" sz="900" dirty="0" err="1">
                <a:latin typeface="Times New Roman"/>
                <a:ea typeface="Times New Roman"/>
                <a:cs typeface="Times New Roman"/>
                <a:sym typeface="Times New Roman"/>
              </a:rPr>
              <a:t>Azbd</a:t>
            </a:r>
            <a:r>
              <a:rPr lang="en-US" sz="900" dirty="0">
                <a:latin typeface="Times New Roman"/>
                <a:ea typeface="Times New Roman"/>
                <a:cs typeface="Times New Roman"/>
                <a:sym typeface="Times New Roman"/>
              </a:rPr>
              <a:t>_ Allah, E. F. (2020). MALDI-TOF-MS and 16SrRNA Characterization of Lead Tolerant </a:t>
            </a:r>
            <a:r>
              <a:rPr lang="en-US" sz="900" dirty="0" err="1">
                <a:latin typeface="Times New Roman"/>
                <a:ea typeface="Times New Roman"/>
                <a:cs typeface="Times New Roman"/>
                <a:sym typeface="Times New Roman"/>
              </a:rPr>
              <a:t>Metallophile</a:t>
            </a:r>
            <a:r>
              <a:rPr lang="en-US" sz="900" dirty="0">
                <a:latin typeface="Times New Roman"/>
                <a:ea typeface="Times New Roman"/>
                <a:cs typeface="Times New Roman"/>
                <a:sym typeface="Times New Roman"/>
              </a:rPr>
              <a:t> Bacteria Isolated from Saffron Soils of Kashmir for their  Sequestration Potential. </a:t>
            </a:r>
            <a:r>
              <a:rPr lang="en-US" sz="900" i="1" dirty="0">
                <a:latin typeface="Times New Roman"/>
                <a:ea typeface="Times New Roman"/>
                <a:cs typeface="Times New Roman"/>
                <a:sym typeface="Times New Roman"/>
              </a:rPr>
              <a:t>Saudi Journal of Biological Sciences</a:t>
            </a:r>
            <a:r>
              <a:rPr lang="en-US" sz="900" dirty="0">
                <a:latin typeface="Times New Roman"/>
                <a:ea typeface="Times New Roman"/>
                <a:cs typeface="Times New Roman"/>
                <a:sym typeface="Times New Roman"/>
              </a:rPr>
              <a:t>. </a:t>
            </a:r>
            <a:r>
              <a:rPr lang="en-US" sz="900" b="1" dirty="0">
                <a:latin typeface="Times New Roman"/>
                <a:ea typeface="Times New Roman"/>
                <a:cs typeface="Times New Roman"/>
                <a:sym typeface="Times New Roman"/>
              </a:rPr>
              <a:t>(Impact Factor 4.2)</a:t>
            </a:r>
            <a:endParaRPr/>
          </a:p>
          <a:p>
            <a:pPr marL="286385" marR="5715" lvl="0" indent="-274319" algn="just" rtl="0">
              <a:lnSpc>
                <a:spcPct val="150000"/>
              </a:lnSpc>
              <a:spcBef>
                <a:spcPts val="325"/>
              </a:spcBef>
              <a:spcAft>
                <a:spcPts val="0"/>
              </a:spcAft>
              <a:buClr>
                <a:srgbClr val="FD8537"/>
              </a:buClr>
              <a:buSzPts val="630"/>
              <a:buFont typeface="Noto Sans Symbols"/>
              <a:buChar char="🞆"/>
            </a:pPr>
            <a:r>
              <a:rPr lang="en-US" sz="900" dirty="0">
                <a:latin typeface="Times New Roman"/>
                <a:ea typeface="Times New Roman"/>
                <a:cs typeface="Times New Roman"/>
                <a:sym typeface="Times New Roman"/>
              </a:rPr>
              <a:t>Zaffar R, </a:t>
            </a:r>
            <a:r>
              <a:rPr lang="en-US" sz="900" b="1" dirty="0">
                <a:latin typeface="Times New Roman"/>
                <a:ea typeface="Times New Roman"/>
                <a:cs typeface="Times New Roman"/>
                <a:sym typeface="Times New Roman"/>
              </a:rPr>
              <a:t>Nazir R, </a:t>
            </a:r>
            <a:r>
              <a:rPr lang="en-US" sz="900" dirty="0">
                <a:latin typeface="Times New Roman"/>
                <a:ea typeface="Times New Roman"/>
                <a:cs typeface="Times New Roman"/>
                <a:sym typeface="Times New Roman"/>
              </a:rPr>
              <a:t>Rather MA and Dar R. Biofilm formation and EPS production enhances the bioremediation potential of Pseudomonas species: A novel study from  </a:t>
            </a:r>
            <a:r>
              <a:rPr lang="en-US" sz="900" dirty="0" err="1">
                <a:latin typeface="Times New Roman"/>
                <a:ea typeface="Times New Roman"/>
                <a:cs typeface="Times New Roman"/>
                <a:sym typeface="Times New Roman"/>
              </a:rPr>
              <a:t>eutrophic</a:t>
            </a:r>
            <a:r>
              <a:rPr lang="en-US" sz="900" dirty="0">
                <a:latin typeface="Times New Roman"/>
                <a:ea typeface="Times New Roman"/>
                <a:cs typeface="Times New Roman"/>
                <a:sym typeface="Times New Roman"/>
              </a:rPr>
              <a:t> waters of </a:t>
            </a:r>
            <a:r>
              <a:rPr lang="en-US" sz="900" i="1" dirty="0">
                <a:latin typeface="Times New Roman"/>
                <a:ea typeface="Times New Roman"/>
                <a:cs typeface="Times New Roman"/>
                <a:sym typeface="Times New Roman"/>
              </a:rPr>
              <a:t>Dal lake</a:t>
            </a:r>
            <a:r>
              <a:rPr lang="en-US" sz="900" dirty="0">
                <a:latin typeface="Times New Roman"/>
                <a:ea typeface="Times New Roman"/>
                <a:cs typeface="Times New Roman"/>
                <a:sym typeface="Times New Roman"/>
              </a:rPr>
              <a:t>, Kashmir, India; </a:t>
            </a:r>
            <a:r>
              <a:rPr lang="en-US" sz="900" b="1" dirty="0">
                <a:latin typeface="Times New Roman"/>
                <a:ea typeface="Times New Roman"/>
                <a:cs typeface="Times New Roman"/>
                <a:sym typeface="Times New Roman"/>
              </a:rPr>
              <a:t>Archives of Microbiology, 3817 (Impact  Factor 2.8)</a:t>
            </a:r>
            <a:endParaRPr/>
          </a:p>
          <a:p>
            <a:pPr marL="286385" marR="5715" lvl="0" indent="-274319" algn="just" rtl="0">
              <a:lnSpc>
                <a:spcPct val="150000"/>
              </a:lnSpc>
              <a:spcBef>
                <a:spcPts val="325"/>
              </a:spcBef>
              <a:spcAft>
                <a:spcPts val="0"/>
              </a:spcAft>
              <a:buClr>
                <a:srgbClr val="FD8537"/>
              </a:buClr>
              <a:buSzPts val="630"/>
              <a:buFont typeface="Noto Sans Symbols"/>
              <a:buChar char="🞆"/>
            </a:pPr>
            <a:r>
              <a:rPr lang="en-US" sz="900" dirty="0">
                <a:latin typeface="Times New Roman"/>
                <a:ea typeface="Times New Roman"/>
                <a:cs typeface="Times New Roman"/>
                <a:sym typeface="Times New Roman"/>
              </a:rPr>
              <a:t>Amin, I., Zaffar, R., Rather, M. A., &amp; Nazir, R. (2022). Biotic Environment Reinforcing the Pertinacious Clinically Relevant COVID-19 Associated </a:t>
            </a:r>
            <a:r>
              <a:rPr lang="en-US" sz="900" dirty="0" err="1">
                <a:latin typeface="Times New Roman"/>
                <a:ea typeface="Times New Roman"/>
                <a:cs typeface="Times New Roman"/>
                <a:sym typeface="Times New Roman"/>
              </a:rPr>
              <a:t>Mucormycosis</a:t>
            </a:r>
            <a:r>
              <a:rPr lang="en-US" sz="900" dirty="0">
                <a:latin typeface="Times New Roman"/>
                <a:ea typeface="Times New Roman"/>
                <a:cs typeface="Times New Roman"/>
                <a:sym typeface="Times New Roman"/>
              </a:rPr>
              <a:t>: First Report From Kashmir Valley, India.</a:t>
            </a:r>
            <a:endParaRPr/>
          </a:p>
          <a:p>
            <a:pPr marL="286385" marR="5715" lvl="0" indent="-274319" algn="just" rtl="0">
              <a:lnSpc>
                <a:spcPct val="150000"/>
              </a:lnSpc>
              <a:spcBef>
                <a:spcPts val="325"/>
              </a:spcBef>
              <a:spcAft>
                <a:spcPts val="0"/>
              </a:spcAft>
              <a:buClr>
                <a:srgbClr val="FD8537"/>
              </a:buClr>
              <a:buSzPts val="630"/>
              <a:buFont typeface="Noto Sans Symbols"/>
              <a:buChar char="🞆"/>
            </a:pPr>
            <a:r>
              <a:rPr lang="en-US" sz="900" dirty="0" smtClean="0">
                <a:latin typeface="Times New Roman"/>
                <a:ea typeface="Times New Roman"/>
                <a:cs typeface="Times New Roman"/>
                <a:sym typeface="Times New Roman"/>
              </a:rPr>
              <a:t>Farooq</a:t>
            </a:r>
            <a:r>
              <a:rPr lang="en-US" sz="900" dirty="0">
                <a:latin typeface="Times New Roman"/>
                <a:ea typeface="Times New Roman"/>
                <a:cs typeface="Times New Roman"/>
                <a:sym typeface="Times New Roman"/>
              </a:rPr>
              <a:t>, </a:t>
            </a:r>
            <a:r>
              <a:rPr lang="en-US" sz="900" b="1" dirty="0">
                <a:latin typeface="Times New Roman"/>
                <a:ea typeface="Times New Roman"/>
                <a:cs typeface="Times New Roman"/>
                <a:sym typeface="Times New Roman"/>
              </a:rPr>
              <a:t>R Nazir, </a:t>
            </a:r>
            <a:r>
              <a:rPr lang="en-US" sz="900" dirty="0">
                <a:latin typeface="Times New Roman"/>
                <a:ea typeface="Times New Roman"/>
                <a:cs typeface="Times New Roman"/>
                <a:sym typeface="Times New Roman"/>
              </a:rPr>
              <a:t>I Rashid, GJ Dar Microbial pathogen profiling and water quality assessment of Jammu Himalayan springs </a:t>
            </a:r>
            <a:r>
              <a:rPr lang="en-US" sz="900" b="1" dirty="0" err="1">
                <a:latin typeface="Times New Roman"/>
                <a:ea typeface="Times New Roman"/>
                <a:cs typeface="Times New Roman"/>
                <a:sym typeface="Times New Roman"/>
              </a:rPr>
              <a:t>Biologia</a:t>
            </a:r>
            <a:r>
              <a:rPr lang="en-US" sz="900" b="1" dirty="0">
                <a:latin typeface="Times New Roman"/>
                <a:ea typeface="Times New Roman"/>
                <a:cs typeface="Times New Roman"/>
                <a:sym typeface="Times New Roman"/>
              </a:rPr>
              <a:t>, 1-12 (Impact Factor 1.6</a:t>
            </a:r>
            <a:r>
              <a:rPr lang="en-US" sz="900" b="1" dirty="0" smtClean="0">
                <a:latin typeface="Times New Roman"/>
                <a:ea typeface="Times New Roman"/>
                <a:cs typeface="Times New Roman"/>
                <a:sym typeface="Times New Roman"/>
              </a:rPr>
              <a:t>)</a:t>
            </a:r>
          </a:p>
          <a:p>
            <a:pPr marL="286385" marR="5715" lvl="0" indent="-274319" algn="just">
              <a:lnSpc>
                <a:spcPct val="150000"/>
              </a:lnSpc>
              <a:spcBef>
                <a:spcPts val="325"/>
              </a:spcBef>
              <a:buClr>
                <a:srgbClr val="FD8537"/>
              </a:buClr>
              <a:buSzPts val="630"/>
              <a:buFont typeface="Noto Sans Symbols"/>
              <a:buChar char="🞆"/>
            </a:pPr>
            <a:r>
              <a:rPr lang="en-US" sz="900" dirty="0" smtClean="0"/>
              <a:t>Amin, I., Zaffar, R., Rather, M. A., &amp; Nazir, R. (2022). Biotic Environment Reinforcing the Pertinacious Clinically Relevant COVID-19 Associated </a:t>
            </a:r>
            <a:r>
              <a:rPr lang="en-US" sz="900" dirty="0" err="1" smtClean="0"/>
              <a:t>Mucormycosis</a:t>
            </a:r>
            <a:r>
              <a:rPr lang="en-US" sz="900" dirty="0" smtClean="0"/>
              <a:t>: First Report From Kashmir Valley, India.</a:t>
            </a:r>
            <a:endParaRPr lang="en-US" sz="900" b="1" dirty="0" smtClean="0">
              <a:latin typeface="Times New Roman"/>
              <a:ea typeface="Times New Roman"/>
              <a:cs typeface="Times New Roman"/>
              <a:sym typeface="Times New Roman"/>
            </a:endParaRPr>
          </a:p>
          <a:p>
            <a:pPr marL="286385" marR="5715" lvl="0" indent="-274319" algn="just" rtl="0">
              <a:lnSpc>
                <a:spcPct val="150000"/>
              </a:lnSpc>
              <a:spcBef>
                <a:spcPts val="325"/>
              </a:spcBef>
              <a:spcAft>
                <a:spcPts val="0"/>
              </a:spcAft>
              <a:buClr>
                <a:srgbClr val="FD8537"/>
              </a:buClr>
              <a:buSzPts val="630"/>
              <a:buFont typeface="Noto Sans Symbols"/>
              <a:buChar char="🞆"/>
            </a:pPr>
            <a:endParaRPr/>
          </a:p>
          <a:p>
            <a:pPr marL="286385" marR="5715" lvl="0" indent="-234314" algn="just" rtl="0">
              <a:lnSpc>
                <a:spcPct val="150000"/>
              </a:lnSpc>
              <a:spcBef>
                <a:spcPts val="325"/>
              </a:spcBef>
              <a:spcAft>
                <a:spcPts val="0"/>
              </a:spcAft>
              <a:buClr>
                <a:srgbClr val="FD8537"/>
              </a:buClr>
              <a:buSzPts val="630"/>
              <a:buFont typeface="Noto Sans Symbols"/>
              <a:buNone/>
            </a:pPr>
            <a:endParaRPr sz="900"/>
          </a:p>
          <a:p>
            <a:pPr marL="286385" marR="5715" lvl="0" indent="-234314" algn="just" rtl="0">
              <a:lnSpc>
                <a:spcPct val="150000"/>
              </a:lnSpc>
              <a:spcBef>
                <a:spcPts val="325"/>
              </a:spcBef>
              <a:spcAft>
                <a:spcPts val="0"/>
              </a:spcAft>
              <a:buClr>
                <a:srgbClr val="FD8537"/>
              </a:buClr>
              <a:buSzPts val="630"/>
              <a:buFont typeface="Noto Sans Symbols"/>
              <a:buNone/>
            </a:pPr>
            <a:endParaRPr sz="900"/>
          </a:p>
          <a:p>
            <a:pPr marL="0" lvl="0" indent="0" algn="l" rtl="0">
              <a:lnSpc>
                <a:spcPct val="150000"/>
              </a:lnSpc>
              <a:spcBef>
                <a:spcPts val="0"/>
              </a:spcBef>
              <a:spcAft>
                <a:spcPts val="0"/>
              </a:spcAft>
              <a:buNone/>
            </a:pPr>
            <a:r>
              <a:rPr lang="en-US" sz="900" dirty="0"/>
              <a:t>, </a:t>
            </a:r>
            <a:endParaRPr/>
          </a:p>
          <a:p>
            <a:pPr marL="0" lvl="0" indent="0" algn="l" rtl="0">
              <a:lnSpc>
                <a:spcPct val="150000"/>
              </a:lnSpc>
              <a:spcBef>
                <a:spcPts val="0"/>
              </a:spcBef>
              <a:spcAft>
                <a:spcPts val="0"/>
              </a:spcAft>
              <a:buNone/>
            </a:pPr>
            <a:endParaRPr sz="900"/>
          </a:p>
          <a:p>
            <a:pPr marL="286385" marR="5715" lvl="0" indent="-234314" algn="just" rtl="0">
              <a:lnSpc>
                <a:spcPct val="106666"/>
              </a:lnSpc>
              <a:spcBef>
                <a:spcPts val="325"/>
              </a:spcBef>
              <a:spcAft>
                <a:spcPts val="0"/>
              </a:spcAft>
              <a:buClr>
                <a:srgbClr val="FD8537"/>
              </a:buClr>
              <a:buSzPts val="630"/>
              <a:buFont typeface="Noto Sans Symbols"/>
              <a:buNone/>
            </a:pPr>
            <a:endParaRPr sz="900" b="1"/>
          </a:p>
          <a:p>
            <a:pPr marL="286385" marR="5715" lvl="0" indent="-274319" algn="just" rtl="0">
              <a:lnSpc>
                <a:spcPct val="106666"/>
              </a:lnSpc>
              <a:spcBef>
                <a:spcPts val="325"/>
              </a:spcBef>
              <a:spcAft>
                <a:spcPts val="0"/>
              </a:spcAft>
              <a:buNone/>
            </a:pPr>
            <a:endParaRPr sz="900" b="1"/>
          </a:p>
          <a:p>
            <a:pPr marL="0" lvl="0" indent="0" algn="l" rtl="0">
              <a:spcBef>
                <a:spcPts val="0"/>
              </a:spcBef>
              <a:spcAft>
                <a:spcPts val="0"/>
              </a:spcAft>
              <a:buNone/>
            </a:pPr>
            <a:endParaRPr sz="900"/>
          </a:p>
          <a:p>
            <a:pPr marL="0" lvl="0" indent="0" algn="l" rtl="0">
              <a:spcBef>
                <a:spcPts val="0"/>
              </a:spcBef>
              <a:spcAft>
                <a:spcPts val="0"/>
              </a:spcAft>
              <a:buNone/>
            </a:pPr>
            <a:endParaRPr sz="900"/>
          </a:p>
          <a:p>
            <a:pPr marL="286385" marR="5715" lvl="0" indent="-234314" algn="just" rtl="0">
              <a:lnSpc>
                <a:spcPct val="106666"/>
              </a:lnSpc>
              <a:spcBef>
                <a:spcPts val="325"/>
              </a:spcBef>
              <a:spcAft>
                <a:spcPts val="0"/>
              </a:spcAft>
              <a:buClr>
                <a:srgbClr val="FD8537"/>
              </a:buClr>
              <a:buSzPts val="630"/>
              <a:buFont typeface="Noto Sans Symbols"/>
              <a:buNone/>
            </a:pPr>
            <a:endParaRPr sz="900" b="1"/>
          </a:p>
          <a:p>
            <a:pPr marL="286385" marR="5715" lvl="0" indent="-234314" algn="just" rtl="0">
              <a:lnSpc>
                <a:spcPct val="106666"/>
              </a:lnSpc>
              <a:spcBef>
                <a:spcPts val="325"/>
              </a:spcBef>
              <a:spcAft>
                <a:spcPts val="0"/>
              </a:spcAft>
              <a:buClr>
                <a:srgbClr val="FD8537"/>
              </a:buClr>
              <a:buSzPts val="630"/>
              <a:buFont typeface="Noto Sans Symbols"/>
              <a:buNone/>
            </a:pPr>
            <a:endParaRPr sz="900" b="1"/>
          </a:p>
          <a:p>
            <a:pPr marL="0" lvl="0" indent="0" algn="l" rtl="0">
              <a:spcBef>
                <a:spcPts val="0"/>
              </a:spcBef>
              <a:spcAft>
                <a:spcPts val="0"/>
              </a:spcAft>
              <a:buNone/>
            </a:pPr>
            <a:endParaRPr sz="900"/>
          </a:p>
          <a:p>
            <a:pPr marL="0" lvl="0" indent="0" algn="l" rtl="0">
              <a:spcBef>
                <a:spcPts val="0"/>
              </a:spcBef>
              <a:spcAft>
                <a:spcPts val="0"/>
              </a:spcAft>
              <a:buNone/>
            </a:pPr>
            <a:endParaRPr sz="900"/>
          </a:p>
          <a:p>
            <a:pPr marL="286385" marR="5715" lvl="0" indent="-234314" algn="just" rtl="0">
              <a:lnSpc>
                <a:spcPct val="106666"/>
              </a:lnSpc>
              <a:spcBef>
                <a:spcPts val="325"/>
              </a:spcBef>
              <a:spcAft>
                <a:spcPts val="0"/>
              </a:spcAft>
              <a:buClr>
                <a:srgbClr val="FD8537"/>
              </a:buClr>
              <a:buSzPts val="630"/>
              <a:buFont typeface="Noto Sans Symbols"/>
              <a:buNone/>
            </a:pPr>
            <a:endParaRPr sz="900" b="1"/>
          </a:p>
          <a:p>
            <a:pPr marL="0" lvl="0" indent="0" algn="just" rtl="0">
              <a:spcBef>
                <a:spcPts val="0"/>
              </a:spcBef>
              <a:spcAft>
                <a:spcPts val="0"/>
              </a:spcAft>
              <a:buNone/>
            </a:pPr>
            <a:endParaRPr sz="900"/>
          </a:p>
          <a:p>
            <a:pPr marL="286385" marR="5715" lvl="0" indent="-234314" algn="just" rtl="0">
              <a:lnSpc>
                <a:spcPct val="106666"/>
              </a:lnSpc>
              <a:spcBef>
                <a:spcPts val="325"/>
              </a:spcBef>
              <a:spcAft>
                <a:spcPts val="0"/>
              </a:spcAft>
              <a:buClr>
                <a:srgbClr val="FD8537"/>
              </a:buClr>
              <a:buSzPts val="630"/>
              <a:buFont typeface="Noto Sans Symbols"/>
              <a:buNone/>
            </a:pPr>
            <a:endParaRPr sz="900" b="1"/>
          </a:p>
          <a:p>
            <a:pPr marL="0" lvl="0" indent="0" algn="l" rtl="0">
              <a:spcBef>
                <a:spcPts val="0"/>
              </a:spcBef>
              <a:spcAft>
                <a:spcPts val="0"/>
              </a:spcAft>
              <a:buNone/>
            </a:pPr>
            <a:endParaRPr sz="900" b="1"/>
          </a:p>
          <a:p>
            <a:pPr marL="0" lvl="0" indent="0" algn="l" rtl="0">
              <a:spcBef>
                <a:spcPts val="0"/>
              </a:spcBef>
              <a:spcAft>
                <a:spcPts val="0"/>
              </a:spcAft>
              <a:buNone/>
            </a:pPr>
            <a:endParaRPr sz="900"/>
          </a:p>
          <a:p>
            <a:pPr marL="0" lvl="0" indent="0" algn="l" rtl="0">
              <a:spcBef>
                <a:spcPts val="0"/>
              </a:spcBef>
              <a:spcAft>
                <a:spcPts val="0"/>
              </a:spcAft>
              <a:buNone/>
            </a:pPr>
            <a:endParaRPr sz="900"/>
          </a:p>
          <a:p>
            <a:pPr marL="286385" marR="5715" lvl="0" indent="-229869" algn="just" rtl="0">
              <a:lnSpc>
                <a:spcPct val="96000"/>
              </a:lnSpc>
              <a:spcBef>
                <a:spcPts val="325"/>
              </a:spcBef>
              <a:spcAft>
                <a:spcPts val="0"/>
              </a:spcAft>
              <a:buClr>
                <a:srgbClr val="FD8537"/>
              </a:buClr>
              <a:buSzPts val="700"/>
              <a:buFont typeface="Noto Sans Symbols"/>
              <a:buNone/>
            </a:pPr>
            <a:endParaRPr sz="1000" b="1"/>
          </a:p>
          <a:p>
            <a:pPr marL="0" lvl="0" indent="0" algn="l" rtl="0">
              <a:spcBef>
                <a:spcPts val="0"/>
              </a:spcBef>
              <a:spcAft>
                <a:spcPts val="0"/>
              </a:spcAft>
              <a:buNone/>
            </a:pPr>
            <a:endParaRPr sz="1000"/>
          </a:p>
          <a:p>
            <a:pPr marL="286385" marR="5715" lvl="0" indent="-274319" algn="just" rtl="0">
              <a:lnSpc>
                <a:spcPct val="96000"/>
              </a:lnSpc>
              <a:spcBef>
                <a:spcPts val="325"/>
              </a:spcBef>
              <a:spcAft>
                <a:spcPts val="0"/>
              </a:spcAft>
              <a:buNone/>
            </a:pPr>
            <a:r>
              <a:rPr lang="en-US" sz="1000" dirty="0"/>
              <a:t>  </a:t>
            </a:r>
            <a:endParaRPr sz="1000" b="1"/>
          </a:p>
          <a:p>
            <a:pPr marL="286385" marR="5715" lvl="0" indent="-229869" algn="just" rtl="0">
              <a:lnSpc>
                <a:spcPct val="96000"/>
              </a:lnSpc>
              <a:spcBef>
                <a:spcPts val="325"/>
              </a:spcBef>
              <a:spcAft>
                <a:spcPts val="0"/>
              </a:spcAft>
              <a:buClr>
                <a:srgbClr val="FD8537"/>
              </a:buClr>
              <a:buSzPts val="700"/>
              <a:buFont typeface="Noto Sans Symbols"/>
              <a:buNone/>
            </a:pPr>
            <a:endParaRPr sz="1000" b="1"/>
          </a:p>
          <a:p>
            <a:pPr marL="286385" marR="5715" lvl="0" indent="-229869" algn="just" rtl="0">
              <a:lnSpc>
                <a:spcPct val="96000"/>
              </a:lnSpc>
              <a:spcBef>
                <a:spcPts val="325"/>
              </a:spcBef>
              <a:spcAft>
                <a:spcPts val="0"/>
              </a:spcAft>
              <a:buClr>
                <a:srgbClr val="FD8537"/>
              </a:buClr>
              <a:buSzPts val="700"/>
              <a:buFont typeface="Noto Sans Symbols"/>
              <a:buNone/>
            </a:pPr>
            <a:endParaRPr sz="1000" b="1"/>
          </a:p>
          <a:p>
            <a:pPr marL="286385" marR="5715" lvl="0" indent="-274319" algn="just" rtl="0">
              <a:lnSpc>
                <a:spcPct val="96000"/>
              </a:lnSpc>
              <a:spcBef>
                <a:spcPts val="325"/>
              </a:spcBef>
              <a:spcAft>
                <a:spcPts val="0"/>
              </a:spcAft>
              <a:buNone/>
            </a:pPr>
            <a:endParaRPr sz="1000" b="1"/>
          </a:p>
          <a:p>
            <a:pPr marL="286385" marR="5715" lvl="0" indent="-229869" algn="just" rtl="0">
              <a:lnSpc>
                <a:spcPct val="96000"/>
              </a:lnSpc>
              <a:spcBef>
                <a:spcPts val="325"/>
              </a:spcBef>
              <a:spcAft>
                <a:spcPts val="0"/>
              </a:spcAft>
              <a:buClr>
                <a:srgbClr val="FD8537"/>
              </a:buClr>
              <a:buSzPts val="700"/>
              <a:buFont typeface="Noto Sans Symbols"/>
              <a:buNone/>
            </a:pPr>
            <a:endParaRPr sz="1000"/>
          </a:p>
          <a:p>
            <a:pPr marL="286385" marR="5715" lvl="0" indent="-229869" algn="just" rtl="0">
              <a:lnSpc>
                <a:spcPct val="96000"/>
              </a:lnSpc>
              <a:spcBef>
                <a:spcPts val="325"/>
              </a:spcBef>
              <a:spcAft>
                <a:spcPts val="0"/>
              </a:spcAft>
              <a:buClr>
                <a:srgbClr val="FD8537"/>
              </a:buClr>
              <a:buSzPts val="700"/>
              <a:buFont typeface="Noto Sans Symbols"/>
              <a:buNone/>
            </a:pPr>
            <a:endParaRPr sz="1000"/>
          </a:p>
          <a:p>
            <a:pPr marL="286385" marR="5715" lvl="0" indent="-229869" algn="just" rtl="0">
              <a:lnSpc>
                <a:spcPct val="96000"/>
              </a:lnSpc>
              <a:spcBef>
                <a:spcPts val="325"/>
              </a:spcBef>
              <a:spcAft>
                <a:spcPts val="0"/>
              </a:spcAft>
              <a:buClr>
                <a:srgbClr val="FD8537"/>
              </a:buClr>
              <a:buSzPts val="700"/>
              <a:buFont typeface="Noto Sans Symbols"/>
              <a:buNone/>
            </a:pPr>
            <a:endParaRPr sz="1000"/>
          </a:p>
          <a:p>
            <a:pPr marL="286385" marR="5715" lvl="0" indent="-229869" algn="just" rtl="0">
              <a:lnSpc>
                <a:spcPct val="96000"/>
              </a:lnSpc>
              <a:spcBef>
                <a:spcPts val="325"/>
              </a:spcBef>
              <a:spcAft>
                <a:spcPts val="0"/>
              </a:spcAft>
              <a:buClr>
                <a:srgbClr val="FD8537"/>
              </a:buClr>
              <a:buSzPts val="700"/>
              <a:buFont typeface="Noto Sans Symbols"/>
              <a:buNone/>
            </a:pPr>
            <a:endParaRPr sz="1000"/>
          </a:p>
          <a:p>
            <a:pPr marL="0" lvl="0" indent="0" algn="l" rtl="0">
              <a:spcBef>
                <a:spcPts val="0"/>
              </a:spcBef>
              <a:spcAft>
                <a:spcPts val="0"/>
              </a:spcAft>
              <a:buNone/>
            </a:pPr>
            <a:endParaRPr sz="1000"/>
          </a:p>
        </p:txBody>
      </p:sp>
      <p:grpSp>
        <p:nvGrpSpPr>
          <p:cNvPr id="792" name="Google Shape;792;p37"/>
          <p:cNvGrpSpPr/>
          <p:nvPr/>
        </p:nvGrpSpPr>
        <p:grpSpPr>
          <a:xfrm>
            <a:off x="8145018" y="285749"/>
            <a:ext cx="844746" cy="5993865"/>
            <a:chOff x="8145018" y="285749"/>
            <a:chExt cx="571500" cy="5215255"/>
          </a:xfrm>
        </p:grpSpPr>
        <p:sp>
          <p:nvSpPr>
            <p:cNvPr id="793" name="Google Shape;793;p37"/>
            <p:cNvSpPr/>
            <p:nvPr/>
          </p:nvSpPr>
          <p:spPr>
            <a:xfrm>
              <a:off x="8145018" y="285749"/>
              <a:ext cx="571500" cy="5215255"/>
            </a:xfrm>
            <a:custGeom>
              <a:avLst/>
              <a:gdLst/>
              <a:ahLst/>
              <a:cxnLst/>
              <a:rect l="l" t="t" r="r" b="b"/>
              <a:pathLst>
                <a:path w="571500" h="5215255" extrusionOk="0">
                  <a:moveTo>
                    <a:pt x="476250" y="0"/>
                  </a:moveTo>
                  <a:lnTo>
                    <a:pt x="95250" y="0"/>
                  </a:lnTo>
                  <a:lnTo>
                    <a:pt x="58185" y="7489"/>
                  </a:lnTo>
                  <a:lnTo>
                    <a:pt x="27908" y="27908"/>
                  </a:lnTo>
                  <a:lnTo>
                    <a:pt x="7489" y="58185"/>
                  </a:lnTo>
                  <a:lnTo>
                    <a:pt x="0" y="95250"/>
                  </a:lnTo>
                  <a:lnTo>
                    <a:pt x="0" y="5119878"/>
                  </a:lnTo>
                  <a:lnTo>
                    <a:pt x="7489" y="5156942"/>
                  </a:lnTo>
                  <a:lnTo>
                    <a:pt x="27908" y="5187219"/>
                  </a:lnTo>
                  <a:lnTo>
                    <a:pt x="58185" y="5207638"/>
                  </a:lnTo>
                  <a:lnTo>
                    <a:pt x="95250" y="5215128"/>
                  </a:lnTo>
                  <a:lnTo>
                    <a:pt x="476250" y="5215128"/>
                  </a:lnTo>
                  <a:lnTo>
                    <a:pt x="513314" y="5207638"/>
                  </a:lnTo>
                  <a:lnTo>
                    <a:pt x="543591" y="5187219"/>
                  </a:lnTo>
                  <a:lnTo>
                    <a:pt x="564010" y="5156942"/>
                  </a:lnTo>
                  <a:lnTo>
                    <a:pt x="571500" y="5119878"/>
                  </a:lnTo>
                  <a:lnTo>
                    <a:pt x="571500" y="95250"/>
                  </a:lnTo>
                  <a:lnTo>
                    <a:pt x="564010" y="58185"/>
                  </a:lnTo>
                  <a:lnTo>
                    <a:pt x="543591" y="27908"/>
                  </a:lnTo>
                  <a:lnTo>
                    <a:pt x="513314" y="7489"/>
                  </a:lnTo>
                  <a:lnTo>
                    <a:pt x="476250" y="0"/>
                  </a:lnTo>
                  <a:close/>
                </a:path>
              </a:pathLst>
            </a:custGeom>
            <a:solidFill>
              <a:srgbClr val="FFC000"/>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94" name="Google Shape;794;p37"/>
            <p:cNvSpPr/>
            <p:nvPr/>
          </p:nvSpPr>
          <p:spPr>
            <a:xfrm>
              <a:off x="8145018" y="285749"/>
              <a:ext cx="571500" cy="5215255"/>
            </a:xfrm>
            <a:custGeom>
              <a:avLst/>
              <a:gdLst/>
              <a:ahLst/>
              <a:cxnLst/>
              <a:rect l="l" t="t" r="r" b="b"/>
              <a:pathLst>
                <a:path w="571500" h="5215255" extrusionOk="0">
                  <a:moveTo>
                    <a:pt x="476250" y="5215128"/>
                  </a:moveTo>
                  <a:lnTo>
                    <a:pt x="513314" y="5207638"/>
                  </a:lnTo>
                  <a:lnTo>
                    <a:pt x="543591" y="5187219"/>
                  </a:lnTo>
                  <a:lnTo>
                    <a:pt x="564010" y="5156942"/>
                  </a:lnTo>
                  <a:lnTo>
                    <a:pt x="571500" y="5119878"/>
                  </a:lnTo>
                  <a:lnTo>
                    <a:pt x="571500" y="95250"/>
                  </a:lnTo>
                  <a:lnTo>
                    <a:pt x="564010" y="58185"/>
                  </a:lnTo>
                  <a:lnTo>
                    <a:pt x="543591" y="27908"/>
                  </a:lnTo>
                  <a:lnTo>
                    <a:pt x="513314" y="7489"/>
                  </a:lnTo>
                  <a:lnTo>
                    <a:pt x="476250" y="0"/>
                  </a:lnTo>
                  <a:lnTo>
                    <a:pt x="95250" y="0"/>
                  </a:lnTo>
                  <a:lnTo>
                    <a:pt x="58185" y="7489"/>
                  </a:lnTo>
                  <a:lnTo>
                    <a:pt x="27908" y="27908"/>
                  </a:lnTo>
                  <a:lnTo>
                    <a:pt x="7489" y="58185"/>
                  </a:lnTo>
                  <a:lnTo>
                    <a:pt x="0" y="95250"/>
                  </a:lnTo>
                  <a:lnTo>
                    <a:pt x="0" y="5119878"/>
                  </a:lnTo>
                  <a:lnTo>
                    <a:pt x="7489" y="5156942"/>
                  </a:lnTo>
                  <a:lnTo>
                    <a:pt x="27908" y="5187219"/>
                  </a:lnTo>
                  <a:lnTo>
                    <a:pt x="58185" y="5207638"/>
                  </a:lnTo>
                  <a:lnTo>
                    <a:pt x="95250" y="5215128"/>
                  </a:lnTo>
                  <a:lnTo>
                    <a:pt x="476250" y="5215128"/>
                  </a:lnTo>
                  <a:close/>
                </a:path>
              </a:pathLst>
            </a:custGeom>
            <a:solidFill>
              <a:srgbClr val="FFC000"/>
            </a:solid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
        <p:nvSpPr>
          <p:cNvPr id="795" name="Google Shape;795;p37"/>
          <p:cNvSpPr txBox="1"/>
          <p:nvPr/>
        </p:nvSpPr>
        <p:spPr>
          <a:xfrm rot="5400000">
            <a:off x="6918418" y="2604200"/>
            <a:ext cx="3252470" cy="575945"/>
          </a:xfrm>
          <a:prstGeom prst="rect">
            <a:avLst/>
          </a:prstGeom>
          <a:noFill/>
          <a:ln>
            <a:noFill/>
          </a:ln>
        </p:spPr>
        <p:txBody>
          <a:bodyPr spcFirstLastPara="1" wrap="square" lIns="0" tIns="9525" rIns="0" bIns="0" anchor="t" anchorCtr="0">
            <a:spAutoFit/>
          </a:bodyPr>
          <a:lstStyle/>
          <a:p>
            <a:pPr marL="0" lvl="0" indent="0" algn="ctr" rtl="0">
              <a:lnSpc>
                <a:spcPct val="113333"/>
              </a:lnSpc>
              <a:spcBef>
                <a:spcPts val="0"/>
              </a:spcBef>
              <a:spcAft>
                <a:spcPts val="0"/>
              </a:spcAft>
              <a:buNone/>
            </a:pPr>
            <a:r>
              <a:rPr lang="en-US" sz="1800" b="1" dirty="0">
                <a:latin typeface="Cambria"/>
                <a:ea typeface="Cambria"/>
                <a:cs typeface="Cambria"/>
                <a:sym typeface="Cambria"/>
              </a:rPr>
              <a:t>PLACEMENT	BROCHURE</a:t>
            </a:r>
            <a:endParaRPr sz="1800">
              <a:latin typeface="Cambria"/>
              <a:ea typeface="Cambria"/>
              <a:cs typeface="Cambria"/>
              <a:sym typeface="Cambria"/>
            </a:endParaRPr>
          </a:p>
          <a:p>
            <a:pPr marL="1270" lvl="0" indent="0" algn="ctr" rtl="0">
              <a:lnSpc>
                <a:spcPct val="114000"/>
              </a:lnSpc>
              <a:spcBef>
                <a:spcPts val="0"/>
              </a:spcBef>
              <a:spcAft>
                <a:spcPts val="0"/>
              </a:spcAft>
              <a:buNone/>
            </a:pPr>
            <a:r>
              <a:rPr lang="en-US" sz="2000" b="1" dirty="0">
                <a:latin typeface="Cambria"/>
                <a:ea typeface="Cambria"/>
                <a:cs typeface="Cambria"/>
                <a:sym typeface="Cambria"/>
              </a:rPr>
              <a:t>2024</a:t>
            </a:r>
            <a:endParaRPr sz="2000">
              <a:latin typeface="Cambria"/>
              <a:ea typeface="Cambria"/>
              <a:cs typeface="Cambria"/>
              <a:sym typeface="Cambria"/>
            </a:endParaRPr>
          </a:p>
        </p:txBody>
      </p:sp>
      <p:sp>
        <p:nvSpPr>
          <p:cNvPr id="12" name="TextBox 11"/>
          <p:cNvSpPr txBox="1"/>
          <p:nvPr/>
        </p:nvSpPr>
        <p:spPr>
          <a:xfrm>
            <a:off x="8559800" y="6570133"/>
            <a:ext cx="383438" cy="307777"/>
          </a:xfrm>
          <a:prstGeom prst="rect">
            <a:avLst/>
          </a:prstGeom>
          <a:noFill/>
        </p:spPr>
        <p:txBody>
          <a:bodyPr wrap="none" rtlCol="0">
            <a:spAutoFit/>
          </a:bodyPr>
          <a:lstStyle/>
          <a:p>
            <a:r>
              <a:rPr lang="en-US" dirty="0" smtClean="0"/>
              <a:t>35</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38"/>
          <p:cNvSpPr/>
          <p:nvPr/>
        </p:nvSpPr>
        <p:spPr>
          <a:xfrm>
            <a:off x="576234" y="0"/>
            <a:ext cx="7715304" cy="8794675"/>
          </a:xfrm>
          <a:prstGeom prst="rect">
            <a:avLst/>
          </a:prstGeom>
          <a:solidFill>
            <a:srgbClr val="FFFFFF"/>
          </a:solidFill>
          <a:ln>
            <a:noFill/>
          </a:ln>
        </p:spPr>
        <p:txBody>
          <a:bodyPr spcFirstLastPara="1" wrap="square" lIns="91425" tIns="45700" rIns="91425" bIns="45700" anchor="ctr" anchorCtr="0">
            <a:spAutoFit/>
          </a:bodyPr>
          <a:lstStyle/>
          <a:p>
            <a:pPr marL="0" lvl="1" indent="-57150" algn="just" rtl="0">
              <a:lnSpc>
                <a:spcPct val="150000"/>
              </a:lnSpc>
              <a:spcBef>
                <a:spcPts val="0"/>
              </a:spcBef>
              <a:spcAft>
                <a:spcPts val="0"/>
              </a:spcAft>
              <a:buClr>
                <a:schemeClr val="dk1"/>
              </a:buClr>
              <a:buSzPts val="900"/>
              <a:buFont typeface="Courier New"/>
              <a:buChar char="o"/>
            </a:pPr>
            <a:r>
              <a:rPr lang="en-US" sz="900" i="0" u="none" strike="noStrike" cap="none">
                <a:solidFill>
                  <a:schemeClr val="dk1"/>
                </a:solidFill>
                <a:latin typeface="Times New Roman"/>
                <a:ea typeface="Times New Roman"/>
                <a:cs typeface="Times New Roman"/>
                <a:sym typeface="Times New Roman"/>
              </a:rPr>
              <a:t>  Burhan Hamid,  Neesa Majeed, Bashir Ahmad Ganai, Shahnawaz Hassan, Zaffar Bashir, Parvaze Ahmad Wani, Kahkashan Perveen and R. Z. Sayyed(2023). Journal of Basic Microbiology – Wiley1-12, I.F: 3.1</a:t>
            </a:r>
            <a:endParaRPr sz="900" i="0" u="none" strike="noStrike" cap="none">
              <a:solidFill>
                <a:schemeClr val="dk1"/>
              </a:solidFill>
              <a:latin typeface="Times New Roman"/>
              <a:ea typeface="Times New Roman"/>
              <a:cs typeface="Times New Roman"/>
              <a:sym typeface="Times New Roman"/>
            </a:endParaRPr>
          </a:p>
          <a:p>
            <a:pPr marL="0" lvl="1" indent="-57150" algn="just" rtl="0">
              <a:lnSpc>
                <a:spcPct val="150000"/>
              </a:lnSpc>
              <a:spcBef>
                <a:spcPts val="0"/>
              </a:spcBef>
              <a:spcAft>
                <a:spcPts val="0"/>
              </a:spcAft>
              <a:buClr>
                <a:schemeClr val="dk1"/>
              </a:buClr>
              <a:buSzPts val="900"/>
              <a:buFont typeface="Courier New"/>
              <a:buChar char="o"/>
            </a:pPr>
            <a:r>
              <a:rPr lang="en-US" sz="900" i="0" u="none" strike="noStrike" cap="none">
                <a:solidFill>
                  <a:schemeClr val="dk1"/>
                </a:solidFill>
                <a:latin typeface="Times New Roman"/>
                <a:ea typeface="Times New Roman"/>
                <a:cs typeface="Times New Roman"/>
                <a:sym typeface="Times New Roman"/>
              </a:rPr>
              <a:t>  Mohd Ashraf Dar, Burhan Hamid, Garima Kaushik(2023).Temporal trends in the use and concentration of organophosphorus pesticides in Indian riverine waters, toxicity and their risks assessment.  Regional studies in marine Sciences-Elsevier; 59;102814, IF: 2.1</a:t>
            </a:r>
            <a:endParaRPr sz="900" i="0" u="none" strike="noStrike" cap="none">
              <a:solidFill>
                <a:schemeClr val="dk1"/>
              </a:solidFill>
              <a:latin typeface="Times New Roman"/>
              <a:ea typeface="Times New Roman"/>
              <a:cs typeface="Times New Roman"/>
              <a:sym typeface="Times New Roman"/>
            </a:endParaRPr>
          </a:p>
          <a:p>
            <a:pPr marL="0" lvl="1" indent="-57150" algn="just" rtl="0">
              <a:lnSpc>
                <a:spcPct val="150000"/>
              </a:lnSpc>
              <a:spcBef>
                <a:spcPts val="0"/>
              </a:spcBef>
              <a:spcAft>
                <a:spcPts val="0"/>
              </a:spcAft>
              <a:buClr>
                <a:schemeClr val="dk1"/>
              </a:buClr>
              <a:buSzPts val="900"/>
              <a:buFont typeface="Courier New"/>
              <a:buChar char="o"/>
            </a:pPr>
            <a:r>
              <a:rPr lang="en-US" sz="900" i="0" u="none" strike="noStrike" cap="none">
                <a:solidFill>
                  <a:schemeClr val="dk1"/>
                </a:solidFill>
                <a:latin typeface="Times New Roman"/>
                <a:ea typeface="Times New Roman"/>
                <a:cs typeface="Times New Roman"/>
                <a:sym typeface="Times New Roman"/>
              </a:rPr>
              <a:t>  Burhan Hamid, Ali Mohd Yatoo, R. Z. Sayyed, R. Dinesh kumar, Jameel M Al-Khayri, Zaffar Bashir, Mika Sillanpää, NeesaMajeed(2023).Microbial-based conversion of food waste for sustainable bioremediation and utilization as compost. </a:t>
            </a:r>
            <a:r>
              <a:rPr lang="en-US" sz="900" i="1" u="none" strike="noStrike" cap="none">
                <a:solidFill>
                  <a:schemeClr val="dk1"/>
                </a:solidFill>
                <a:latin typeface="Times New Roman"/>
                <a:ea typeface="Times New Roman"/>
                <a:cs typeface="Times New Roman"/>
                <a:sym typeface="Times New Roman"/>
              </a:rPr>
              <a:t>Biomass Conversion and Biorefinery </a:t>
            </a:r>
            <a:r>
              <a:rPr lang="en-US" sz="900" i="0" u="none" strike="noStrike" cap="none">
                <a:solidFill>
                  <a:schemeClr val="dk1"/>
                </a:solidFill>
                <a:latin typeface="Times New Roman"/>
                <a:ea typeface="Times New Roman"/>
                <a:cs typeface="Times New Roman"/>
                <a:sym typeface="Times New Roman"/>
              </a:rPr>
              <a:t>–Springer;</a:t>
            </a:r>
            <a:r>
              <a:rPr lang="en-US" sz="900" i="0" u="sng" strike="noStrike" cap="none">
                <a:solidFill>
                  <a:schemeClr val="dk1"/>
                </a:solidFill>
                <a:latin typeface="Times New Roman"/>
                <a:ea typeface="Times New Roman"/>
                <a:cs typeface="Times New Roman"/>
                <a:sym typeface="Times New Roman"/>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https://doi.org/10.1007/s13399-023-04794-6</a:t>
            </a:r>
            <a:r>
              <a:rPr lang="en-US" sz="900" i="0" u="none" strike="noStrike" cap="none">
                <a:solidFill>
                  <a:schemeClr val="dk1"/>
                </a:solidFill>
                <a:latin typeface="Times New Roman"/>
                <a:ea typeface="Times New Roman"/>
                <a:cs typeface="Times New Roman"/>
                <a:sym typeface="Times New Roman"/>
              </a:rPr>
              <a:t>  1-15.  I.F: 4.1</a:t>
            </a:r>
            <a:endParaRPr sz="900" i="0" u="none" strike="noStrike" cap="none">
              <a:solidFill>
                <a:schemeClr val="dk1"/>
              </a:solidFill>
              <a:latin typeface="Times New Roman"/>
              <a:ea typeface="Times New Roman"/>
              <a:cs typeface="Times New Roman"/>
              <a:sym typeface="Times New Roman"/>
            </a:endParaRPr>
          </a:p>
          <a:p>
            <a:pPr marL="0" lvl="1" indent="-57150" algn="just" rtl="0">
              <a:lnSpc>
                <a:spcPct val="150000"/>
              </a:lnSpc>
              <a:spcBef>
                <a:spcPts val="0"/>
              </a:spcBef>
              <a:spcAft>
                <a:spcPts val="0"/>
              </a:spcAft>
              <a:buClr>
                <a:schemeClr val="dk1"/>
              </a:buClr>
              <a:buSzPts val="900"/>
              <a:buFont typeface="Courier New"/>
              <a:buChar char="o"/>
            </a:pPr>
            <a:r>
              <a:rPr lang="en-US" sz="900">
                <a:solidFill>
                  <a:schemeClr val="dk1"/>
                </a:solidFill>
                <a:latin typeface="Times New Roman"/>
                <a:ea typeface="Times New Roman"/>
                <a:cs typeface="Times New Roman"/>
                <a:sym typeface="Times New Roman"/>
              </a:rPr>
              <a:t>  Kuddus, M., Roohi, Bano, N., Sheik, G.B., Joseph, B., Hamid, B.,Raveendran Sindhu, AravindMadhavan(2024). Cold-active microbial enzymes and their biotechnological applications. Microbial Biotechnology-Wiley; 17, e14467. </a:t>
            </a:r>
            <a:r>
              <a:rPr lang="en-US" sz="900" u="sng">
                <a:solidFill>
                  <a:schemeClr val="dk1"/>
                </a:solidFill>
                <a:latin typeface="Times New Roman"/>
                <a:ea typeface="Times New Roman"/>
                <a:cs typeface="Times New Roman"/>
                <a:sym typeface="Times New Roman"/>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https://doi.org/10.1111/1751-7915.14467</a:t>
            </a:r>
            <a:r>
              <a:rPr lang="en-US" sz="900">
                <a:solidFill>
                  <a:schemeClr val="dk1"/>
                </a:solidFill>
                <a:latin typeface="Times New Roman"/>
                <a:ea typeface="Times New Roman"/>
                <a:cs typeface="Times New Roman"/>
                <a:sym typeface="Times New Roman"/>
              </a:rPr>
              <a:t>. I.F: 5.7</a:t>
            </a:r>
            <a:r>
              <a:rPr lang="en-US" sz="900" i="0" u="none" strike="noStrike" cap="none">
                <a:solidFill>
                  <a:schemeClr val="dk1"/>
                </a:solidFill>
                <a:latin typeface="Times New Roman"/>
                <a:ea typeface="Times New Roman"/>
                <a:cs typeface="Times New Roman"/>
                <a:sym typeface="Times New Roman"/>
              </a:rPr>
              <a:t> </a:t>
            </a:r>
            <a:endParaRPr/>
          </a:p>
          <a:p>
            <a:pPr marL="0" lvl="1" indent="-57150" algn="just" rtl="0">
              <a:lnSpc>
                <a:spcPct val="150000"/>
              </a:lnSpc>
              <a:spcBef>
                <a:spcPts val="0"/>
              </a:spcBef>
              <a:spcAft>
                <a:spcPts val="0"/>
              </a:spcAft>
              <a:buClr>
                <a:schemeClr val="dk1"/>
              </a:buClr>
              <a:buSzPts val="900"/>
              <a:buFont typeface="Courier New"/>
              <a:buChar char="o"/>
            </a:pPr>
            <a:r>
              <a:rPr lang="en-US" sz="900" i="0" u="none" strike="noStrike" cap="none">
                <a:solidFill>
                  <a:schemeClr val="dk1"/>
                </a:solidFill>
                <a:latin typeface="Times New Roman"/>
                <a:ea typeface="Times New Roman"/>
                <a:cs typeface="Times New Roman"/>
                <a:sym typeface="Times New Roman"/>
              </a:rPr>
              <a:t>  Humaira Bashir, Zaffar Bashir, Reetika Mahajan, Muslima Nazir, Rakeeb A. Mir · F. A. Nehvi, Sajad Majeed Zargar.Molecular characterization and insights into the origin of commonbean (</a:t>
            </a:r>
            <a:r>
              <a:rPr lang="en-US" sz="900" i="1" u="none" strike="noStrike" cap="none">
                <a:solidFill>
                  <a:schemeClr val="dk1"/>
                </a:solidFill>
                <a:latin typeface="Times New Roman"/>
                <a:ea typeface="Times New Roman"/>
                <a:cs typeface="Times New Roman"/>
                <a:sym typeface="Times New Roman"/>
              </a:rPr>
              <a:t>Phaseolus vulgaris </a:t>
            </a:r>
            <a:r>
              <a:rPr lang="en-US" sz="900" i="0" u="none" strike="noStrike" cap="none">
                <a:solidFill>
                  <a:schemeClr val="dk1"/>
                </a:solidFill>
                <a:latin typeface="Times New Roman"/>
                <a:ea typeface="Times New Roman"/>
                <a:cs typeface="Times New Roman"/>
                <a:sym typeface="Times New Roman"/>
              </a:rPr>
              <a:t>L.) landraces of north western HimalayasThe Nucleus:An International Journal of Cytologyand Allied Topics.2020.SpringerISSN 0029-568X</a:t>
            </a:r>
            <a:endParaRPr/>
          </a:p>
          <a:p>
            <a:pPr marL="0" lvl="1" indent="-57150" algn="just" rtl="0">
              <a:lnSpc>
                <a:spcPct val="150000"/>
              </a:lnSpc>
              <a:spcBef>
                <a:spcPts val="0"/>
              </a:spcBef>
              <a:spcAft>
                <a:spcPts val="0"/>
              </a:spcAft>
              <a:buSzPts val="900"/>
              <a:buFont typeface="Courier New"/>
              <a:buChar char="o"/>
            </a:pPr>
            <a:r>
              <a:rPr lang="en-US" sz="900">
                <a:latin typeface="Times New Roman"/>
                <a:ea typeface="Times New Roman"/>
                <a:cs typeface="Times New Roman"/>
                <a:sym typeface="Times New Roman"/>
              </a:rPr>
              <a:t>  Showket Ahmad Dar, Sajad Hussain Mir, Zaffar Bashir, Kounser Javeed, Muneer Ahmad Sofi,Mudasir Hassan6, Tashi Dawa, Tashi Dolkar, Sabreena Ashraf, Shafiyah Rashid. Mode of action of biopesticides (virus, fungi, bacteria, protozoa and nematodes) and their symptoms of infestation to insect pests.</a:t>
            </a:r>
            <a:r>
              <a:rPr lang="en-US" sz="900" i="1">
                <a:latin typeface="Times New Roman"/>
                <a:ea typeface="Times New Roman"/>
                <a:cs typeface="Times New Roman"/>
                <a:sym typeface="Times New Roman"/>
              </a:rPr>
              <a:t>Multilogicinscience</a:t>
            </a:r>
            <a:r>
              <a:rPr lang="en-US" sz="900">
                <a:latin typeface="Times New Roman"/>
                <a:ea typeface="Times New Roman"/>
                <a:cs typeface="Times New Roman"/>
                <a:sym typeface="Times New Roman"/>
              </a:rPr>
              <a:t>. 2021Vol. X, ISSUE XXXVI,</a:t>
            </a:r>
            <a:endParaRPr/>
          </a:p>
          <a:p>
            <a:pPr marL="0" lvl="1" indent="-57150" algn="just" rtl="0">
              <a:lnSpc>
                <a:spcPct val="150000"/>
              </a:lnSpc>
              <a:spcBef>
                <a:spcPts val="0"/>
              </a:spcBef>
              <a:spcAft>
                <a:spcPts val="0"/>
              </a:spcAft>
              <a:buSzPts val="900"/>
              <a:buFont typeface="Courier New"/>
              <a:buChar char="o"/>
            </a:pPr>
            <a:r>
              <a:rPr lang="en-US" sz="900">
                <a:latin typeface="Times New Roman"/>
                <a:ea typeface="Times New Roman"/>
                <a:cs typeface="Times New Roman"/>
                <a:sym typeface="Times New Roman"/>
              </a:rPr>
              <a:t>  Zaffar Bashir*.Characterization of Potassium Solubilizing Bacteria from Rhizospheric Soils of Cherry (</a:t>
            </a:r>
            <a:r>
              <a:rPr lang="en-US" sz="900" i="1">
                <a:latin typeface="Times New Roman"/>
                <a:ea typeface="Times New Roman"/>
                <a:cs typeface="Times New Roman"/>
                <a:sym typeface="Times New Roman"/>
              </a:rPr>
              <a:t>Prunusavium</a:t>
            </a:r>
            <a:r>
              <a:rPr lang="en-US" sz="900">
                <a:latin typeface="Times New Roman"/>
                <a:ea typeface="Times New Roman"/>
                <a:cs typeface="Times New Roman"/>
                <a:sym typeface="Times New Roman"/>
              </a:rPr>
              <a:t>).</a:t>
            </a:r>
            <a:r>
              <a:rPr lang="en-US" sz="900" i="1">
                <a:latin typeface="Times New Roman"/>
                <a:ea typeface="Times New Roman"/>
                <a:cs typeface="Times New Roman"/>
                <a:sym typeface="Times New Roman"/>
              </a:rPr>
              <a:t>Res. Jr. of Agril. Sci.</a:t>
            </a:r>
            <a:r>
              <a:rPr lang="en-US" sz="900">
                <a:latin typeface="Times New Roman"/>
                <a:ea typeface="Times New Roman"/>
                <a:cs typeface="Times New Roman"/>
                <a:sym typeface="Times New Roman"/>
              </a:rPr>
              <a:t>202112(2): 494-496.NAAS:4.50</a:t>
            </a:r>
            <a:endParaRPr/>
          </a:p>
          <a:p>
            <a:pPr marL="0" lvl="1" indent="-57150" algn="just" rtl="0">
              <a:lnSpc>
                <a:spcPct val="150000"/>
              </a:lnSpc>
              <a:spcBef>
                <a:spcPts val="0"/>
              </a:spcBef>
              <a:spcAft>
                <a:spcPts val="0"/>
              </a:spcAft>
              <a:buSzPts val="900"/>
              <a:buFont typeface="Courier New"/>
              <a:buChar char="o"/>
            </a:pPr>
            <a:r>
              <a:rPr lang="en-US" sz="900">
                <a:latin typeface="Times New Roman"/>
                <a:ea typeface="Times New Roman"/>
                <a:cs typeface="Times New Roman"/>
                <a:sym typeface="Times New Roman"/>
              </a:rPr>
              <a:t>  Mohiddin, F.A.; Bhat, N.A.; Wani, S.H.; Bhat, A.H.; Ahanger, M.A.; Shikari, A.B.; Sofi, N.R.; Zaffar Bashir. Combination of Strobilurin and Triazole Chemicals for the Management of Blast Disease in MushkBudji -Aromatic Rice. Journal of Fungi (MDPI).2021 7 1060. Impact factor.5.7</a:t>
            </a:r>
            <a:endParaRPr sz="900">
              <a:latin typeface="Times New Roman"/>
              <a:ea typeface="Times New Roman"/>
              <a:cs typeface="Times New Roman"/>
              <a:sym typeface="Times New Roman"/>
            </a:endParaRPr>
          </a:p>
          <a:p>
            <a:pPr marL="0" lvl="1" indent="-57150" algn="just" rtl="0">
              <a:lnSpc>
                <a:spcPct val="150000"/>
              </a:lnSpc>
              <a:spcBef>
                <a:spcPts val="0"/>
              </a:spcBef>
              <a:spcAft>
                <a:spcPts val="0"/>
              </a:spcAft>
              <a:buSzPts val="900"/>
              <a:buFont typeface="Courier New"/>
              <a:buChar char="o"/>
            </a:pPr>
            <a:r>
              <a:rPr lang="en-US" sz="900">
                <a:latin typeface="Times New Roman"/>
                <a:ea typeface="Times New Roman"/>
                <a:cs typeface="Times New Roman"/>
                <a:sym typeface="Times New Roman"/>
              </a:rPr>
              <a:t>  Parvaze Ahmad Wani, Yusuff Kareem Olusebi, Uzma Wani, Nusrat Rafi, Mohd Sajjad Ahmad Khan (2024) Role of Chromium Reductases, Antioxidants and Biosorption Against Oxidative Damage of Metals by </a:t>
            </a:r>
            <a:r>
              <a:rPr lang="en-US" sz="900" i="1">
                <a:latin typeface="Times New Roman"/>
                <a:ea typeface="Times New Roman"/>
                <a:cs typeface="Times New Roman"/>
                <a:sym typeface="Times New Roman"/>
              </a:rPr>
              <a:t>Bacillus cereus</a:t>
            </a:r>
            <a:r>
              <a:rPr lang="en-US" sz="900">
                <a:latin typeface="Times New Roman"/>
                <a:ea typeface="Times New Roman"/>
                <a:cs typeface="Times New Roman"/>
                <a:sym typeface="Times New Roman"/>
              </a:rPr>
              <a:t>. Journal of Basic Microbiology. 1-11. DOI: 10.1002/jobm.202300589. IF 3.1</a:t>
            </a:r>
            <a:endParaRPr/>
          </a:p>
          <a:p>
            <a:pPr marL="0" lvl="1" indent="-57150" algn="just" rtl="0">
              <a:lnSpc>
                <a:spcPct val="150000"/>
              </a:lnSpc>
              <a:spcBef>
                <a:spcPts val="0"/>
              </a:spcBef>
              <a:spcAft>
                <a:spcPts val="0"/>
              </a:spcAft>
              <a:buSzPts val="900"/>
              <a:buFont typeface="Courier New"/>
              <a:buChar char="o"/>
            </a:pPr>
            <a:r>
              <a:rPr lang="en-US" sz="900">
                <a:latin typeface="Times New Roman"/>
                <a:ea typeface="Times New Roman"/>
                <a:cs typeface="Times New Roman"/>
                <a:sym typeface="Times New Roman"/>
              </a:rPr>
              <a:t>  Parvaze Ahmad Wani, Grace AT, Omobolanle AW, AmaBM, Ishaq MA, Wani A, Jan N, Oluwaseun OI (2024). Anti-microbial, Anti-diabetic and Anti-quorum Sensing Activity of the Essential Oil of </a:t>
            </a:r>
            <a:r>
              <a:rPr lang="en-US" sz="900" i="1">
                <a:latin typeface="Times New Roman"/>
                <a:ea typeface="Times New Roman"/>
                <a:cs typeface="Times New Roman"/>
                <a:sym typeface="Times New Roman"/>
              </a:rPr>
              <a:t>Dialium guineense</a:t>
            </a:r>
            <a:r>
              <a:rPr lang="en-US" sz="900">
                <a:latin typeface="Times New Roman"/>
                <a:ea typeface="Times New Roman"/>
                <a:cs typeface="Times New Roman"/>
                <a:sym typeface="Times New Roman"/>
              </a:rPr>
              <a:t> Willd. Grown in South-West Nigeria. Essential Oil Bearing Plants. Accepted. IF 2.4</a:t>
            </a:r>
            <a:endParaRPr sz="900">
              <a:latin typeface="Times New Roman"/>
              <a:ea typeface="Times New Roman"/>
              <a:cs typeface="Times New Roman"/>
              <a:sym typeface="Times New Roman"/>
            </a:endParaRPr>
          </a:p>
          <a:p>
            <a:pPr marL="0" lvl="1" indent="-57150" algn="just" rtl="0">
              <a:lnSpc>
                <a:spcPct val="150000"/>
              </a:lnSpc>
              <a:spcBef>
                <a:spcPts val="0"/>
              </a:spcBef>
              <a:spcAft>
                <a:spcPts val="0"/>
              </a:spcAft>
              <a:buSzPts val="900"/>
              <a:buFont typeface="Courier New"/>
              <a:buChar char="o"/>
            </a:pPr>
            <a:r>
              <a:rPr lang="en-US" sz="900">
                <a:latin typeface="Times New Roman"/>
                <a:ea typeface="Times New Roman"/>
                <a:cs typeface="Times New Roman"/>
                <a:sym typeface="Times New Roman"/>
              </a:rPr>
              <a:t> Parvaze Ahmad Wani, Yusuff K. Olusebi, Bello A. Rilwan (2023) Remediation of hydrocarbons and metals by hydrocarbon utilizing Pseudomonas taiwanensis YSA-17 isolated from soil contaminated with petroleum. Journal of Basic Microbiology. 63: 1426-1439. IF 3.1 </a:t>
            </a:r>
            <a:endParaRPr/>
          </a:p>
          <a:p>
            <a:pPr marL="0" lvl="1" indent="-57150" algn="just" rtl="0">
              <a:lnSpc>
                <a:spcPct val="150000"/>
              </a:lnSpc>
              <a:spcBef>
                <a:spcPts val="0"/>
              </a:spcBef>
              <a:spcAft>
                <a:spcPts val="0"/>
              </a:spcAft>
              <a:buSzPts val="900"/>
              <a:buFont typeface="Courier New"/>
              <a:buChar char="o"/>
            </a:pPr>
            <a:r>
              <a:rPr lang="en-US" sz="900">
                <a:latin typeface="Times New Roman"/>
                <a:ea typeface="Times New Roman"/>
                <a:cs typeface="Times New Roman"/>
                <a:sym typeface="Times New Roman"/>
              </a:rPr>
              <a:t>  Parvaze Ahmad Wani, Adebimpe Nusirat Ebudola, Yusuff Kareem Olusebi, Nusrat Rafi, Sanusi Jadesola Fawzhia O &amp; Oyelami Isaac Oluwaseun (2023). Hydrocarbon Utilizing and Metal Tolerant Bacteria Simultaneously Degrade Hydrocarbons and Detoxify Metals in Petroleum Contaminated Soil. Geomicrobiology Journal. 40 (4): 372-381. IF 2.412</a:t>
            </a:r>
            <a:endParaRPr/>
          </a:p>
          <a:p>
            <a:pPr marL="0" lvl="1" indent="-57150" algn="just" rtl="0">
              <a:lnSpc>
                <a:spcPct val="150000"/>
              </a:lnSpc>
              <a:spcBef>
                <a:spcPts val="0"/>
              </a:spcBef>
              <a:spcAft>
                <a:spcPts val="0"/>
              </a:spcAft>
              <a:buSzPts val="900"/>
              <a:buFont typeface="Courier New"/>
              <a:buChar char="o"/>
            </a:pPr>
            <a:r>
              <a:rPr lang="en-US" sz="900">
                <a:latin typeface="Times New Roman"/>
                <a:ea typeface="Times New Roman"/>
                <a:cs typeface="Times New Roman"/>
                <a:sym typeface="Times New Roman"/>
              </a:rPr>
              <a:t>  Parvaze Ahmad Wani, Nusrat Rafi, Uzma Wani, Hashirudeen Bilikis A (2023). Simultaneous Bioremediation of Heavy Metals </a:t>
            </a:r>
            <a:r>
              <a:rPr lang="en-US" sz="900"/>
              <a:t>and Biodegradation of Hydrocarbons by Metal Resistant </a:t>
            </a:r>
            <a:r>
              <a:rPr lang="en-US" sz="900" i="1"/>
              <a:t>Brevibacillus parabrevis </a:t>
            </a:r>
            <a:r>
              <a:rPr lang="en-US" sz="900"/>
              <a:t>OZF5 Improves Plant Growth Promotion. Bioremediation Journal. 27 (1): 20-31. IF 2.14</a:t>
            </a:r>
            <a:endParaRPr/>
          </a:p>
          <a:p>
            <a:pPr marL="0" lvl="1" indent="0" algn="just" rtl="0">
              <a:lnSpc>
                <a:spcPct val="150000"/>
              </a:lnSpc>
              <a:spcBef>
                <a:spcPts val="0"/>
              </a:spcBef>
              <a:spcAft>
                <a:spcPts val="0"/>
              </a:spcAft>
              <a:buSzPts val="800"/>
              <a:buFont typeface="Noto Sans Symbols"/>
              <a:buNone/>
            </a:pPr>
            <a:endParaRPr sz="800"/>
          </a:p>
          <a:p>
            <a:pPr marL="0" lvl="1" indent="0" algn="just" rtl="0">
              <a:lnSpc>
                <a:spcPct val="150000"/>
              </a:lnSpc>
              <a:spcBef>
                <a:spcPts val="0"/>
              </a:spcBef>
              <a:spcAft>
                <a:spcPts val="0"/>
              </a:spcAft>
              <a:buSzPts val="800"/>
              <a:buFont typeface="Noto Sans Symbols"/>
              <a:buNone/>
            </a:pPr>
            <a:endParaRPr sz="800"/>
          </a:p>
          <a:p>
            <a:pPr marL="0" lvl="1" indent="0" algn="just" rtl="0">
              <a:lnSpc>
                <a:spcPct val="150000"/>
              </a:lnSpc>
              <a:spcBef>
                <a:spcPts val="0"/>
              </a:spcBef>
              <a:spcAft>
                <a:spcPts val="0"/>
              </a:spcAft>
              <a:buNone/>
            </a:pPr>
            <a:endParaRPr sz="800" b="1">
              <a:latin typeface="Times New Roman"/>
              <a:ea typeface="Times New Roman"/>
              <a:cs typeface="Times New Roman"/>
              <a:sym typeface="Times New Roman"/>
            </a:endParaRPr>
          </a:p>
          <a:p>
            <a:pPr marL="0" lvl="1" indent="0" algn="just" rtl="0">
              <a:lnSpc>
                <a:spcPct val="150000"/>
              </a:lnSpc>
              <a:spcBef>
                <a:spcPts val="0"/>
              </a:spcBef>
              <a:spcAft>
                <a:spcPts val="0"/>
              </a:spcAft>
              <a:buNone/>
            </a:pPr>
            <a:endParaRPr sz="800" b="1">
              <a:latin typeface="Times New Roman"/>
              <a:ea typeface="Times New Roman"/>
              <a:cs typeface="Times New Roman"/>
              <a:sym typeface="Times New Roman"/>
            </a:endParaRPr>
          </a:p>
          <a:p>
            <a:pPr marL="0" lvl="1" indent="0" algn="just" rtl="0">
              <a:lnSpc>
                <a:spcPct val="150000"/>
              </a:lnSpc>
              <a:spcBef>
                <a:spcPts val="0"/>
              </a:spcBef>
              <a:spcAft>
                <a:spcPts val="0"/>
              </a:spcAft>
              <a:buNone/>
            </a:pPr>
            <a:endParaRPr sz="800">
              <a:latin typeface="Times New Roman"/>
              <a:ea typeface="Times New Roman"/>
              <a:cs typeface="Times New Roman"/>
              <a:sym typeface="Times New Roman"/>
            </a:endParaRPr>
          </a:p>
          <a:p>
            <a:pPr marL="0" lvl="1" indent="0" algn="just" rtl="0">
              <a:lnSpc>
                <a:spcPct val="150000"/>
              </a:lnSpc>
              <a:spcBef>
                <a:spcPts val="0"/>
              </a:spcBef>
              <a:spcAft>
                <a:spcPts val="0"/>
              </a:spcAft>
              <a:buNone/>
            </a:pPr>
            <a:endParaRPr sz="900"/>
          </a:p>
          <a:p>
            <a:pPr marL="0" lvl="0" indent="0" algn="just" rtl="0">
              <a:lnSpc>
                <a:spcPct val="150000"/>
              </a:lnSpc>
              <a:spcBef>
                <a:spcPts val="0"/>
              </a:spcBef>
              <a:spcAft>
                <a:spcPts val="0"/>
              </a:spcAft>
              <a:buSzPts val="900"/>
              <a:buFont typeface="Noto Sans Symbols"/>
              <a:buNone/>
            </a:pPr>
            <a:endParaRPr sz="900">
              <a:latin typeface="Times New Roman"/>
              <a:ea typeface="Times New Roman"/>
              <a:cs typeface="Times New Roman"/>
              <a:sym typeface="Times New Roman"/>
            </a:endParaRPr>
          </a:p>
          <a:p>
            <a:pPr marL="0" lvl="0" indent="0" algn="just" rtl="0">
              <a:lnSpc>
                <a:spcPct val="150000"/>
              </a:lnSpc>
              <a:spcBef>
                <a:spcPts val="0"/>
              </a:spcBef>
              <a:spcAft>
                <a:spcPts val="0"/>
              </a:spcAft>
              <a:buSzPts val="900"/>
              <a:buFont typeface="Noto Sans Symbols"/>
              <a:buNone/>
            </a:pPr>
            <a:endParaRPr sz="900">
              <a:latin typeface="Times New Roman"/>
              <a:ea typeface="Times New Roman"/>
              <a:cs typeface="Times New Roman"/>
              <a:sym typeface="Times New Roman"/>
            </a:endParaRPr>
          </a:p>
          <a:p>
            <a:pPr marL="0" lvl="1" indent="0" algn="just" rtl="0">
              <a:lnSpc>
                <a:spcPct val="150000"/>
              </a:lnSpc>
              <a:spcBef>
                <a:spcPts val="0"/>
              </a:spcBef>
              <a:spcAft>
                <a:spcPts val="0"/>
              </a:spcAft>
              <a:buSzPts val="1000"/>
              <a:buFont typeface="Noto Sans Symbols"/>
              <a:buNone/>
            </a:pPr>
            <a:endParaRPr sz="1000">
              <a:solidFill>
                <a:schemeClr val="dk1"/>
              </a:solidFill>
              <a:latin typeface="Times New Roman"/>
              <a:ea typeface="Times New Roman"/>
              <a:cs typeface="Times New Roman"/>
              <a:sym typeface="Times New Roman"/>
            </a:endParaRPr>
          </a:p>
          <a:p>
            <a:pPr marL="0" lvl="0" indent="0" algn="l" rtl="0">
              <a:lnSpc>
                <a:spcPct val="150000"/>
              </a:lnSpc>
              <a:spcBef>
                <a:spcPts val="0"/>
              </a:spcBef>
              <a:spcAft>
                <a:spcPts val="0"/>
              </a:spcAft>
              <a:buNone/>
            </a:pPr>
            <a:endParaRPr sz="1000"/>
          </a:p>
          <a:p>
            <a:pPr marL="0" marR="0" lvl="0" indent="0" algn="just" rtl="0">
              <a:lnSpc>
                <a:spcPct val="150000"/>
              </a:lnSpc>
              <a:spcBef>
                <a:spcPts val="0"/>
              </a:spcBef>
              <a:spcAft>
                <a:spcPts val="0"/>
              </a:spcAft>
              <a:buSzPts val="1000"/>
              <a:buFont typeface="Noto Sans Symbols"/>
              <a:buNone/>
            </a:pPr>
            <a:endParaRPr sz="1000" i="0" u="none" strike="noStrike" cap="none">
              <a:solidFill>
                <a:srgbClr val="313131"/>
              </a:solidFill>
              <a:latin typeface="Times New Roman"/>
              <a:ea typeface="Times New Roman"/>
              <a:cs typeface="Times New Roman"/>
              <a:sym typeface="Times New Roman"/>
            </a:endParaRPr>
          </a:p>
          <a:p>
            <a:pPr marL="0" marR="0" lvl="0" indent="0" algn="just" rtl="0">
              <a:lnSpc>
                <a:spcPct val="150000"/>
              </a:lnSpc>
              <a:spcBef>
                <a:spcPts val="0"/>
              </a:spcBef>
              <a:spcAft>
                <a:spcPts val="0"/>
              </a:spcAft>
              <a:buNone/>
            </a:pPr>
            <a:endParaRPr sz="1000" i="0" u="none" strike="noStrike" cap="none">
              <a:solidFill>
                <a:schemeClr val="dk1"/>
              </a:solidFill>
              <a:latin typeface="Times New Roman"/>
              <a:ea typeface="Times New Roman"/>
              <a:cs typeface="Times New Roman"/>
              <a:sym typeface="Times New Roman"/>
            </a:endParaRPr>
          </a:p>
        </p:txBody>
      </p:sp>
      <p:grpSp>
        <p:nvGrpSpPr>
          <p:cNvPr id="802" name="Google Shape;802;p38"/>
          <p:cNvGrpSpPr/>
          <p:nvPr/>
        </p:nvGrpSpPr>
        <p:grpSpPr>
          <a:xfrm>
            <a:off x="8207566" y="457912"/>
            <a:ext cx="936434" cy="5777635"/>
            <a:chOff x="8145018" y="285749"/>
            <a:chExt cx="571500" cy="5215255"/>
          </a:xfrm>
        </p:grpSpPr>
        <p:sp>
          <p:nvSpPr>
            <p:cNvPr id="803" name="Google Shape;803;p38"/>
            <p:cNvSpPr/>
            <p:nvPr/>
          </p:nvSpPr>
          <p:spPr>
            <a:xfrm>
              <a:off x="8145018" y="285749"/>
              <a:ext cx="571500" cy="5215255"/>
            </a:xfrm>
            <a:custGeom>
              <a:avLst/>
              <a:gdLst/>
              <a:ahLst/>
              <a:cxnLst/>
              <a:rect l="l" t="t" r="r" b="b"/>
              <a:pathLst>
                <a:path w="571500" h="5215255" extrusionOk="0">
                  <a:moveTo>
                    <a:pt x="476250" y="0"/>
                  </a:moveTo>
                  <a:lnTo>
                    <a:pt x="95250" y="0"/>
                  </a:lnTo>
                  <a:lnTo>
                    <a:pt x="58185" y="7489"/>
                  </a:lnTo>
                  <a:lnTo>
                    <a:pt x="27908" y="27908"/>
                  </a:lnTo>
                  <a:lnTo>
                    <a:pt x="7489" y="58185"/>
                  </a:lnTo>
                  <a:lnTo>
                    <a:pt x="0" y="95250"/>
                  </a:lnTo>
                  <a:lnTo>
                    <a:pt x="0" y="5119878"/>
                  </a:lnTo>
                  <a:lnTo>
                    <a:pt x="7489" y="5156942"/>
                  </a:lnTo>
                  <a:lnTo>
                    <a:pt x="27908" y="5187219"/>
                  </a:lnTo>
                  <a:lnTo>
                    <a:pt x="58185" y="5207638"/>
                  </a:lnTo>
                  <a:lnTo>
                    <a:pt x="95250" y="5215128"/>
                  </a:lnTo>
                  <a:lnTo>
                    <a:pt x="476250" y="5215128"/>
                  </a:lnTo>
                  <a:lnTo>
                    <a:pt x="513314" y="5207638"/>
                  </a:lnTo>
                  <a:lnTo>
                    <a:pt x="543591" y="5187219"/>
                  </a:lnTo>
                  <a:lnTo>
                    <a:pt x="564010" y="5156942"/>
                  </a:lnTo>
                  <a:lnTo>
                    <a:pt x="571500" y="5119878"/>
                  </a:lnTo>
                  <a:lnTo>
                    <a:pt x="571500" y="95250"/>
                  </a:lnTo>
                  <a:lnTo>
                    <a:pt x="564010" y="58185"/>
                  </a:lnTo>
                  <a:lnTo>
                    <a:pt x="543591" y="27908"/>
                  </a:lnTo>
                  <a:lnTo>
                    <a:pt x="513314" y="7489"/>
                  </a:lnTo>
                  <a:lnTo>
                    <a:pt x="476250" y="0"/>
                  </a:lnTo>
                  <a:close/>
                </a:path>
              </a:pathLst>
            </a:custGeom>
            <a:solidFill>
              <a:srgbClr val="FFC000"/>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804" name="Google Shape;804;p38"/>
            <p:cNvSpPr/>
            <p:nvPr/>
          </p:nvSpPr>
          <p:spPr>
            <a:xfrm>
              <a:off x="8145018" y="285749"/>
              <a:ext cx="571500" cy="5215255"/>
            </a:xfrm>
            <a:custGeom>
              <a:avLst/>
              <a:gdLst/>
              <a:ahLst/>
              <a:cxnLst/>
              <a:rect l="l" t="t" r="r" b="b"/>
              <a:pathLst>
                <a:path w="571500" h="5215255" extrusionOk="0">
                  <a:moveTo>
                    <a:pt x="476250" y="5215128"/>
                  </a:moveTo>
                  <a:lnTo>
                    <a:pt x="513314" y="5207638"/>
                  </a:lnTo>
                  <a:lnTo>
                    <a:pt x="543591" y="5187219"/>
                  </a:lnTo>
                  <a:lnTo>
                    <a:pt x="564010" y="5156942"/>
                  </a:lnTo>
                  <a:lnTo>
                    <a:pt x="571500" y="5119878"/>
                  </a:lnTo>
                  <a:lnTo>
                    <a:pt x="571500" y="95250"/>
                  </a:lnTo>
                  <a:lnTo>
                    <a:pt x="564010" y="58185"/>
                  </a:lnTo>
                  <a:lnTo>
                    <a:pt x="543591" y="27908"/>
                  </a:lnTo>
                  <a:lnTo>
                    <a:pt x="513314" y="7489"/>
                  </a:lnTo>
                  <a:lnTo>
                    <a:pt x="476250" y="0"/>
                  </a:lnTo>
                  <a:lnTo>
                    <a:pt x="95250" y="0"/>
                  </a:lnTo>
                  <a:lnTo>
                    <a:pt x="58185" y="7489"/>
                  </a:lnTo>
                  <a:lnTo>
                    <a:pt x="27908" y="27908"/>
                  </a:lnTo>
                  <a:lnTo>
                    <a:pt x="7489" y="58185"/>
                  </a:lnTo>
                  <a:lnTo>
                    <a:pt x="0" y="95250"/>
                  </a:lnTo>
                  <a:lnTo>
                    <a:pt x="0" y="5119878"/>
                  </a:lnTo>
                  <a:lnTo>
                    <a:pt x="7489" y="5156942"/>
                  </a:lnTo>
                  <a:lnTo>
                    <a:pt x="27908" y="5187219"/>
                  </a:lnTo>
                  <a:lnTo>
                    <a:pt x="58185" y="5207638"/>
                  </a:lnTo>
                  <a:lnTo>
                    <a:pt x="95250" y="5215128"/>
                  </a:lnTo>
                  <a:lnTo>
                    <a:pt x="476250" y="5215128"/>
                  </a:lnTo>
                  <a:close/>
                </a:path>
              </a:pathLst>
            </a:custGeom>
            <a:solidFill>
              <a:srgbClr val="FFC000"/>
            </a:solid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
        <p:nvSpPr>
          <p:cNvPr id="805" name="Google Shape;805;p38"/>
          <p:cNvSpPr txBox="1"/>
          <p:nvPr/>
        </p:nvSpPr>
        <p:spPr>
          <a:xfrm rot="5400000">
            <a:off x="7073849" y="2479196"/>
            <a:ext cx="3466784" cy="673518"/>
          </a:xfrm>
          <a:prstGeom prst="rect">
            <a:avLst/>
          </a:prstGeom>
          <a:noFill/>
          <a:ln>
            <a:noFill/>
          </a:ln>
        </p:spPr>
        <p:txBody>
          <a:bodyPr spcFirstLastPara="1" wrap="square" lIns="0" tIns="9525" rIns="0" bIns="0" anchor="t" anchorCtr="0">
            <a:spAutoFit/>
          </a:bodyPr>
          <a:lstStyle/>
          <a:p>
            <a:pPr marL="0" lvl="0" indent="0" algn="ctr" rtl="0">
              <a:lnSpc>
                <a:spcPct val="113333"/>
              </a:lnSpc>
              <a:spcBef>
                <a:spcPts val="0"/>
              </a:spcBef>
              <a:spcAft>
                <a:spcPts val="0"/>
              </a:spcAft>
              <a:buNone/>
            </a:pPr>
            <a:r>
              <a:rPr lang="en-US" sz="1800" b="1" dirty="0">
                <a:latin typeface="Cambria"/>
                <a:ea typeface="Cambria"/>
                <a:cs typeface="Cambria"/>
                <a:sym typeface="Cambria"/>
              </a:rPr>
              <a:t>PLACEMENT	BROCHURE</a:t>
            </a:r>
            <a:endParaRPr sz="1800">
              <a:latin typeface="Cambria"/>
              <a:ea typeface="Cambria"/>
              <a:cs typeface="Cambria"/>
              <a:sym typeface="Cambria"/>
            </a:endParaRPr>
          </a:p>
          <a:p>
            <a:pPr marL="1270" lvl="0" indent="0" algn="ctr" rtl="0">
              <a:lnSpc>
                <a:spcPct val="114000"/>
              </a:lnSpc>
              <a:spcBef>
                <a:spcPts val="0"/>
              </a:spcBef>
              <a:spcAft>
                <a:spcPts val="0"/>
              </a:spcAft>
              <a:buNone/>
            </a:pPr>
            <a:r>
              <a:rPr lang="en-US" sz="2000" b="1" dirty="0">
                <a:latin typeface="Cambria"/>
                <a:ea typeface="Cambria"/>
                <a:cs typeface="Cambria"/>
                <a:sym typeface="Cambria"/>
              </a:rPr>
              <a:t>2024</a:t>
            </a:r>
            <a:endParaRPr sz="2000">
              <a:latin typeface="Cambria"/>
              <a:ea typeface="Cambria"/>
              <a:cs typeface="Cambria"/>
              <a:sym typeface="Cambria"/>
            </a:endParaRPr>
          </a:p>
        </p:txBody>
      </p:sp>
      <p:sp>
        <p:nvSpPr>
          <p:cNvPr id="8" name="TextBox 7"/>
          <p:cNvSpPr txBox="1"/>
          <p:nvPr/>
        </p:nvSpPr>
        <p:spPr>
          <a:xfrm>
            <a:off x="8559800" y="6544733"/>
            <a:ext cx="383438" cy="307777"/>
          </a:xfrm>
          <a:prstGeom prst="rect">
            <a:avLst/>
          </a:prstGeom>
          <a:noFill/>
        </p:spPr>
        <p:txBody>
          <a:bodyPr wrap="none" rtlCol="0">
            <a:spAutoFit/>
          </a:bodyPr>
          <a:lstStyle/>
          <a:p>
            <a:r>
              <a:rPr lang="en-US" dirty="0" smtClean="0"/>
              <a:t>36</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Google Shape;811;p39"/>
          <p:cNvSpPr/>
          <p:nvPr/>
        </p:nvSpPr>
        <p:spPr>
          <a:xfrm>
            <a:off x="0" y="285728"/>
            <a:ext cx="8715404" cy="3970318"/>
          </a:xfrm>
          <a:prstGeom prst="rect">
            <a:avLst/>
          </a:prstGeom>
          <a:noFill/>
          <a:ln>
            <a:noFill/>
          </a:ln>
        </p:spPr>
        <p:txBody>
          <a:bodyPr spcFirstLastPara="1" wrap="square" lIns="91425" tIns="45700" rIns="91425" bIns="45700" anchor="t" anchorCtr="0">
            <a:spAutoFit/>
          </a:bodyPr>
          <a:lstStyle/>
          <a:p>
            <a:pPr marL="0" lvl="0" indent="-57150" algn="just" rtl="0">
              <a:spcBef>
                <a:spcPts val="0"/>
              </a:spcBef>
              <a:spcAft>
                <a:spcPts val="0"/>
              </a:spcAft>
              <a:buSzPts val="900"/>
              <a:buFont typeface="Courier New"/>
              <a:buChar char="o"/>
            </a:pPr>
            <a:r>
              <a:rPr lang="en-US" sz="900">
                <a:latin typeface="Times New Roman"/>
                <a:ea typeface="Times New Roman"/>
                <a:cs typeface="Times New Roman"/>
                <a:sym typeface="Times New Roman"/>
              </a:rPr>
              <a:t> Sumayya Nazir, Md. Niamat Ali, Javeed Ahmad Tantray, Irfan Akram Baba and Arizo Jan, Simona Mariana Popescu, Bilal Ahamad Paray and Aneela Gulnaz (2022): Study of Ultrastructural Abnormalities in the Renal Cells of Cyprinus carpio Induced by Toxicants. Toxics,  10 (4) :177  [DOI: 10.3390/toxics10040177]                       (Multidisciplinary Digital Publishing Institute: </a:t>
            </a:r>
            <a:r>
              <a:rPr lang="en-US" sz="900" b="1">
                <a:latin typeface="Times New Roman"/>
                <a:ea typeface="Times New Roman"/>
                <a:cs typeface="Times New Roman"/>
                <a:sym typeface="Times New Roman"/>
              </a:rPr>
              <a:t>Impact score = 3.79)</a:t>
            </a:r>
            <a:endParaRPr/>
          </a:p>
          <a:p>
            <a:pPr marL="0" lvl="0" indent="0" algn="just" rtl="0">
              <a:spcBef>
                <a:spcPts val="0"/>
              </a:spcBef>
              <a:spcAft>
                <a:spcPts val="0"/>
              </a:spcAft>
              <a:buNone/>
            </a:pPr>
            <a:endParaRPr sz="900" b="1">
              <a:latin typeface="Times New Roman"/>
              <a:ea typeface="Times New Roman"/>
              <a:cs typeface="Times New Roman"/>
              <a:sym typeface="Times New Roman"/>
            </a:endParaRPr>
          </a:p>
          <a:p>
            <a:pPr marL="0" lvl="0" indent="-57150" algn="l" rtl="0">
              <a:spcBef>
                <a:spcPts val="0"/>
              </a:spcBef>
              <a:spcAft>
                <a:spcPts val="0"/>
              </a:spcAft>
              <a:buSzPts val="900"/>
              <a:buFont typeface="Courier New"/>
              <a:buChar char="o"/>
            </a:pPr>
            <a:r>
              <a:rPr lang="en-US" sz="900">
                <a:latin typeface="Times New Roman"/>
                <a:ea typeface="Times New Roman"/>
                <a:cs typeface="Times New Roman"/>
                <a:sym typeface="Times New Roman"/>
              </a:rPr>
              <a:t>  Ali Mohd Yatoo, Zarka Zaheen, Md. Niamat Ali, Z. A. Baba and S. A. Bhat (2022). Production of nutrient-enriched vermicompost from aquatic macrophytes supplemented with egg shell, bone meal, banana peel, and tea waste: Assessment of nutrient changes, Agronomy Report [https://doi.org/10.21203/rs.3.rs-1282025/v1]</a:t>
            </a:r>
            <a:endParaRPr/>
          </a:p>
          <a:p>
            <a:pPr marL="0" lvl="0" indent="0" algn="l" rtl="0">
              <a:spcBef>
                <a:spcPts val="0"/>
              </a:spcBef>
              <a:spcAft>
                <a:spcPts val="0"/>
              </a:spcAft>
              <a:buNone/>
            </a:pPr>
            <a:endParaRPr sz="900">
              <a:latin typeface="Times New Roman"/>
              <a:ea typeface="Times New Roman"/>
              <a:cs typeface="Times New Roman"/>
              <a:sym typeface="Times New Roman"/>
            </a:endParaRPr>
          </a:p>
          <a:p>
            <a:pPr marL="0" lvl="0" indent="-57150" algn="l" rtl="0">
              <a:spcBef>
                <a:spcPts val="0"/>
              </a:spcBef>
              <a:spcAft>
                <a:spcPts val="0"/>
              </a:spcAft>
              <a:buSzPts val="900"/>
              <a:buFont typeface="Courier New"/>
              <a:buChar char="o"/>
            </a:pPr>
            <a:r>
              <a:rPr lang="en-US" sz="900">
                <a:latin typeface="Times New Roman"/>
                <a:ea typeface="Times New Roman"/>
                <a:cs typeface="Times New Roman"/>
                <a:sym typeface="Times New Roman"/>
              </a:rPr>
              <a:t>  Mohd Murtaza, Mahrukh Hameed Zargar, Oliyath Ali, Ishfaq Shafi Khan and Md. Niamat Ali (2021): Spectrum and frequency of connexin 26 &amp; connexin 30 gene mutations in patients with congenital hearing loss from Ladakh India. Meta Gene: ISSN: 2214-5400 (Elsevier)) 30 (100960) [DOI: https://doi.org/10.1016/j.mgene.2021.100960</a:t>
            </a:r>
            <a:r>
              <a:rPr lang="en-US" sz="900" b="1">
                <a:latin typeface="Times New Roman"/>
                <a:ea typeface="Times New Roman"/>
                <a:cs typeface="Times New Roman"/>
                <a:sym typeface="Times New Roman"/>
              </a:rPr>
              <a:t>]       Impact factor: 0.7 </a:t>
            </a:r>
            <a:endParaRPr/>
          </a:p>
          <a:p>
            <a:pPr marL="0" lvl="0" indent="0" algn="l" rtl="0">
              <a:spcBef>
                <a:spcPts val="0"/>
              </a:spcBef>
              <a:spcAft>
                <a:spcPts val="0"/>
              </a:spcAft>
              <a:buNone/>
            </a:pPr>
            <a:r>
              <a:rPr lang="en-US" sz="900" b="1">
                <a:latin typeface="Times New Roman"/>
                <a:ea typeface="Times New Roman"/>
                <a:cs typeface="Times New Roman"/>
                <a:sym typeface="Times New Roman"/>
              </a:rPr>
              <a:t>           </a:t>
            </a:r>
            <a:endParaRPr/>
          </a:p>
          <a:p>
            <a:pPr marL="0" lvl="0" indent="-57150" algn="just" rtl="0">
              <a:spcBef>
                <a:spcPts val="0"/>
              </a:spcBef>
              <a:spcAft>
                <a:spcPts val="0"/>
              </a:spcAft>
              <a:buSzPts val="900"/>
              <a:buFont typeface="Courier New"/>
              <a:buChar char="o"/>
            </a:pPr>
            <a:r>
              <a:rPr lang="en-US" sz="900">
                <a:latin typeface="Times New Roman"/>
                <a:ea typeface="Times New Roman"/>
                <a:cs typeface="Times New Roman"/>
                <a:sym typeface="Times New Roman"/>
              </a:rPr>
              <a:t>  R. Raja, Md. Niamat Ali and G. A. Bhat (2021): Nidification record of himalayan monal Lophophorus impejanus, in Gulmarg Wildlife Sanctuary, J &amp; K, India. Uttar Pradesh Journal of Zoology, 42(16): 76-84 [ISSN : 0256-971X(P)</a:t>
            </a:r>
            <a:endParaRPr/>
          </a:p>
          <a:p>
            <a:pPr marL="0" lvl="0" indent="0" algn="just" rtl="0">
              <a:spcBef>
                <a:spcPts val="0"/>
              </a:spcBef>
              <a:spcAft>
                <a:spcPts val="0"/>
              </a:spcAft>
              <a:buSzPts val="900"/>
              <a:buFont typeface="Courier New"/>
              <a:buNone/>
            </a:pPr>
            <a:endParaRPr sz="900">
              <a:latin typeface="Times New Roman"/>
              <a:ea typeface="Times New Roman"/>
              <a:cs typeface="Times New Roman"/>
              <a:sym typeface="Times New Roman"/>
            </a:endParaRPr>
          </a:p>
          <a:p>
            <a:pPr marL="0" lvl="0" indent="-57150" algn="l" rtl="0">
              <a:spcBef>
                <a:spcPts val="0"/>
              </a:spcBef>
              <a:spcAft>
                <a:spcPts val="0"/>
              </a:spcAft>
              <a:buSzPts val="900"/>
              <a:buFont typeface="Courier New"/>
              <a:buChar char="o"/>
            </a:pPr>
            <a:r>
              <a:rPr lang="en-US" sz="900">
                <a:latin typeface="Times New Roman"/>
                <a:ea typeface="Times New Roman"/>
                <a:cs typeface="Times New Roman"/>
                <a:sym typeface="Times New Roman"/>
              </a:rPr>
              <a:t>  International Journal of Current Microbiology and Applied Sciences Biocontrol Potential of Plant Growth Promoting Rhizobacterium (PGPR)- Pseudomonas against Plant Pathogenic Fungi </a:t>
            </a:r>
            <a:r>
              <a:rPr lang="en-US" sz="900" b="1">
                <a:latin typeface="Times New Roman"/>
                <a:ea typeface="Times New Roman"/>
                <a:cs typeface="Times New Roman"/>
                <a:sym typeface="Times New Roman"/>
              </a:rPr>
              <a:t>Ulfat Nazir, </a:t>
            </a:r>
            <a:r>
              <a:rPr lang="en-US" sz="900">
                <a:latin typeface="Times New Roman"/>
                <a:ea typeface="Times New Roman"/>
                <a:cs typeface="Times New Roman"/>
                <a:sym typeface="Times New Roman"/>
              </a:rPr>
              <a:t>M. Y. Zargar, Z. A. Baba, S. A. Mir, F. A. Mohiddin and N. A. Bhat 2319-7706 </a:t>
            </a:r>
            <a:endParaRPr/>
          </a:p>
          <a:p>
            <a:pPr marL="0" lvl="0" indent="0" algn="l" rtl="0">
              <a:spcBef>
                <a:spcPts val="0"/>
              </a:spcBef>
              <a:spcAft>
                <a:spcPts val="0"/>
              </a:spcAft>
              <a:buNone/>
            </a:pPr>
            <a:r>
              <a:rPr lang="en-US" sz="900">
                <a:latin typeface="Times New Roman"/>
                <a:ea typeface="Times New Roman"/>
                <a:cs typeface="Times New Roman"/>
                <a:sym typeface="Times New Roman"/>
              </a:rPr>
              <a:t> </a:t>
            </a:r>
            <a:endParaRPr/>
          </a:p>
          <a:p>
            <a:pPr marL="0" lvl="0" indent="-57150" algn="l" rtl="0">
              <a:spcBef>
                <a:spcPts val="0"/>
              </a:spcBef>
              <a:spcAft>
                <a:spcPts val="0"/>
              </a:spcAft>
              <a:buSzPts val="900"/>
              <a:buFont typeface="Courier New"/>
              <a:buChar char="o"/>
            </a:pPr>
            <a:r>
              <a:rPr lang="en-US" sz="900">
                <a:latin typeface="Times New Roman"/>
                <a:ea typeface="Times New Roman"/>
                <a:cs typeface="Times New Roman"/>
                <a:sym typeface="Times New Roman"/>
              </a:rPr>
              <a:t>  International Journal of Chemical Studies Isolation and characterization of plant growth promoting rhizobacteria associated with pea rhizosphere in North Himalayan region </a:t>
            </a:r>
            <a:r>
              <a:rPr lang="en-US" sz="900" b="1">
                <a:latin typeface="Times New Roman"/>
                <a:ea typeface="Times New Roman"/>
                <a:cs typeface="Times New Roman"/>
                <a:sym typeface="Times New Roman"/>
              </a:rPr>
              <a:t>Ulfat Nazir</a:t>
            </a:r>
            <a:r>
              <a:rPr lang="en-US" sz="900">
                <a:latin typeface="Times New Roman"/>
                <a:ea typeface="Times New Roman"/>
                <a:cs typeface="Times New Roman"/>
                <a:sym typeface="Times New Roman"/>
              </a:rPr>
              <a:t>, MY Zargar, ZA Baba, SA Mir, FA Mohiddin and NA Bhat 2321-4902 </a:t>
            </a:r>
            <a:endParaRPr/>
          </a:p>
          <a:p>
            <a:pPr marL="0" lvl="0" indent="0" algn="l" rtl="0">
              <a:spcBef>
                <a:spcPts val="0"/>
              </a:spcBef>
              <a:spcAft>
                <a:spcPts val="0"/>
              </a:spcAft>
              <a:buSzPts val="900"/>
              <a:buFont typeface="Courier New"/>
              <a:buNone/>
            </a:pPr>
            <a:endParaRPr sz="900">
              <a:latin typeface="Times New Roman"/>
              <a:ea typeface="Times New Roman"/>
              <a:cs typeface="Times New Roman"/>
              <a:sym typeface="Times New Roman"/>
            </a:endParaRPr>
          </a:p>
          <a:p>
            <a:pPr marL="0" lvl="0" indent="-57150" algn="l" rtl="0">
              <a:spcBef>
                <a:spcPts val="0"/>
              </a:spcBef>
              <a:spcAft>
                <a:spcPts val="0"/>
              </a:spcAft>
              <a:buSzPts val="900"/>
              <a:buFont typeface="Courier New"/>
              <a:buChar char="o"/>
            </a:pPr>
            <a:r>
              <a:rPr lang="en-US" sz="900">
                <a:latin typeface="Times New Roman"/>
                <a:ea typeface="Times New Roman"/>
                <a:cs typeface="Times New Roman"/>
                <a:sym typeface="Times New Roman"/>
              </a:rPr>
              <a:t>  International Journal of Current Microbiology and Applied Sciences Characterization of Siderophore Producing Rhizobacteria and its Effect on Growth of Pea. </a:t>
            </a:r>
            <a:r>
              <a:rPr lang="en-US" sz="900" b="1">
                <a:latin typeface="Times New Roman"/>
                <a:ea typeface="Times New Roman"/>
                <a:cs typeface="Times New Roman"/>
                <a:sym typeface="Times New Roman"/>
              </a:rPr>
              <a:t>Ulfat Nazir </a:t>
            </a:r>
            <a:r>
              <a:rPr lang="en-US" sz="900">
                <a:latin typeface="Times New Roman"/>
                <a:ea typeface="Times New Roman"/>
                <a:cs typeface="Times New Roman"/>
                <a:sym typeface="Times New Roman"/>
              </a:rPr>
              <a:t>and M. Y Zargar 2319-7706 </a:t>
            </a:r>
            <a:endParaRPr/>
          </a:p>
          <a:p>
            <a:pPr marL="0" lvl="0" indent="0" algn="l" rtl="0">
              <a:spcBef>
                <a:spcPts val="0"/>
              </a:spcBef>
              <a:spcAft>
                <a:spcPts val="0"/>
              </a:spcAft>
              <a:buSzPts val="900"/>
              <a:buFont typeface="Courier New"/>
              <a:buNone/>
            </a:pPr>
            <a:endParaRPr sz="900">
              <a:latin typeface="Times New Roman"/>
              <a:ea typeface="Times New Roman"/>
              <a:cs typeface="Times New Roman"/>
              <a:sym typeface="Times New Roman"/>
            </a:endParaRPr>
          </a:p>
          <a:p>
            <a:pPr marL="0" lvl="0" indent="-57150" algn="l" rtl="0">
              <a:spcBef>
                <a:spcPts val="0"/>
              </a:spcBef>
              <a:spcAft>
                <a:spcPts val="0"/>
              </a:spcAft>
              <a:buSzPts val="900"/>
              <a:buFont typeface="Courier New"/>
              <a:buChar char="o"/>
            </a:pPr>
            <a:r>
              <a:rPr lang="en-US" sz="900">
                <a:latin typeface="Times New Roman"/>
                <a:ea typeface="Times New Roman"/>
                <a:cs typeface="Times New Roman"/>
                <a:sym typeface="Times New Roman"/>
              </a:rPr>
              <a:t>  International Journal of Current Microbiology and Applied Sciences Evaluation of Bacillus strains for Plant Growth Promoting Properties Isolated from Different Regions of Kashmir Valley 2319-7706 </a:t>
            </a:r>
            <a:endParaRPr/>
          </a:p>
          <a:p>
            <a:pPr marL="0" lvl="0" indent="0" algn="l" rtl="0">
              <a:spcBef>
                <a:spcPts val="0"/>
              </a:spcBef>
              <a:spcAft>
                <a:spcPts val="0"/>
              </a:spcAft>
              <a:buSzPts val="900"/>
              <a:buFont typeface="Courier New"/>
              <a:buNone/>
            </a:pPr>
            <a:endParaRPr sz="900">
              <a:latin typeface="Times New Roman"/>
              <a:ea typeface="Times New Roman"/>
              <a:cs typeface="Times New Roman"/>
              <a:sym typeface="Times New Roman"/>
            </a:endParaRPr>
          </a:p>
          <a:p>
            <a:pPr marL="0" lvl="0" indent="-57150" algn="l" rtl="0">
              <a:spcBef>
                <a:spcPts val="0"/>
              </a:spcBef>
              <a:spcAft>
                <a:spcPts val="0"/>
              </a:spcAft>
              <a:buSzPts val="900"/>
              <a:buFont typeface="Courier New"/>
              <a:buChar char="o"/>
            </a:pPr>
            <a:r>
              <a:rPr lang="en-US" sz="900">
                <a:latin typeface="Times New Roman"/>
                <a:ea typeface="Times New Roman"/>
                <a:cs typeface="Times New Roman"/>
                <a:sym typeface="Times New Roman"/>
              </a:rPr>
              <a:t>  International Journal of Current Microbiology and Applied Sciences Characterization of Phosphate Solubilizing Plant Growth Promoting Rhizobacteria Isolated From Pea Rhizosphere (Pisum sativa) </a:t>
            </a:r>
            <a:r>
              <a:rPr lang="en-US" sz="900" b="1">
                <a:latin typeface="Times New Roman"/>
                <a:ea typeface="Times New Roman"/>
                <a:cs typeface="Times New Roman"/>
                <a:sym typeface="Times New Roman"/>
              </a:rPr>
              <a:t>Ulfat Nazir </a:t>
            </a:r>
            <a:r>
              <a:rPr lang="en-US" sz="900">
                <a:latin typeface="Times New Roman"/>
                <a:ea typeface="Times New Roman"/>
                <a:cs typeface="Times New Roman"/>
                <a:sym typeface="Times New Roman"/>
              </a:rPr>
              <a:t>and M. Y Zargar 2319-7706</a:t>
            </a:r>
            <a:endParaRPr/>
          </a:p>
        </p:txBody>
      </p:sp>
      <p:sp>
        <p:nvSpPr>
          <p:cNvPr id="3" name="TextBox 2"/>
          <p:cNvSpPr txBox="1"/>
          <p:nvPr/>
        </p:nvSpPr>
        <p:spPr>
          <a:xfrm>
            <a:off x="8760562" y="5985933"/>
            <a:ext cx="383438" cy="307777"/>
          </a:xfrm>
          <a:prstGeom prst="rect">
            <a:avLst/>
          </a:prstGeom>
          <a:noFill/>
        </p:spPr>
        <p:txBody>
          <a:bodyPr wrap="none" rtlCol="0">
            <a:spAutoFit/>
          </a:bodyPr>
          <a:lstStyle/>
          <a:p>
            <a:r>
              <a:rPr lang="en-US" dirty="0" smtClean="0"/>
              <a:t>37</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4"/>
          <p:cNvSpPr txBox="1"/>
          <p:nvPr/>
        </p:nvSpPr>
        <p:spPr>
          <a:xfrm>
            <a:off x="578481" y="1071546"/>
            <a:ext cx="7493981" cy="4651915"/>
          </a:xfrm>
          <a:prstGeom prst="rect">
            <a:avLst/>
          </a:prstGeom>
          <a:noFill/>
          <a:ln>
            <a:noFill/>
          </a:ln>
        </p:spPr>
        <p:txBody>
          <a:bodyPr spcFirstLastPara="1" wrap="square" lIns="0" tIns="12050" rIns="0" bIns="0" anchor="t" anchorCtr="0">
            <a:spAutoFit/>
          </a:bodyPr>
          <a:lstStyle/>
          <a:p>
            <a:pPr marL="458469" marR="5080" lvl="0" indent="-171449" algn="just" rtl="0">
              <a:lnSpc>
                <a:spcPct val="100000"/>
              </a:lnSpc>
              <a:spcBef>
                <a:spcPts val="0"/>
              </a:spcBef>
              <a:spcAft>
                <a:spcPts val="0"/>
              </a:spcAft>
              <a:buClr>
                <a:schemeClr val="accent2"/>
              </a:buClr>
              <a:buSzPts val="1400"/>
              <a:buFont typeface="Noto Sans Symbols"/>
              <a:buChar char="⮚"/>
            </a:pPr>
            <a:r>
              <a:rPr lang="en-US" sz="1400" b="1" dirty="0">
                <a:solidFill>
                  <a:schemeClr val="accent2"/>
                </a:solidFill>
                <a:latin typeface="Times New Roman"/>
                <a:ea typeface="Times New Roman"/>
                <a:cs typeface="Times New Roman"/>
                <a:sym typeface="Times New Roman"/>
              </a:rPr>
              <a:t>Diverse Skill Set</a:t>
            </a:r>
            <a:r>
              <a:rPr lang="en-US" sz="1400" dirty="0">
                <a:latin typeface="Times New Roman"/>
                <a:ea typeface="Times New Roman"/>
                <a:cs typeface="Times New Roman"/>
                <a:sym typeface="Times New Roman"/>
              </a:rPr>
              <a:t>: Life sciences students often possess a diverse skill set, including critical thinking, problem-solving, and laboratory techniques, which are valuable in various industrial sectors and other societal issues such as pharmaceuticals, biotechnology, healthcare, sustainable agriculture and climate change.</a:t>
            </a:r>
            <a:endParaRPr/>
          </a:p>
          <a:p>
            <a:pPr marL="458469" marR="5080" lvl="0" indent="-82549" algn="just" rtl="0">
              <a:lnSpc>
                <a:spcPct val="100000"/>
              </a:lnSpc>
              <a:spcBef>
                <a:spcPts val="95"/>
              </a:spcBef>
              <a:spcAft>
                <a:spcPts val="0"/>
              </a:spcAft>
              <a:buSzPts val="1400"/>
              <a:buFont typeface="Noto Sans Symbols"/>
              <a:buNone/>
            </a:pPr>
            <a:endParaRPr sz="1400">
              <a:latin typeface="Times New Roman"/>
              <a:ea typeface="Times New Roman"/>
              <a:cs typeface="Times New Roman"/>
              <a:sym typeface="Times New Roman"/>
            </a:endParaRPr>
          </a:p>
          <a:p>
            <a:pPr marL="458469" marR="5080" lvl="0" indent="-171449" algn="just" rtl="0">
              <a:lnSpc>
                <a:spcPct val="100000"/>
              </a:lnSpc>
              <a:spcBef>
                <a:spcPts val="95"/>
              </a:spcBef>
              <a:spcAft>
                <a:spcPts val="0"/>
              </a:spcAft>
              <a:buClr>
                <a:schemeClr val="accent2"/>
              </a:buClr>
              <a:buSzPts val="1400"/>
              <a:buFont typeface="Noto Sans Symbols"/>
              <a:buChar char="⮚"/>
            </a:pPr>
            <a:r>
              <a:rPr lang="en-US" sz="1400" b="1" dirty="0">
                <a:solidFill>
                  <a:schemeClr val="accent2"/>
                </a:solidFill>
                <a:latin typeface="Times New Roman"/>
                <a:ea typeface="Times New Roman"/>
                <a:cs typeface="Times New Roman"/>
                <a:sym typeface="Times New Roman"/>
              </a:rPr>
              <a:t>Innovation and Research</a:t>
            </a:r>
            <a:r>
              <a:rPr lang="en-US" sz="1400" dirty="0">
                <a:latin typeface="Times New Roman"/>
                <a:ea typeface="Times New Roman"/>
                <a:cs typeface="Times New Roman"/>
                <a:sym typeface="Times New Roman"/>
              </a:rPr>
              <a:t>: Life sciences students are trained in research methodologies, allowing them to contribute to innovation and advancements in fields like medicine, agriculture</a:t>
            </a:r>
            <a:r>
              <a:rPr lang="en-US" sz="1400" dirty="0" smtClean="0">
                <a:latin typeface="Times New Roman"/>
                <a:ea typeface="Times New Roman"/>
                <a:cs typeface="Times New Roman"/>
                <a:sym typeface="Times New Roman"/>
              </a:rPr>
              <a:t>, biodiversity </a:t>
            </a:r>
            <a:r>
              <a:rPr lang="en-US" sz="1400" dirty="0">
                <a:latin typeface="Times New Roman"/>
                <a:ea typeface="Times New Roman"/>
                <a:cs typeface="Times New Roman"/>
                <a:sym typeface="Times New Roman"/>
              </a:rPr>
              <a:t>and biotechnology.</a:t>
            </a:r>
            <a:endParaRPr/>
          </a:p>
          <a:p>
            <a:pPr marL="458469" marR="5080" lvl="0" indent="-82549" algn="just" rtl="0">
              <a:lnSpc>
                <a:spcPct val="100000"/>
              </a:lnSpc>
              <a:spcBef>
                <a:spcPts val="95"/>
              </a:spcBef>
              <a:spcAft>
                <a:spcPts val="0"/>
              </a:spcAft>
              <a:buSzPts val="1400"/>
              <a:buFont typeface="Noto Sans Symbols"/>
              <a:buNone/>
            </a:pPr>
            <a:endParaRPr sz="1400">
              <a:latin typeface="Times New Roman"/>
              <a:ea typeface="Times New Roman"/>
              <a:cs typeface="Times New Roman"/>
              <a:sym typeface="Times New Roman"/>
            </a:endParaRPr>
          </a:p>
          <a:p>
            <a:pPr marL="458469" marR="5080" lvl="0" indent="-171449" algn="just" rtl="0">
              <a:lnSpc>
                <a:spcPct val="100000"/>
              </a:lnSpc>
              <a:spcBef>
                <a:spcPts val="95"/>
              </a:spcBef>
              <a:spcAft>
                <a:spcPts val="0"/>
              </a:spcAft>
              <a:buClr>
                <a:schemeClr val="accent2"/>
              </a:buClr>
              <a:buSzPts val="1400"/>
              <a:buFont typeface="Noto Sans Symbols"/>
              <a:buChar char="⮚"/>
            </a:pPr>
            <a:r>
              <a:rPr lang="en-US" sz="1400" b="1" dirty="0">
                <a:solidFill>
                  <a:schemeClr val="accent2"/>
                </a:solidFill>
                <a:latin typeface="Times New Roman"/>
                <a:ea typeface="Times New Roman"/>
                <a:cs typeface="Times New Roman"/>
                <a:sym typeface="Times New Roman"/>
              </a:rPr>
              <a:t>Adaptability:</a:t>
            </a:r>
            <a:r>
              <a:rPr lang="en-US" sz="1400" dirty="0">
                <a:latin typeface="Times New Roman"/>
                <a:ea typeface="Times New Roman"/>
                <a:cs typeface="Times New Roman"/>
                <a:sym typeface="Times New Roman"/>
              </a:rPr>
              <a:t> The interdisciplinary nature of our centre’s education, equips students with adaptability and the ability to work in diverse environments, making them well-suited for roles that require flexibility and the capacity to learn quickly.</a:t>
            </a:r>
            <a:endParaRPr/>
          </a:p>
          <a:p>
            <a:pPr marL="458469" marR="5080" lvl="0" indent="-82549" algn="just" rtl="0">
              <a:lnSpc>
                <a:spcPct val="100000"/>
              </a:lnSpc>
              <a:spcBef>
                <a:spcPts val="95"/>
              </a:spcBef>
              <a:spcAft>
                <a:spcPts val="0"/>
              </a:spcAft>
              <a:buSzPts val="1400"/>
              <a:buFont typeface="Noto Sans Symbols"/>
              <a:buNone/>
            </a:pPr>
            <a:endParaRPr sz="1400">
              <a:latin typeface="Times New Roman"/>
              <a:ea typeface="Times New Roman"/>
              <a:cs typeface="Times New Roman"/>
              <a:sym typeface="Times New Roman"/>
            </a:endParaRPr>
          </a:p>
          <a:p>
            <a:pPr marL="458469" marR="5080" lvl="0" indent="-82549" algn="just" rtl="0">
              <a:lnSpc>
                <a:spcPct val="100000"/>
              </a:lnSpc>
              <a:spcBef>
                <a:spcPts val="95"/>
              </a:spcBef>
              <a:spcAft>
                <a:spcPts val="0"/>
              </a:spcAft>
              <a:buSzPts val="1400"/>
              <a:buFont typeface="Noto Sans Symbols"/>
              <a:buNone/>
            </a:pPr>
            <a:endParaRPr sz="1400">
              <a:latin typeface="Times New Roman"/>
              <a:ea typeface="Times New Roman"/>
              <a:cs typeface="Times New Roman"/>
              <a:sym typeface="Times New Roman"/>
            </a:endParaRPr>
          </a:p>
          <a:p>
            <a:pPr marL="458469" marR="5080" lvl="0" indent="-171449" algn="just" rtl="0">
              <a:lnSpc>
                <a:spcPct val="100000"/>
              </a:lnSpc>
              <a:spcBef>
                <a:spcPts val="95"/>
              </a:spcBef>
              <a:spcAft>
                <a:spcPts val="0"/>
              </a:spcAft>
              <a:buClr>
                <a:schemeClr val="accent2"/>
              </a:buClr>
              <a:buSzPts val="1400"/>
              <a:buFont typeface="Noto Sans Symbols"/>
              <a:buChar char="⮚"/>
            </a:pPr>
            <a:r>
              <a:rPr lang="en-US" sz="1400" b="1" dirty="0">
                <a:solidFill>
                  <a:schemeClr val="accent2"/>
                </a:solidFill>
                <a:latin typeface="Times New Roman"/>
                <a:ea typeface="Times New Roman"/>
                <a:cs typeface="Times New Roman"/>
                <a:sym typeface="Times New Roman"/>
              </a:rPr>
              <a:t>Ethical Considerations</a:t>
            </a:r>
            <a:r>
              <a:rPr lang="en-US" sz="1400" dirty="0">
                <a:solidFill>
                  <a:schemeClr val="accent2"/>
                </a:solidFill>
                <a:latin typeface="Times New Roman"/>
                <a:ea typeface="Times New Roman"/>
                <a:cs typeface="Times New Roman"/>
                <a:sym typeface="Times New Roman"/>
              </a:rPr>
              <a:t>:</a:t>
            </a:r>
            <a:r>
              <a:rPr lang="en-US" sz="1400" dirty="0">
                <a:latin typeface="Times New Roman"/>
                <a:ea typeface="Times New Roman"/>
                <a:cs typeface="Times New Roman"/>
                <a:sym typeface="Times New Roman"/>
              </a:rPr>
              <a:t> Life sciences education often includes discussions on ethical considerations in research and practice, which is crucial in industries where ethical decision-making is paramount, such as healthcare and biotechnology.</a:t>
            </a:r>
            <a:endParaRPr/>
          </a:p>
          <a:p>
            <a:pPr marL="458469" marR="5080" lvl="0" indent="-82549" algn="just" rtl="0">
              <a:lnSpc>
                <a:spcPct val="100000"/>
              </a:lnSpc>
              <a:spcBef>
                <a:spcPts val="95"/>
              </a:spcBef>
              <a:spcAft>
                <a:spcPts val="0"/>
              </a:spcAft>
              <a:buSzPts val="1400"/>
              <a:buFont typeface="Noto Sans Symbols"/>
              <a:buNone/>
            </a:pPr>
            <a:endParaRPr sz="1400">
              <a:latin typeface="Times New Roman"/>
              <a:ea typeface="Times New Roman"/>
              <a:cs typeface="Times New Roman"/>
              <a:sym typeface="Times New Roman"/>
            </a:endParaRPr>
          </a:p>
          <a:p>
            <a:pPr marL="458469" marR="5080" lvl="0" indent="-171449" algn="just" rtl="0">
              <a:lnSpc>
                <a:spcPct val="100000"/>
              </a:lnSpc>
              <a:spcBef>
                <a:spcPts val="95"/>
              </a:spcBef>
              <a:spcAft>
                <a:spcPts val="0"/>
              </a:spcAft>
              <a:buClr>
                <a:schemeClr val="accent2"/>
              </a:buClr>
              <a:buSzPts val="1400"/>
              <a:buFont typeface="Noto Sans Symbols"/>
              <a:buChar char="⮚"/>
            </a:pPr>
            <a:r>
              <a:rPr lang="en-US" sz="1400" b="1" dirty="0">
                <a:solidFill>
                  <a:schemeClr val="accent2"/>
                </a:solidFill>
                <a:latin typeface="Times New Roman"/>
                <a:ea typeface="Times New Roman"/>
                <a:cs typeface="Times New Roman"/>
                <a:sym typeface="Times New Roman"/>
              </a:rPr>
              <a:t>Demand in Various Sectors:</a:t>
            </a:r>
            <a:r>
              <a:rPr lang="en-US" sz="1400" dirty="0">
                <a:latin typeface="Times New Roman"/>
                <a:ea typeface="Times New Roman"/>
                <a:cs typeface="Times New Roman"/>
                <a:sym typeface="Times New Roman"/>
              </a:rPr>
              <a:t> With the increasing focus on health, sustainability, and technological advancements, there is a growing demand for professionals with expertise in different sciences across multiple sectors, making our graduates highly sought after by employers. </a:t>
            </a:r>
            <a:endParaRPr/>
          </a:p>
        </p:txBody>
      </p:sp>
      <p:sp>
        <p:nvSpPr>
          <p:cNvPr id="133" name="Google Shape;133;p4"/>
          <p:cNvSpPr txBox="1"/>
          <p:nvPr/>
        </p:nvSpPr>
        <p:spPr>
          <a:xfrm>
            <a:off x="8371458" y="5872073"/>
            <a:ext cx="128270" cy="239395"/>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1400" b="1">
                <a:solidFill>
                  <a:srgbClr val="FFFFFF"/>
                </a:solidFill>
                <a:latin typeface="Cambria"/>
                <a:ea typeface="Cambria"/>
                <a:cs typeface="Cambria"/>
                <a:sym typeface="Cambria"/>
              </a:rPr>
              <a:t>7</a:t>
            </a:r>
            <a:endParaRPr sz="1400">
              <a:latin typeface="Cambria"/>
              <a:ea typeface="Cambria"/>
              <a:cs typeface="Cambria"/>
              <a:sym typeface="Cambria"/>
            </a:endParaRPr>
          </a:p>
        </p:txBody>
      </p:sp>
      <p:grpSp>
        <p:nvGrpSpPr>
          <p:cNvPr id="134" name="Google Shape;134;p4"/>
          <p:cNvGrpSpPr/>
          <p:nvPr/>
        </p:nvGrpSpPr>
        <p:grpSpPr>
          <a:xfrm>
            <a:off x="8174515" y="154237"/>
            <a:ext cx="826265" cy="6411816"/>
            <a:chOff x="8145018" y="357378"/>
            <a:chExt cx="571500" cy="5215255"/>
          </a:xfrm>
        </p:grpSpPr>
        <p:sp>
          <p:nvSpPr>
            <p:cNvPr id="135" name="Google Shape;135;p4"/>
            <p:cNvSpPr/>
            <p:nvPr/>
          </p:nvSpPr>
          <p:spPr>
            <a:xfrm>
              <a:off x="8145018" y="357378"/>
              <a:ext cx="571500" cy="5215255"/>
            </a:xfrm>
            <a:custGeom>
              <a:avLst/>
              <a:gdLst/>
              <a:ahLst/>
              <a:cxnLst/>
              <a:rect l="l" t="t" r="r" b="b"/>
              <a:pathLst>
                <a:path w="571500" h="5215255" extrusionOk="0">
                  <a:moveTo>
                    <a:pt x="476250" y="0"/>
                  </a:moveTo>
                  <a:lnTo>
                    <a:pt x="95250" y="0"/>
                  </a:lnTo>
                  <a:lnTo>
                    <a:pt x="58185" y="7489"/>
                  </a:lnTo>
                  <a:lnTo>
                    <a:pt x="27908" y="27908"/>
                  </a:lnTo>
                  <a:lnTo>
                    <a:pt x="7489" y="58185"/>
                  </a:lnTo>
                  <a:lnTo>
                    <a:pt x="0" y="95250"/>
                  </a:lnTo>
                  <a:lnTo>
                    <a:pt x="0" y="5119878"/>
                  </a:lnTo>
                  <a:lnTo>
                    <a:pt x="7489" y="5156942"/>
                  </a:lnTo>
                  <a:lnTo>
                    <a:pt x="27908" y="5187219"/>
                  </a:lnTo>
                  <a:lnTo>
                    <a:pt x="58185" y="5207638"/>
                  </a:lnTo>
                  <a:lnTo>
                    <a:pt x="95250" y="5215128"/>
                  </a:lnTo>
                  <a:lnTo>
                    <a:pt x="476250" y="5215128"/>
                  </a:lnTo>
                  <a:lnTo>
                    <a:pt x="513314" y="5207638"/>
                  </a:lnTo>
                  <a:lnTo>
                    <a:pt x="543591" y="5187219"/>
                  </a:lnTo>
                  <a:lnTo>
                    <a:pt x="564010" y="5156942"/>
                  </a:lnTo>
                  <a:lnTo>
                    <a:pt x="571500" y="5119878"/>
                  </a:lnTo>
                  <a:lnTo>
                    <a:pt x="571500" y="95250"/>
                  </a:lnTo>
                  <a:lnTo>
                    <a:pt x="564010" y="58185"/>
                  </a:lnTo>
                  <a:lnTo>
                    <a:pt x="543591" y="27908"/>
                  </a:lnTo>
                  <a:lnTo>
                    <a:pt x="513314" y="7489"/>
                  </a:lnTo>
                  <a:lnTo>
                    <a:pt x="476250" y="0"/>
                  </a:lnTo>
                  <a:close/>
                </a:path>
              </a:pathLst>
            </a:custGeom>
            <a:solidFill>
              <a:srgbClr val="FFC000"/>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36" name="Google Shape;136;p4"/>
            <p:cNvSpPr/>
            <p:nvPr/>
          </p:nvSpPr>
          <p:spPr>
            <a:xfrm>
              <a:off x="8145018" y="357378"/>
              <a:ext cx="571500" cy="5215255"/>
            </a:xfrm>
            <a:custGeom>
              <a:avLst/>
              <a:gdLst/>
              <a:ahLst/>
              <a:cxnLst/>
              <a:rect l="l" t="t" r="r" b="b"/>
              <a:pathLst>
                <a:path w="571500" h="5215255" extrusionOk="0">
                  <a:moveTo>
                    <a:pt x="476250" y="5215128"/>
                  </a:moveTo>
                  <a:lnTo>
                    <a:pt x="513314" y="5207638"/>
                  </a:lnTo>
                  <a:lnTo>
                    <a:pt x="543591" y="5187219"/>
                  </a:lnTo>
                  <a:lnTo>
                    <a:pt x="564010" y="5156942"/>
                  </a:lnTo>
                  <a:lnTo>
                    <a:pt x="571500" y="5119878"/>
                  </a:lnTo>
                  <a:lnTo>
                    <a:pt x="571500" y="95250"/>
                  </a:lnTo>
                  <a:lnTo>
                    <a:pt x="564010" y="58185"/>
                  </a:lnTo>
                  <a:lnTo>
                    <a:pt x="543591" y="27908"/>
                  </a:lnTo>
                  <a:lnTo>
                    <a:pt x="513314" y="7489"/>
                  </a:lnTo>
                  <a:lnTo>
                    <a:pt x="476250" y="0"/>
                  </a:lnTo>
                  <a:lnTo>
                    <a:pt x="95250" y="0"/>
                  </a:lnTo>
                  <a:lnTo>
                    <a:pt x="58185" y="7489"/>
                  </a:lnTo>
                  <a:lnTo>
                    <a:pt x="27908" y="27908"/>
                  </a:lnTo>
                  <a:lnTo>
                    <a:pt x="7489" y="58185"/>
                  </a:lnTo>
                  <a:lnTo>
                    <a:pt x="0" y="95250"/>
                  </a:lnTo>
                  <a:lnTo>
                    <a:pt x="0" y="5119878"/>
                  </a:lnTo>
                  <a:lnTo>
                    <a:pt x="7489" y="5156942"/>
                  </a:lnTo>
                  <a:lnTo>
                    <a:pt x="27908" y="5187219"/>
                  </a:lnTo>
                  <a:lnTo>
                    <a:pt x="58185" y="5207638"/>
                  </a:lnTo>
                  <a:lnTo>
                    <a:pt x="95250" y="5215128"/>
                  </a:lnTo>
                  <a:lnTo>
                    <a:pt x="476250" y="5215128"/>
                  </a:lnTo>
                  <a:close/>
                </a:path>
              </a:pathLst>
            </a:custGeom>
            <a:solidFill>
              <a:srgbClr val="FFC000"/>
            </a:solid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
        <p:nvSpPr>
          <p:cNvPr id="137" name="Google Shape;137;p4"/>
          <p:cNvSpPr txBox="1"/>
          <p:nvPr/>
        </p:nvSpPr>
        <p:spPr>
          <a:xfrm rot="5400000">
            <a:off x="6974952" y="2593737"/>
            <a:ext cx="3252470" cy="673518"/>
          </a:xfrm>
          <a:prstGeom prst="rect">
            <a:avLst/>
          </a:prstGeom>
          <a:noFill/>
          <a:ln>
            <a:noFill/>
          </a:ln>
        </p:spPr>
        <p:txBody>
          <a:bodyPr spcFirstLastPara="1" wrap="square" lIns="0" tIns="9525" rIns="0" bIns="0" anchor="t" anchorCtr="0">
            <a:spAutoFit/>
          </a:bodyPr>
          <a:lstStyle/>
          <a:p>
            <a:pPr marL="0" lvl="0" indent="0" algn="ctr" rtl="0">
              <a:lnSpc>
                <a:spcPct val="113333"/>
              </a:lnSpc>
              <a:spcBef>
                <a:spcPts val="0"/>
              </a:spcBef>
              <a:spcAft>
                <a:spcPts val="0"/>
              </a:spcAft>
              <a:buNone/>
            </a:pPr>
            <a:r>
              <a:rPr lang="en-US" sz="1800" b="1" dirty="0">
                <a:latin typeface="Cambria"/>
                <a:ea typeface="Cambria"/>
                <a:cs typeface="Cambria"/>
                <a:sym typeface="Cambria"/>
              </a:rPr>
              <a:t>PLACEMENT	BROCHURE</a:t>
            </a:r>
            <a:endParaRPr sz="1800">
              <a:latin typeface="Cambria"/>
              <a:ea typeface="Cambria"/>
              <a:cs typeface="Cambria"/>
              <a:sym typeface="Cambria"/>
            </a:endParaRPr>
          </a:p>
          <a:p>
            <a:pPr marL="1270" lvl="0" indent="0" algn="ctr" rtl="0">
              <a:lnSpc>
                <a:spcPct val="114000"/>
              </a:lnSpc>
              <a:spcBef>
                <a:spcPts val="0"/>
              </a:spcBef>
              <a:spcAft>
                <a:spcPts val="0"/>
              </a:spcAft>
              <a:buNone/>
            </a:pPr>
            <a:r>
              <a:rPr lang="en-US" sz="2000" b="1" dirty="0">
                <a:latin typeface="Cambria"/>
                <a:ea typeface="Cambria"/>
                <a:cs typeface="Cambria"/>
                <a:sym typeface="Cambria"/>
              </a:rPr>
              <a:t>2024</a:t>
            </a:r>
            <a:endParaRPr sz="2000">
              <a:latin typeface="Cambria"/>
              <a:ea typeface="Cambria"/>
              <a:cs typeface="Cambria"/>
              <a:sym typeface="Cambria"/>
            </a:endParaRPr>
          </a:p>
        </p:txBody>
      </p:sp>
      <p:sp>
        <p:nvSpPr>
          <p:cNvPr id="138" name="Google Shape;138;p4"/>
          <p:cNvSpPr txBox="1"/>
          <p:nvPr/>
        </p:nvSpPr>
        <p:spPr>
          <a:xfrm>
            <a:off x="-754380" y="323215"/>
            <a:ext cx="3048000" cy="368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endParaRPr sz="1800"/>
          </a:p>
        </p:txBody>
      </p:sp>
      <p:sp>
        <p:nvSpPr>
          <p:cNvPr id="139" name="Google Shape;139;p4"/>
          <p:cNvSpPr txBox="1">
            <a:spLocks noGrp="1"/>
          </p:cNvSpPr>
          <p:nvPr>
            <p:ph type="title"/>
          </p:nvPr>
        </p:nvSpPr>
        <p:spPr>
          <a:xfrm>
            <a:off x="1841500" y="144145"/>
            <a:ext cx="6160770" cy="585470"/>
          </a:xfrm>
          <a:prstGeom prst="rect">
            <a:avLst/>
          </a:prstGeom>
          <a:noFill/>
          <a:ln w="25900" cap="flat" cmpd="sng">
            <a:solidFill>
              <a:srgbClr val="7597D9"/>
            </a:solidFill>
            <a:prstDash val="solid"/>
            <a:round/>
            <a:headEnd type="none" w="sm" len="sm"/>
            <a:tailEnd type="none" w="sm" len="sm"/>
          </a:ln>
        </p:spPr>
        <p:txBody>
          <a:bodyPr spcFirstLastPara="1" wrap="square" lIns="0" tIns="154925" rIns="0" bIns="0" anchor="ctr" anchorCtr="0">
            <a:spAutoFit/>
          </a:bodyPr>
          <a:lstStyle/>
          <a:p>
            <a:pPr marL="581025" lvl="0" indent="0" algn="ctr" rtl="0">
              <a:lnSpc>
                <a:spcPct val="100000"/>
              </a:lnSpc>
              <a:spcBef>
                <a:spcPts val="0"/>
              </a:spcBef>
              <a:spcAft>
                <a:spcPts val="0"/>
              </a:spcAft>
              <a:buClr>
                <a:schemeClr val="dk1"/>
              </a:buClr>
              <a:buSzPts val="2800"/>
              <a:buFont typeface="Times New Roman"/>
              <a:buNone/>
            </a:pPr>
            <a:r>
              <a:rPr lang="en-US" sz="2800" b="1" i="1">
                <a:latin typeface="Times New Roman"/>
                <a:ea typeface="Times New Roman"/>
                <a:cs typeface="Times New Roman"/>
                <a:sym typeface="Times New Roman"/>
              </a:rPr>
              <a:t>Why to Recruit Our Students</a:t>
            </a:r>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pic>
        <p:nvPicPr>
          <p:cNvPr id="816" name="Google Shape;816;p40"/>
          <p:cNvPicPr preferRelativeResize="0"/>
          <p:nvPr/>
        </p:nvPicPr>
        <p:blipFill rotWithShape="1">
          <a:blip r:embed="rId3">
            <a:alphaModFix/>
          </a:blip>
          <a:srcRect/>
          <a:stretch/>
        </p:blipFill>
        <p:spPr>
          <a:xfrm>
            <a:off x="214283" y="142852"/>
            <a:ext cx="7643866" cy="3642360"/>
          </a:xfrm>
          <a:prstGeom prst="rect">
            <a:avLst/>
          </a:prstGeom>
          <a:noFill/>
          <a:ln>
            <a:noFill/>
          </a:ln>
        </p:spPr>
      </p:pic>
      <p:sp>
        <p:nvSpPr>
          <p:cNvPr id="817" name="Google Shape;817;p40"/>
          <p:cNvSpPr txBox="1"/>
          <p:nvPr/>
        </p:nvSpPr>
        <p:spPr>
          <a:xfrm>
            <a:off x="2820318" y="3857628"/>
            <a:ext cx="2343235" cy="307736"/>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1400" b="1" dirty="0">
                <a:latin typeface="Times New Roman"/>
                <a:ea typeface="Times New Roman"/>
                <a:cs typeface="Times New Roman"/>
                <a:sym typeface="Times New Roman"/>
              </a:rPr>
              <a:t>Prof. </a:t>
            </a:r>
            <a:r>
              <a:rPr lang="en-US" b="1" dirty="0" err="1" smtClean="0">
                <a:latin typeface="Times New Roman"/>
                <a:ea typeface="Times New Roman"/>
                <a:cs typeface="Times New Roman"/>
                <a:sym typeface="Times New Roman"/>
              </a:rPr>
              <a:t>Bashir</a:t>
            </a:r>
            <a:r>
              <a:rPr lang="en-US" b="1" dirty="0" smtClean="0">
                <a:latin typeface="Times New Roman"/>
                <a:ea typeface="Times New Roman"/>
                <a:cs typeface="Times New Roman"/>
                <a:sym typeface="Times New Roman"/>
              </a:rPr>
              <a:t> Ahmad </a:t>
            </a:r>
            <a:r>
              <a:rPr lang="en-US" b="1" dirty="0" err="1" smtClean="0">
                <a:latin typeface="Times New Roman"/>
                <a:ea typeface="Times New Roman"/>
                <a:cs typeface="Times New Roman"/>
                <a:sym typeface="Times New Roman"/>
              </a:rPr>
              <a:t>Ganai</a:t>
            </a:r>
            <a:endParaRPr/>
          </a:p>
        </p:txBody>
      </p:sp>
      <p:sp>
        <p:nvSpPr>
          <p:cNvPr id="818" name="Google Shape;818;p40"/>
          <p:cNvSpPr txBox="1"/>
          <p:nvPr/>
        </p:nvSpPr>
        <p:spPr>
          <a:xfrm>
            <a:off x="1428728" y="4714884"/>
            <a:ext cx="6357982" cy="1107996"/>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n-US" sz="1600" b="1" i="1" cap="small">
                <a:solidFill>
                  <a:srgbClr val="C00000"/>
                </a:solidFill>
                <a:latin typeface="Times New Roman"/>
                <a:ea typeface="Times New Roman"/>
                <a:cs typeface="Times New Roman"/>
                <a:sym typeface="Times New Roman"/>
              </a:rPr>
              <a:t>Centre of Research for development &amp; P.G.programme in microbiology, university of kashmir, Srinagar</a:t>
            </a:r>
            <a:endParaRPr/>
          </a:p>
          <a:p>
            <a:pPr marL="0" lvl="0" indent="0" algn="l" rtl="0">
              <a:spcBef>
                <a:spcPts val="0"/>
              </a:spcBef>
              <a:spcAft>
                <a:spcPts val="0"/>
              </a:spcAft>
              <a:buNone/>
            </a:pPr>
            <a:endParaRPr sz="1800"/>
          </a:p>
        </p:txBody>
      </p:sp>
      <p:sp>
        <p:nvSpPr>
          <p:cNvPr id="819" name="Google Shape;819;p40"/>
          <p:cNvSpPr txBox="1"/>
          <p:nvPr/>
        </p:nvSpPr>
        <p:spPr>
          <a:xfrm>
            <a:off x="3499743" y="4176431"/>
            <a:ext cx="833883" cy="307777"/>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1400" b="1" dirty="0" smtClean="0">
                <a:latin typeface="Times New Roman"/>
                <a:ea typeface="Times New Roman"/>
                <a:cs typeface="Times New Roman"/>
                <a:sym typeface="Times New Roman"/>
              </a:rPr>
              <a:t>Director </a:t>
            </a:r>
            <a:endParaRPr/>
          </a:p>
        </p:txBody>
      </p:sp>
      <p:pic>
        <p:nvPicPr>
          <p:cNvPr id="820" name="Google Shape;820;p40"/>
          <p:cNvPicPr preferRelativeResize="0"/>
          <p:nvPr/>
        </p:nvPicPr>
        <p:blipFill rotWithShape="1">
          <a:blip r:embed="rId4">
            <a:alphaModFix/>
          </a:blip>
          <a:srcRect/>
          <a:stretch/>
        </p:blipFill>
        <p:spPr>
          <a:xfrm>
            <a:off x="285720" y="3857628"/>
            <a:ext cx="1286256" cy="1245108"/>
          </a:xfrm>
          <a:prstGeom prst="rect">
            <a:avLst/>
          </a:prstGeom>
          <a:noFill/>
          <a:ln>
            <a:noFill/>
          </a:ln>
        </p:spPr>
      </p:pic>
      <p:grpSp>
        <p:nvGrpSpPr>
          <p:cNvPr id="821" name="Google Shape;821;p40"/>
          <p:cNvGrpSpPr/>
          <p:nvPr/>
        </p:nvGrpSpPr>
        <p:grpSpPr>
          <a:xfrm>
            <a:off x="8016511" y="227709"/>
            <a:ext cx="683254" cy="6184108"/>
            <a:chOff x="8145018" y="285749"/>
            <a:chExt cx="571500" cy="5215255"/>
          </a:xfrm>
        </p:grpSpPr>
        <p:sp>
          <p:nvSpPr>
            <p:cNvPr id="822" name="Google Shape;822;p40"/>
            <p:cNvSpPr/>
            <p:nvPr/>
          </p:nvSpPr>
          <p:spPr>
            <a:xfrm>
              <a:off x="8145018" y="285749"/>
              <a:ext cx="571500" cy="5215255"/>
            </a:xfrm>
            <a:custGeom>
              <a:avLst/>
              <a:gdLst/>
              <a:ahLst/>
              <a:cxnLst/>
              <a:rect l="l" t="t" r="r" b="b"/>
              <a:pathLst>
                <a:path w="571500" h="5215255" extrusionOk="0">
                  <a:moveTo>
                    <a:pt x="476250" y="0"/>
                  </a:moveTo>
                  <a:lnTo>
                    <a:pt x="95250" y="0"/>
                  </a:lnTo>
                  <a:lnTo>
                    <a:pt x="58185" y="7489"/>
                  </a:lnTo>
                  <a:lnTo>
                    <a:pt x="27908" y="27908"/>
                  </a:lnTo>
                  <a:lnTo>
                    <a:pt x="7489" y="58185"/>
                  </a:lnTo>
                  <a:lnTo>
                    <a:pt x="0" y="95250"/>
                  </a:lnTo>
                  <a:lnTo>
                    <a:pt x="0" y="5119878"/>
                  </a:lnTo>
                  <a:lnTo>
                    <a:pt x="7489" y="5156942"/>
                  </a:lnTo>
                  <a:lnTo>
                    <a:pt x="27908" y="5187219"/>
                  </a:lnTo>
                  <a:lnTo>
                    <a:pt x="58185" y="5207638"/>
                  </a:lnTo>
                  <a:lnTo>
                    <a:pt x="95250" y="5215128"/>
                  </a:lnTo>
                  <a:lnTo>
                    <a:pt x="476250" y="5215128"/>
                  </a:lnTo>
                  <a:lnTo>
                    <a:pt x="513314" y="5207638"/>
                  </a:lnTo>
                  <a:lnTo>
                    <a:pt x="543591" y="5187219"/>
                  </a:lnTo>
                  <a:lnTo>
                    <a:pt x="564010" y="5156942"/>
                  </a:lnTo>
                  <a:lnTo>
                    <a:pt x="571500" y="5119878"/>
                  </a:lnTo>
                  <a:lnTo>
                    <a:pt x="571500" y="95250"/>
                  </a:lnTo>
                  <a:lnTo>
                    <a:pt x="564010" y="58185"/>
                  </a:lnTo>
                  <a:lnTo>
                    <a:pt x="543591" y="27908"/>
                  </a:lnTo>
                  <a:lnTo>
                    <a:pt x="513314" y="7489"/>
                  </a:lnTo>
                  <a:lnTo>
                    <a:pt x="476250" y="0"/>
                  </a:lnTo>
                  <a:close/>
                </a:path>
              </a:pathLst>
            </a:custGeom>
            <a:solidFill>
              <a:srgbClr val="FFC000"/>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823" name="Google Shape;823;p40"/>
            <p:cNvSpPr/>
            <p:nvPr/>
          </p:nvSpPr>
          <p:spPr>
            <a:xfrm>
              <a:off x="8145018" y="285749"/>
              <a:ext cx="571500" cy="5215255"/>
            </a:xfrm>
            <a:custGeom>
              <a:avLst/>
              <a:gdLst/>
              <a:ahLst/>
              <a:cxnLst/>
              <a:rect l="l" t="t" r="r" b="b"/>
              <a:pathLst>
                <a:path w="571500" h="5215255" extrusionOk="0">
                  <a:moveTo>
                    <a:pt x="476250" y="5215128"/>
                  </a:moveTo>
                  <a:lnTo>
                    <a:pt x="513314" y="5207638"/>
                  </a:lnTo>
                  <a:lnTo>
                    <a:pt x="543591" y="5187219"/>
                  </a:lnTo>
                  <a:lnTo>
                    <a:pt x="564010" y="5156942"/>
                  </a:lnTo>
                  <a:lnTo>
                    <a:pt x="571500" y="5119878"/>
                  </a:lnTo>
                  <a:lnTo>
                    <a:pt x="571500" y="95250"/>
                  </a:lnTo>
                  <a:lnTo>
                    <a:pt x="564010" y="58185"/>
                  </a:lnTo>
                  <a:lnTo>
                    <a:pt x="543591" y="27908"/>
                  </a:lnTo>
                  <a:lnTo>
                    <a:pt x="513314" y="7489"/>
                  </a:lnTo>
                  <a:lnTo>
                    <a:pt x="476250" y="0"/>
                  </a:lnTo>
                  <a:lnTo>
                    <a:pt x="95250" y="0"/>
                  </a:lnTo>
                  <a:lnTo>
                    <a:pt x="58185" y="7489"/>
                  </a:lnTo>
                  <a:lnTo>
                    <a:pt x="27908" y="27908"/>
                  </a:lnTo>
                  <a:lnTo>
                    <a:pt x="7489" y="58185"/>
                  </a:lnTo>
                  <a:lnTo>
                    <a:pt x="0" y="95250"/>
                  </a:lnTo>
                  <a:lnTo>
                    <a:pt x="0" y="5119878"/>
                  </a:lnTo>
                  <a:lnTo>
                    <a:pt x="7489" y="5156942"/>
                  </a:lnTo>
                  <a:lnTo>
                    <a:pt x="27908" y="5187219"/>
                  </a:lnTo>
                  <a:lnTo>
                    <a:pt x="58185" y="5207638"/>
                  </a:lnTo>
                  <a:lnTo>
                    <a:pt x="95250" y="5215128"/>
                  </a:lnTo>
                  <a:lnTo>
                    <a:pt x="476250" y="5215128"/>
                  </a:lnTo>
                  <a:close/>
                </a:path>
              </a:pathLst>
            </a:custGeom>
            <a:solidFill>
              <a:srgbClr val="FFC000"/>
            </a:solid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
        <p:nvSpPr>
          <p:cNvPr id="824" name="Google Shape;824;p40"/>
          <p:cNvSpPr txBox="1"/>
          <p:nvPr/>
        </p:nvSpPr>
        <p:spPr>
          <a:xfrm rot="5400000">
            <a:off x="5746980" y="2901260"/>
            <a:ext cx="5210979" cy="686414"/>
          </a:xfrm>
          <a:prstGeom prst="rect">
            <a:avLst/>
          </a:prstGeom>
          <a:noFill/>
          <a:ln>
            <a:noFill/>
          </a:ln>
        </p:spPr>
        <p:txBody>
          <a:bodyPr spcFirstLastPara="1" wrap="square" lIns="0" tIns="9525" rIns="0" bIns="0" anchor="t" anchorCtr="0">
            <a:spAutoFit/>
          </a:bodyPr>
          <a:lstStyle/>
          <a:p>
            <a:pPr marL="0" lvl="0" indent="0" algn="ctr" rtl="0">
              <a:lnSpc>
                <a:spcPct val="113333"/>
              </a:lnSpc>
              <a:spcBef>
                <a:spcPts val="0"/>
              </a:spcBef>
              <a:spcAft>
                <a:spcPts val="0"/>
              </a:spcAft>
              <a:buNone/>
            </a:pPr>
            <a:r>
              <a:rPr lang="en-US" sz="1800" b="1" dirty="0">
                <a:latin typeface="Cambria"/>
                <a:ea typeface="Cambria"/>
                <a:cs typeface="Cambria"/>
                <a:sym typeface="Cambria"/>
              </a:rPr>
              <a:t>PLACEMENT	BROCHURE</a:t>
            </a:r>
            <a:endParaRPr sz="1800">
              <a:latin typeface="Cambria"/>
              <a:ea typeface="Cambria"/>
              <a:cs typeface="Cambria"/>
              <a:sym typeface="Cambria"/>
            </a:endParaRPr>
          </a:p>
          <a:p>
            <a:pPr marL="1270" lvl="0" indent="0" algn="ctr" rtl="0">
              <a:lnSpc>
                <a:spcPct val="114000"/>
              </a:lnSpc>
              <a:spcBef>
                <a:spcPts val="0"/>
              </a:spcBef>
              <a:spcAft>
                <a:spcPts val="0"/>
              </a:spcAft>
              <a:buNone/>
            </a:pPr>
            <a:r>
              <a:rPr lang="en-US" sz="2000" b="1" dirty="0">
                <a:latin typeface="Cambria"/>
                <a:ea typeface="Cambria"/>
                <a:cs typeface="Cambria"/>
                <a:sym typeface="Cambria"/>
              </a:rPr>
              <a:t>2024</a:t>
            </a:r>
            <a:endParaRPr sz="2000">
              <a:latin typeface="Cambria"/>
              <a:ea typeface="Cambria"/>
              <a:cs typeface="Cambria"/>
              <a:sym typeface="Cambria"/>
            </a:endParaRPr>
          </a:p>
        </p:txBody>
      </p:sp>
      <p:sp>
        <p:nvSpPr>
          <p:cNvPr id="12" name="TextBox 11"/>
          <p:cNvSpPr txBox="1"/>
          <p:nvPr/>
        </p:nvSpPr>
        <p:spPr>
          <a:xfrm>
            <a:off x="8517467" y="6493933"/>
            <a:ext cx="383438" cy="307777"/>
          </a:xfrm>
          <a:prstGeom prst="rect">
            <a:avLst/>
          </a:prstGeom>
          <a:noFill/>
        </p:spPr>
        <p:txBody>
          <a:bodyPr wrap="none" rtlCol="0">
            <a:spAutoFit/>
          </a:bodyPr>
          <a:lstStyle/>
          <a:p>
            <a:r>
              <a:rPr lang="en-US" dirty="0" smtClean="0"/>
              <a:t>38</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5"/>
          <p:cNvSpPr txBox="1">
            <a:spLocks noGrp="1"/>
          </p:cNvSpPr>
          <p:nvPr>
            <p:ph type="body" idx="1"/>
          </p:nvPr>
        </p:nvSpPr>
        <p:spPr>
          <a:xfrm>
            <a:off x="457200" y="214313"/>
            <a:ext cx="8229600" cy="3062377"/>
          </a:xfrm>
          <a:prstGeom prst="rect">
            <a:avLst/>
          </a:prstGeom>
          <a:noFill/>
          <a:ln>
            <a:noFill/>
          </a:ln>
        </p:spPr>
        <p:txBody>
          <a:bodyPr spcFirstLastPara="1" wrap="square" lIns="91425" tIns="45700" rIns="91425" bIns="45700" anchor="t" anchorCtr="0">
            <a:spAutoFit/>
          </a:bodyPr>
          <a:lstStyle/>
          <a:p>
            <a:pPr marL="3191510" lvl="0" indent="-139700" algn="l" rtl="0">
              <a:lnSpc>
                <a:spcPct val="100000"/>
              </a:lnSpc>
              <a:spcBef>
                <a:spcPts val="0"/>
              </a:spcBef>
              <a:spcAft>
                <a:spcPts val="0"/>
              </a:spcAft>
              <a:buClr>
                <a:schemeClr val="dk1"/>
              </a:buClr>
              <a:buSzPts val="3200"/>
              <a:buNone/>
            </a:pPr>
            <a:endParaRPr/>
          </a:p>
          <a:p>
            <a:pPr marL="342900" lvl="0" indent="-241300" algn="l" rtl="0">
              <a:spcBef>
                <a:spcPts val="320"/>
              </a:spcBef>
              <a:spcAft>
                <a:spcPts val="0"/>
              </a:spcAft>
              <a:buClr>
                <a:schemeClr val="dk1"/>
              </a:buClr>
              <a:buSzPts val="1600"/>
              <a:buNone/>
            </a:pPr>
            <a:endParaRPr sz="1600" b="1">
              <a:latin typeface="Times New Roman"/>
              <a:ea typeface="Times New Roman"/>
              <a:cs typeface="Times New Roman"/>
              <a:sym typeface="Times New Roman"/>
            </a:endParaRPr>
          </a:p>
          <a:p>
            <a:pPr marL="342900" lvl="0" indent="-241300" algn="l" rtl="0">
              <a:spcBef>
                <a:spcPts val="320"/>
              </a:spcBef>
              <a:spcAft>
                <a:spcPts val="0"/>
              </a:spcAft>
              <a:buClr>
                <a:schemeClr val="dk1"/>
              </a:buClr>
              <a:buSzPts val="1600"/>
              <a:buNone/>
            </a:pPr>
            <a:endParaRPr sz="1600" b="1">
              <a:latin typeface="Times New Roman"/>
              <a:ea typeface="Times New Roman"/>
              <a:cs typeface="Times New Roman"/>
              <a:sym typeface="Times New Roman"/>
            </a:endParaRPr>
          </a:p>
          <a:p>
            <a:pPr marL="342900" lvl="0" indent="-342900" algn="l" rtl="0">
              <a:spcBef>
                <a:spcPts val="360"/>
              </a:spcBef>
              <a:spcAft>
                <a:spcPts val="0"/>
              </a:spcAft>
              <a:buClr>
                <a:schemeClr val="dk1"/>
              </a:buClr>
              <a:buSzPts val="1800"/>
              <a:buNone/>
            </a:pPr>
            <a:r>
              <a:rPr lang="en-US" sz="1800" b="1" u="sng" dirty="0">
                <a:latin typeface="Times New Roman"/>
                <a:ea typeface="Times New Roman"/>
                <a:cs typeface="Times New Roman"/>
                <a:sym typeface="Times New Roman"/>
              </a:rPr>
              <a:t>   </a:t>
            </a:r>
            <a:r>
              <a:rPr lang="en-US" sz="1800" b="1" u="sng" dirty="0">
                <a:solidFill>
                  <a:srgbClr val="00B050"/>
                </a:solidFill>
                <a:latin typeface="Times New Roman"/>
                <a:ea typeface="Times New Roman"/>
                <a:cs typeface="Times New Roman"/>
                <a:sym typeface="Times New Roman"/>
              </a:rPr>
              <a:t>Outside University of Kashmir</a:t>
            </a:r>
            <a:r>
              <a:rPr lang="en-US" sz="1800" b="1" dirty="0">
                <a:solidFill>
                  <a:srgbClr val="00B050"/>
                </a:solidFill>
                <a:latin typeface="Times New Roman"/>
                <a:ea typeface="Times New Roman"/>
                <a:cs typeface="Times New Roman"/>
                <a:sym typeface="Times New Roman"/>
              </a:rPr>
              <a:t>                  </a:t>
            </a:r>
            <a:r>
              <a:rPr lang="en-US" sz="1800" b="1" u="sng" dirty="0" smtClean="0">
                <a:solidFill>
                  <a:srgbClr val="00B050"/>
                </a:solidFill>
                <a:latin typeface="Times New Roman"/>
                <a:ea typeface="Times New Roman"/>
                <a:cs typeface="Times New Roman"/>
                <a:sym typeface="Times New Roman"/>
              </a:rPr>
              <a:t>Within </a:t>
            </a:r>
            <a:r>
              <a:rPr lang="en-US" sz="1800" b="1" u="sng" dirty="0">
                <a:solidFill>
                  <a:srgbClr val="00B050"/>
                </a:solidFill>
                <a:latin typeface="Times New Roman"/>
                <a:ea typeface="Times New Roman"/>
                <a:cs typeface="Times New Roman"/>
                <a:sym typeface="Times New Roman"/>
              </a:rPr>
              <a:t>University of Kashmir</a:t>
            </a:r>
            <a:endParaRPr sz="1800" u="sng">
              <a:solidFill>
                <a:srgbClr val="00B050"/>
              </a:solidFill>
              <a:latin typeface="Times New Roman"/>
              <a:ea typeface="Times New Roman"/>
              <a:cs typeface="Times New Roman"/>
              <a:sym typeface="Times New Roman"/>
            </a:endParaRPr>
          </a:p>
          <a:p>
            <a:pPr marL="3191510" lvl="0" indent="-241300" algn="l" rtl="0">
              <a:lnSpc>
                <a:spcPct val="100000"/>
              </a:lnSpc>
              <a:spcBef>
                <a:spcPts val="100"/>
              </a:spcBef>
              <a:spcAft>
                <a:spcPts val="0"/>
              </a:spcAft>
              <a:buClr>
                <a:schemeClr val="dk1"/>
              </a:buClr>
              <a:buSzPts val="1600"/>
              <a:buNone/>
            </a:pPr>
            <a:endParaRPr sz="1600">
              <a:latin typeface="Times New Roman"/>
              <a:ea typeface="Times New Roman"/>
              <a:cs typeface="Times New Roman"/>
              <a:sym typeface="Times New Roman"/>
            </a:endParaRPr>
          </a:p>
          <a:p>
            <a:pPr marL="3191510" lvl="0" indent="-241300" algn="l" rtl="0">
              <a:lnSpc>
                <a:spcPct val="100000"/>
              </a:lnSpc>
              <a:spcBef>
                <a:spcPts val="100"/>
              </a:spcBef>
              <a:spcAft>
                <a:spcPts val="0"/>
              </a:spcAft>
              <a:buClr>
                <a:schemeClr val="dk1"/>
              </a:buClr>
              <a:buSzPts val="1600"/>
              <a:buNone/>
            </a:pPr>
            <a:endParaRPr sz="1600">
              <a:latin typeface="Times New Roman"/>
              <a:ea typeface="Times New Roman"/>
              <a:cs typeface="Times New Roman"/>
              <a:sym typeface="Times New Roman"/>
            </a:endParaRPr>
          </a:p>
          <a:p>
            <a:pPr marL="3191510" lvl="0" indent="-241300" algn="l" rtl="0">
              <a:lnSpc>
                <a:spcPct val="100000"/>
              </a:lnSpc>
              <a:spcBef>
                <a:spcPts val="100"/>
              </a:spcBef>
              <a:spcAft>
                <a:spcPts val="0"/>
              </a:spcAft>
              <a:buClr>
                <a:schemeClr val="dk1"/>
              </a:buClr>
              <a:buSzPts val="1600"/>
              <a:buNone/>
            </a:pPr>
            <a:endParaRPr sz="1600">
              <a:latin typeface="Times New Roman"/>
              <a:ea typeface="Times New Roman"/>
              <a:cs typeface="Times New Roman"/>
              <a:sym typeface="Times New Roman"/>
            </a:endParaRPr>
          </a:p>
          <a:p>
            <a:pPr marL="3191510" lvl="0" indent="-241300" algn="l" rtl="0">
              <a:lnSpc>
                <a:spcPct val="100000"/>
              </a:lnSpc>
              <a:spcBef>
                <a:spcPts val="100"/>
              </a:spcBef>
              <a:spcAft>
                <a:spcPts val="0"/>
              </a:spcAft>
              <a:buClr>
                <a:schemeClr val="dk1"/>
              </a:buClr>
              <a:buSzPts val="1600"/>
              <a:buNone/>
            </a:pPr>
            <a:endParaRPr sz="1600">
              <a:latin typeface="Times New Roman"/>
              <a:ea typeface="Times New Roman"/>
              <a:cs typeface="Times New Roman"/>
              <a:sym typeface="Times New Roman"/>
            </a:endParaRPr>
          </a:p>
          <a:p>
            <a:pPr marL="3191510" lvl="0" indent="-241300" algn="l" rtl="0">
              <a:lnSpc>
                <a:spcPct val="100000"/>
              </a:lnSpc>
              <a:spcBef>
                <a:spcPts val="100"/>
              </a:spcBef>
              <a:spcAft>
                <a:spcPts val="0"/>
              </a:spcAft>
              <a:buClr>
                <a:schemeClr val="dk1"/>
              </a:buClr>
              <a:buSzPts val="1600"/>
              <a:buNone/>
            </a:pPr>
            <a:endParaRPr sz="1600">
              <a:latin typeface="Times New Roman"/>
              <a:ea typeface="Times New Roman"/>
              <a:cs typeface="Times New Roman"/>
              <a:sym typeface="Times New Roman"/>
            </a:endParaRPr>
          </a:p>
          <a:p>
            <a:pPr marL="3191510" lvl="0" indent="-241300" algn="l" rtl="0">
              <a:lnSpc>
                <a:spcPct val="100000"/>
              </a:lnSpc>
              <a:spcBef>
                <a:spcPts val="100"/>
              </a:spcBef>
              <a:spcAft>
                <a:spcPts val="0"/>
              </a:spcAft>
              <a:buClr>
                <a:schemeClr val="dk1"/>
              </a:buClr>
              <a:buSzPts val="1600"/>
              <a:buNone/>
            </a:pPr>
            <a:endParaRPr sz="1600">
              <a:latin typeface="Times New Roman"/>
              <a:ea typeface="Times New Roman"/>
              <a:cs typeface="Times New Roman"/>
              <a:sym typeface="Times New Roman"/>
            </a:endParaRPr>
          </a:p>
        </p:txBody>
      </p:sp>
      <p:sp>
        <p:nvSpPr>
          <p:cNvPr id="145" name="Google Shape;145;p5"/>
          <p:cNvSpPr/>
          <p:nvPr/>
        </p:nvSpPr>
        <p:spPr>
          <a:xfrm>
            <a:off x="714348" y="285728"/>
            <a:ext cx="7286676" cy="571504"/>
          </a:xfrm>
          <a:prstGeom prst="ellipse">
            <a:avLst/>
          </a:prstGeom>
          <a:gradFill>
            <a:gsLst>
              <a:gs pos="0">
                <a:srgbClr val="FFA09D"/>
              </a:gs>
              <a:gs pos="35000">
                <a:srgbClr val="FFBCBC"/>
              </a:gs>
              <a:gs pos="100000">
                <a:srgbClr val="FFE2E2"/>
              </a:gs>
            </a:gsLst>
            <a:lin ang="16200000" scaled="0"/>
          </a:gradFill>
          <a:ln w="9525" cap="flat" cmpd="sng">
            <a:solidFill>
              <a:srgbClr val="BD4B48"/>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ctr" rtl="0">
              <a:spcBef>
                <a:spcPts val="0"/>
              </a:spcBef>
              <a:spcAft>
                <a:spcPts val="0"/>
              </a:spcAft>
              <a:buNone/>
            </a:pPr>
            <a:endParaRPr sz="2400" b="1">
              <a:solidFill>
                <a:schemeClr val="dk1"/>
              </a:solidFill>
              <a:latin typeface="Times New Roman"/>
              <a:ea typeface="Times New Roman"/>
              <a:cs typeface="Times New Roman"/>
              <a:sym typeface="Times New Roman"/>
            </a:endParaRPr>
          </a:p>
          <a:p>
            <a:pPr marL="0" lvl="0" indent="0" algn="ctr" rtl="0">
              <a:spcBef>
                <a:spcPts val="0"/>
              </a:spcBef>
              <a:spcAft>
                <a:spcPts val="0"/>
              </a:spcAft>
              <a:buNone/>
            </a:pPr>
            <a:r>
              <a:rPr lang="en-US" sz="2400" b="1">
                <a:solidFill>
                  <a:schemeClr val="dk1"/>
                </a:solidFill>
                <a:latin typeface="Times New Roman"/>
                <a:ea typeface="Times New Roman"/>
                <a:cs typeface="Times New Roman"/>
                <a:sym typeface="Times New Roman"/>
              </a:rPr>
              <a:t>Accreditations &amp; Collaborations</a:t>
            </a:r>
            <a:endParaRPr sz="2400" b="1">
              <a:solidFill>
                <a:schemeClr val="dk1"/>
              </a:solidFill>
              <a:latin typeface="Times New Roman"/>
              <a:ea typeface="Times New Roman"/>
              <a:cs typeface="Times New Roman"/>
              <a:sym typeface="Times New Roman"/>
            </a:endParaRPr>
          </a:p>
          <a:p>
            <a:pPr marL="0" lvl="0" indent="0" algn="ctr" rtl="0">
              <a:spcBef>
                <a:spcPts val="0"/>
              </a:spcBef>
              <a:spcAft>
                <a:spcPts val="0"/>
              </a:spcAft>
              <a:buNone/>
            </a:pPr>
            <a:endParaRPr sz="1800">
              <a:solidFill>
                <a:schemeClr val="dk1"/>
              </a:solidFill>
            </a:endParaRPr>
          </a:p>
        </p:txBody>
      </p:sp>
      <p:sp>
        <p:nvSpPr>
          <p:cNvPr id="146" name="Google Shape;146;p5"/>
          <p:cNvSpPr txBox="1"/>
          <p:nvPr/>
        </p:nvSpPr>
        <p:spPr>
          <a:xfrm>
            <a:off x="714347" y="2000240"/>
            <a:ext cx="4022906" cy="3877944"/>
          </a:xfrm>
          <a:prstGeom prst="rect">
            <a:avLst/>
          </a:prstGeom>
          <a:noFill/>
          <a:ln>
            <a:noFill/>
          </a:ln>
        </p:spPr>
        <p:txBody>
          <a:bodyPr spcFirstLastPara="1" wrap="square" lIns="91425" tIns="45700" rIns="91425" bIns="45700" anchor="t" anchorCtr="0">
            <a:spAutoFit/>
          </a:bodyPr>
          <a:lstStyle/>
          <a:p>
            <a:pPr marL="0" lvl="0" indent="-101600" algn="l" rtl="0">
              <a:spcBef>
                <a:spcPts val="0"/>
              </a:spcBef>
              <a:spcAft>
                <a:spcPts val="0"/>
              </a:spcAft>
              <a:buSzPts val="1600"/>
              <a:buFont typeface="Noto Sans Symbols"/>
              <a:buChar char="⮚"/>
            </a:pPr>
            <a:r>
              <a:rPr lang="en-US" sz="1600" dirty="0" err="1">
                <a:latin typeface="Times New Roman"/>
                <a:ea typeface="Times New Roman"/>
                <a:cs typeface="Times New Roman"/>
                <a:sym typeface="Times New Roman"/>
              </a:rPr>
              <a:t>Jamia</a:t>
            </a:r>
            <a:r>
              <a:rPr lang="en-US" sz="1600" dirty="0">
                <a:latin typeface="Times New Roman"/>
                <a:ea typeface="Times New Roman"/>
                <a:cs typeface="Times New Roman"/>
                <a:sym typeface="Times New Roman"/>
              </a:rPr>
              <a:t> </a:t>
            </a:r>
            <a:r>
              <a:rPr lang="en-US" sz="1600" dirty="0" err="1">
                <a:latin typeface="Times New Roman"/>
                <a:ea typeface="Times New Roman"/>
                <a:cs typeface="Times New Roman"/>
                <a:sym typeface="Times New Roman"/>
              </a:rPr>
              <a:t>Hamdard</a:t>
            </a:r>
            <a:r>
              <a:rPr lang="en-US" sz="1600" dirty="0">
                <a:latin typeface="Times New Roman"/>
                <a:ea typeface="Times New Roman"/>
                <a:cs typeface="Times New Roman"/>
                <a:sym typeface="Times New Roman"/>
              </a:rPr>
              <a:t>, New Delhi</a:t>
            </a:r>
            <a:endParaRPr/>
          </a:p>
          <a:p>
            <a:pPr marL="0" lvl="0" indent="-101600" algn="l" rtl="0">
              <a:spcBef>
                <a:spcPts val="0"/>
              </a:spcBef>
              <a:spcAft>
                <a:spcPts val="0"/>
              </a:spcAft>
              <a:buSzPts val="1600"/>
              <a:buFont typeface="Noto Sans Symbols"/>
              <a:buChar char="⮚"/>
            </a:pPr>
            <a:r>
              <a:rPr lang="en-US" sz="1600" dirty="0">
                <a:latin typeface="Times New Roman"/>
                <a:ea typeface="Times New Roman"/>
                <a:cs typeface="Times New Roman"/>
                <a:sym typeface="Times New Roman"/>
              </a:rPr>
              <a:t>IHBT-</a:t>
            </a:r>
            <a:r>
              <a:rPr lang="en-US" sz="1600" dirty="0" err="1">
                <a:latin typeface="Times New Roman"/>
                <a:ea typeface="Times New Roman"/>
                <a:cs typeface="Times New Roman"/>
                <a:sym typeface="Times New Roman"/>
              </a:rPr>
              <a:t>Palampur</a:t>
            </a:r>
            <a:endParaRPr sz="1600">
              <a:latin typeface="Times New Roman"/>
              <a:ea typeface="Times New Roman"/>
              <a:cs typeface="Times New Roman"/>
              <a:sym typeface="Times New Roman"/>
            </a:endParaRPr>
          </a:p>
          <a:p>
            <a:pPr marL="0" lvl="0" indent="-101600" algn="l" rtl="0">
              <a:spcBef>
                <a:spcPts val="0"/>
              </a:spcBef>
              <a:spcAft>
                <a:spcPts val="0"/>
              </a:spcAft>
              <a:buSzPts val="1600"/>
              <a:buFont typeface="Noto Sans Symbols"/>
              <a:buChar char="⮚"/>
            </a:pPr>
            <a:r>
              <a:rPr lang="en-US" sz="1600" dirty="0">
                <a:latin typeface="Times New Roman"/>
                <a:ea typeface="Times New Roman"/>
                <a:cs typeface="Times New Roman"/>
                <a:sym typeface="Times New Roman"/>
              </a:rPr>
              <a:t>Government Medical </a:t>
            </a:r>
            <a:r>
              <a:rPr lang="en-US" sz="1600" dirty="0" smtClean="0">
                <a:latin typeface="Times New Roman"/>
                <a:ea typeface="Times New Roman"/>
                <a:cs typeface="Times New Roman"/>
                <a:sym typeface="Times New Roman"/>
              </a:rPr>
              <a:t>College, Srinagar</a:t>
            </a:r>
            <a:endParaRPr/>
          </a:p>
          <a:p>
            <a:pPr marL="0" lvl="0" indent="-101600" algn="l" rtl="0">
              <a:spcBef>
                <a:spcPts val="0"/>
              </a:spcBef>
              <a:spcAft>
                <a:spcPts val="0"/>
              </a:spcAft>
              <a:buSzPts val="1600"/>
              <a:buFont typeface="Noto Sans Symbols"/>
              <a:buChar char="⮚"/>
            </a:pPr>
            <a:r>
              <a:rPr lang="en-US" sz="1600" dirty="0">
                <a:latin typeface="Times New Roman"/>
                <a:ea typeface="Times New Roman"/>
                <a:cs typeface="Times New Roman"/>
                <a:sym typeface="Times New Roman"/>
              </a:rPr>
              <a:t>Central Silk Board, </a:t>
            </a:r>
            <a:r>
              <a:rPr lang="en-US" sz="1600" dirty="0" err="1">
                <a:latin typeface="Times New Roman"/>
                <a:ea typeface="Times New Roman"/>
                <a:cs typeface="Times New Roman"/>
                <a:sym typeface="Times New Roman"/>
              </a:rPr>
              <a:t>Pampore</a:t>
            </a:r>
            <a:r>
              <a:rPr lang="en-US" sz="1600" dirty="0">
                <a:latin typeface="Times New Roman"/>
                <a:ea typeface="Times New Roman"/>
                <a:cs typeface="Times New Roman"/>
                <a:sym typeface="Times New Roman"/>
              </a:rPr>
              <a:t> &amp; TI</a:t>
            </a:r>
            <a:endParaRPr/>
          </a:p>
          <a:p>
            <a:pPr marL="0" lvl="0" indent="-101600" algn="l" rtl="0">
              <a:spcBef>
                <a:spcPts val="0"/>
              </a:spcBef>
              <a:spcAft>
                <a:spcPts val="0"/>
              </a:spcAft>
              <a:buSzPts val="1600"/>
              <a:buFont typeface="Noto Sans Symbols"/>
              <a:buChar char="⮚"/>
            </a:pPr>
            <a:r>
              <a:rPr lang="en-US" sz="1600" dirty="0">
                <a:latin typeface="Times New Roman"/>
                <a:ea typeface="Times New Roman"/>
                <a:cs typeface="Times New Roman"/>
                <a:sym typeface="Times New Roman"/>
              </a:rPr>
              <a:t>IIIM, Srinagar</a:t>
            </a:r>
            <a:endParaRPr/>
          </a:p>
          <a:p>
            <a:pPr marL="0" lvl="0" indent="-101600" algn="l" rtl="0">
              <a:spcBef>
                <a:spcPts val="0"/>
              </a:spcBef>
              <a:spcAft>
                <a:spcPts val="0"/>
              </a:spcAft>
              <a:buSzPts val="1600"/>
              <a:buFont typeface="Noto Sans Symbols"/>
              <a:buChar char="⮚"/>
            </a:pPr>
            <a:r>
              <a:rPr lang="en-US" sz="1600" dirty="0">
                <a:latin typeface="Times New Roman"/>
                <a:ea typeface="Times New Roman"/>
                <a:cs typeface="Times New Roman"/>
                <a:sym typeface="Times New Roman"/>
              </a:rPr>
              <a:t>SKIMS, </a:t>
            </a:r>
            <a:r>
              <a:rPr lang="en-US" sz="1600" dirty="0" err="1">
                <a:latin typeface="Times New Roman"/>
                <a:ea typeface="Times New Roman"/>
                <a:cs typeface="Times New Roman"/>
                <a:sym typeface="Times New Roman"/>
              </a:rPr>
              <a:t>Soura</a:t>
            </a:r>
            <a:r>
              <a:rPr lang="en-US" sz="1600" dirty="0">
                <a:latin typeface="Times New Roman"/>
                <a:ea typeface="Times New Roman"/>
                <a:cs typeface="Times New Roman"/>
                <a:sym typeface="Times New Roman"/>
              </a:rPr>
              <a:t> Srinagar</a:t>
            </a:r>
            <a:endParaRPr/>
          </a:p>
          <a:p>
            <a:pPr marL="0" lvl="0" indent="-101600" algn="l" rtl="0">
              <a:spcBef>
                <a:spcPts val="0"/>
              </a:spcBef>
              <a:spcAft>
                <a:spcPts val="0"/>
              </a:spcAft>
              <a:buSzPts val="1600"/>
              <a:buFont typeface="Noto Sans Symbols"/>
              <a:buChar char="⮚"/>
            </a:pPr>
            <a:r>
              <a:rPr lang="en-US" sz="1600" dirty="0">
                <a:latin typeface="Times New Roman"/>
                <a:ea typeface="Times New Roman"/>
                <a:cs typeface="Times New Roman"/>
                <a:sym typeface="Times New Roman"/>
              </a:rPr>
              <a:t>SKUAST-K Shalimar</a:t>
            </a:r>
            <a:endParaRPr/>
          </a:p>
          <a:p>
            <a:pPr marL="0" lvl="0" indent="-101600" algn="l" rtl="0">
              <a:spcBef>
                <a:spcPts val="0"/>
              </a:spcBef>
              <a:spcAft>
                <a:spcPts val="0"/>
              </a:spcAft>
              <a:buSzPts val="1600"/>
              <a:buFont typeface="Noto Sans Symbols"/>
              <a:buChar char="⮚"/>
            </a:pPr>
            <a:r>
              <a:rPr lang="en-US" sz="1600" dirty="0" err="1">
                <a:latin typeface="Times New Roman"/>
                <a:ea typeface="Times New Roman"/>
                <a:cs typeface="Times New Roman"/>
                <a:sym typeface="Times New Roman"/>
              </a:rPr>
              <a:t>Barkatullah</a:t>
            </a:r>
            <a:r>
              <a:rPr lang="en-US" sz="1600" dirty="0">
                <a:latin typeface="Times New Roman"/>
                <a:ea typeface="Times New Roman"/>
                <a:cs typeface="Times New Roman"/>
                <a:sym typeface="Times New Roman"/>
              </a:rPr>
              <a:t> University, Bhopal</a:t>
            </a:r>
            <a:endParaRPr/>
          </a:p>
          <a:p>
            <a:pPr marL="0" lvl="0" indent="-101600" algn="l" rtl="0">
              <a:spcBef>
                <a:spcPts val="0"/>
              </a:spcBef>
              <a:spcAft>
                <a:spcPts val="0"/>
              </a:spcAft>
              <a:buSzPts val="1600"/>
              <a:buFont typeface="Noto Sans Symbols"/>
              <a:buChar char="⮚"/>
            </a:pPr>
            <a:r>
              <a:rPr lang="en-US" sz="1600" dirty="0">
                <a:latin typeface="Times New Roman"/>
                <a:ea typeface="Times New Roman"/>
                <a:cs typeface="Times New Roman"/>
                <a:sym typeface="Times New Roman"/>
              </a:rPr>
              <a:t>Punjabi University Patiala Punjab</a:t>
            </a:r>
            <a:endParaRPr/>
          </a:p>
          <a:p>
            <a:pPr marL="0" lvl="0" indent="-101600" algn="l" rtl="0">
              <a:spcBef>
                <a:spcPts val="0"/>
              </a:spcBef>
              <a:spcAft>
                <a:spcPts val="0"/>
              </a:spcAft>
              <a:buSzPts val="1600"/>
              <a:buFont typeface="Noto Sans Symbols"/>
              <a:buChar char="⮚"/>
            </a:pPr>
            <a:r>
              <a:rPr lang="en-US" sz="1600" dirty="0">
                <a:latin typeface="Times New Roman"/>
                <a:ea typeface="Times New Roman"/>
                <a:cs typeface="Times New Roman"/>
                <a:sym typeface="Times New Roman"/>
              </a:rPr>
              <a:t>Pondicherry University, </a:t>
            </a:r>
            <a:r>
              <a:rPr lang="en-US" sz="1600" dirty="0" err="1">
                <a:latin typeface="Times New Roman"/>
                <a:ea typeface="Times New Roman"/>
                <a:cs typeface="Times New Roman"/>
                <a:sym typeface="Times New Roman"/>
              </a:rPr>
              <a:t>Puducherry</a:t>
            </a:r>
            <a:endParaRPr/>
          </a:p>
          <a:p>
            <a:pPr marL="0" lvl="0" indent="-101600" algn="l" rtl="0">
              <a:spcBef>
                <a:spcPts val="0"/>
              </a:spcBef>
              <a:spcAft>
                <a:spcPts val="0"/>
              </a:spcAft>
              <a:buSzPts val="1600"/>
              <a:buFont typeface="Noto Sans Symbols"/>
              <a:buChar char="⮚"/>
            </a:pPr>
            <a:r>
              <a:rPr lang="en-US" sz="1600" dirty="0">
                <a:latin typeface="Times New Roman"/>
                <a:ea typeface="Times New Roman"/>
                <a:cs typeface="Times New Roman"/>
                <a:sym typeface="Times New Roman"/>
              </a:rPr>
              <a:t>NIT, Srinagar</a:t>
            </a:r>
            <a:endParaRPr/>
          </a:p>
          <a:p>
            <a:pPr marL="0" lvl="0" indent="-101600" algn="l" rtl="0">
              <a:spcBef>
                <a:spcPts val="0"/>
              </a:spcBef>
              <a:spcAft>
                <a:spcPts val="0"/>
              </a:spcAft>
              <a:buSzPts val="1600"/>
              <a:buFont typeface="Noto Sans Symbols"/>
              <a:buChar char="⮚"/>
            </a:pPr>
            <a:r>
              <a:rPr lang="en-US" sz="1600" dirty="0">
                <a:latin typeface="Times New Roman"/>
                <a:ea typeface="Times New Roman"/>
                <a:cs typeface="Times New Roman"/>
                <a:sym typeface="Times New Roman"/>
              </a:rPr>
              <a:t>Government Medical College, </a:t>
            </a:r>
            <a:r>
              <a:rPr lang="en-US" sz="1600" dirty="0" smtClean="0">
                <a:latin typeface="Times New Roman"/>
                <a:ea typeface="Times New Roman"/>
                <a:cs typeface="Times New Roman"/>
                <a:sym typeface="Times New Roman"/>
              </a:rPr>
              <a:t>Baramulla</a:t>
            </a:r>
            <a:endParaRPr/>
          </a:p>
          <a:p>
            <a:pPr marL="0" lvl="0" indent="0" algn="l" rtl="0">
              <a:spcBef>
                <a:spcPts val="0"/>
              </a:spcBef>
              <a:spcAft>
                <a:spcPts val="0"/>
              </a:spcAft>
              <a:buNone/>
            </a:pPr>
            <a:r>
              <a:rPr lang="en-US" sz="1800" b="1" dirty="0"/>
              <a:t/>
            </a:r>
            <a:br>
              <a:rPr lang="en-US" sz="1800" b="1" dirty="0"/>
            </a:br>
            <a:r>
              <a:rPr lang="en-US" sz="1800" b="1" dirty="0"/>
              <a:t> </a:t>
            </a:r>
            <a:endParaRPr sz="1800"/>
          </a:p>
          <a:p>
            <a:pPr marL="0" lvl="0" indent="0" algn="l" rtl="0">
              <a:spcBef>
                <a:spcPts val="0"/>
              </a:spcBef>
              <a:spcAft>
                <a:spcPts val="0"/>
              </a:spcAft>
              <a:buNone/>
            </a:pPr>
            <a:endParaRPr sz="1800"/>
          </a:p>
        </p:txBody>
      </p:sp>
      <p:sp>
        <p:nvSpPr>
          <p:cNvPr id="147" name="Google Shape;147;p5"/>
          <p:cNvSpPr txBox="1"/>
          <p:nvPr/>
        </p:nvSpPr>
        <p:spPr>
          <a:xfrm>
            <a:off x="4671153" y="2071678"/>
            <a:ext cx="4318612" cy="3600945"/>
          </a:xfrm>
          <a:prstGeom prst="rect">
            <a:avLst/>
          </a:prstGeom>
          <a:noFill/>
          <a:ln>
            <a:noFill/>
          </a:ln>
        </p:spPr>
        <p:txBody>
          <a:bodyPr spcFirstLastPara="1" wrap="square" lIns="91425" tIns="45700" rIns="91425" bIns="45700" anchor="t" anchorCtr="0">
            <a:spAutoFit/>
          </a:bodyPr>
          <a:lstStyle/>
          <a:p>
            <a:pPr marL="0" lvl="0" indent="-101600" algn="l" rtl="0">
              <a:spcBef>
                <a:spcPts val="0"/>
              </a:spcBef>
              <a:spcAft>
                <a:spcPts val="0"/>
              </a:spcAft>
              <a:buSzPts val="1600"/>
              <a:buFont typeface="Noto Sans Symbols"/>
              <a:buChar char="⮚"/>
            </a:pPr>
            <a:r>
              <a:rPr lang="en-US" sz="1600" dirty="0">
                <a:latin typeface="Times New Roman"/>
                <a:ea typeface="Times New Roman"/>
                <a:cs typeface="Times New Roman"/>
                <a:sym typeface="Times New Roman"/>
              </a:rPr>
              <a:t>Department of Botany</a:t>
            </a:r>
            <a:endParaRPr/>
          </a:p>
          <a:p>
            <a:pPr marL="0" lvl="0" indent="-101600" algn="l" rtl="0">
              <a:spcBef>
                <a:spcPts val="0"/>
              </a:spcBef>
              <a:spcAft>
                <a:spcPts val="0"/>
              </a:spcAft>
              <a:buSzPts val="1600"/>
              <a:buFont typeface="Noto Sans Symbols"/>
              <a:buChar char="⮚"/>
            </a:pPr>
            <a:r>
              <a:rPr lang="en-US" sz="1600" dirty="0">
                <a:latin typeface="Times New Roman"/>
                <a:ea typeface="Times New Roman"/>
                <a:cs typeface="Times New Roman"/>
                <a:sym typeface="Times New Roman"/>
              </a:rPr>
              <a:t>Department of Zoology</a:t>
            </a:r>
            <a:endParaRPr/>
          </a:p>
          <a:p>
            <a:pPr marL="0" lvl="0" indent="-101600" algn="l" rtl="0">
              <a:spcBef>
                <a:spcPts val="0"/>
              </a:spcBef>
              <a:spcAft>
                <a:spcPts val="0"/>
              </a:spcAft>
              <a:buSzPts val="1600"/>
              <a:buFont typeface="Noto Sans Symbols"/>
              <a:buChar char="⮚"/>
            </a:pPr>
            <a:r>
              <a:rPr lang="en-US" sz="1600" dirty="0">
                <a:latin typeface="Times New Roman"/>
                <a:ea typeface="Times New Roman"/>
                <a:cs typeface="Times New Roman"/>
                <a:sym typeface="Times New Roman"/>
              </a:rPr>
              <a:t>Department of Biotechnology</a:t>
            </a:r>
            <a:endParaRPr/>
          </a:p>
          <a:p>
            <a:pPr marL="0" lvl="0" indent="-101600" algn="l" rtl="0">
              <a:spcBef>
                <a:spcPts val="0"/>
              </a:spcBef>
              <a:spcAft>
                <a:spcPts val="0"/>
              </a:spcAft>
              <a:buSzPts val="1600"/>
              <a:buFont typeface="Noto Sans Symbols"/>
              <a:buChar char="⮚"/>
            </a:pPr>
            <a:r>
              <a:rPr lang="en-US" sz="1600" dirty="0">
                <a:latin typeface="Times New Roman"/>
                <a:ea typeface="Times New Roman"/>
                <a:cs typeface="Times New Roman"/>
                <a:sym typeface="Times New Roman"/>
              </a:rPr>
              <a:t>Department of Biochemistry</a:t>
            </a:r>
            <a:endParaRPr/>
          </a:p>
          <a:p>
            <a:pPr marL="0" lvl="0" indent="-101600" algn="l" rtl="0">
              <a:spcBef>
                <a:spcPts val="0"/>
              </a:spcBef>
              <a:spcAft>
                <a:spcPts val="0"/>
              </a:spcAft>
              <a:buSzPts val="1600"/>
              <a:buFont typeface="Noto Sans Symbols"/>
              <a:buChar char="⮚"/>
            </a:pPr>
            <a:r>
              <a:rPr lang="en-US" sz="1600" dirty="0">
                <a:latin typeface="Times New Roman"/>
                <a:ea typeface="Times New Roman"/>
                <a:cs typeface="Times New Roman"/>
                <a:sym typeface="Times New Roman"/>
              </a:rPr>
              <a:t>Department of Clinical Biochemistry</a:t>
            </a:r>
            <a:endParaRPr/>
          </a:p>
          <a:p>
            <a:pPr marL="0" lvl="0" indent="-101600" algn="l" rtl="0">
              <a:spcBef>
                <a:spcPts val="0"/>
              </a:spcBef>
              <a:spcAft>
                <a:spcPts val="0"/>
              </a:spcAft>
              <a:buSzPts val="1600"/>
              <a:buFont typeface="Noto Sans Symbols"/>
              <a:buChar char="⮚"/>
            </a:pPr>
            <a:r>
              <a:rPr lang="en-US" sz="1600" dirty="0">
                <a:latin typeface="Times New Roman"/>
                <a:ea typeface="Times New Roman"/>
                <a:cs typeface="Times New Roman"/>
                <a:sym typeface="Times New Roman"/>
              </a:rPr>
              <a:t>Department of Environmental Sciences</a:t>
            </a:r>
            <a:endParaRPr/>
          </a:p>
          <a:p>
            <a:pPr marL="0" lvl="0" indent="-101600" algn="l" rtl="0">
              <a:spcBef>
                <a:spcPts val="0"/>
              </a:spcBef>
              <a:spcAft>
                <a:spcPts val="0"/>
              </a:spcAft>
              <a:buSzPts val="1600"/>
              <a:buFont typeface="Noto Sans Symbols"/>
              <a:buChar char="⮚"/>
            </a:pPr>
            <a:r>
              <a:rPr lang="en-US" sz="1600" dirty="0">
                <a:latin typeface="Times New Roman"/>
                <a:ea typeface="Times New Roman"/>
                <a:cs typeface="Times New Roman"/>
                <a:sym typeface="Times New Roman"/>
              </a:rPr>
              <a:t>Department of Chemistry</a:t>
            </a:r>
            <a:endParaRPr/>
          </a:p>
          <a:p>
            <a:pPr marL="0" lvl="0" indent="-101600" algn="l" rtl="0">
              <a:spcBef>
                <a:spcPts val="0"/>
              </a:spcBef>
              <a:spcAft>
                <a:spcPts val="0"/>
              </a:spcAft>
              <a:buSzPts val="1600"/>
              <a:buFont typeface="Noto Sans Symbols"/>
              <a:buChar char="⮚"/>
            </a:pPr>
            <a:r>
              <a:rPr lang="en-US" sz="1600" dirty="0">
                <a:latin typeface="Times New Roman"/>
                <a:ea typeface="Times New Roman"/>
                <a:cs typeface="Times New Roman"/>
                <a:sym typeface="Times New Roman"/>
              </a:rPr>
              <a:t>Department of </a:t>
            </a:r>
            <a:r>
              <a:rPr lang="en-US" sz="1600" dirty="0" smtClean="0">
                <a:latin typeface="Times New Roman"/>
                <a:ea typeface="Times New Roman"/>
                <a:cs typeface="Times New Roman"/>
                <a:sym typeface="Times New Roman"/>
              </a:rPr>
              <a:t>Geography &amp; Reg. Development</a:t>
            </a:r>
            <a:endParaRPr/>
          </a:p>
          <a:p>
            <a:pPr marL="0" lvl="0" indent="-101600" algn="l" rtl="0">
              <a:spcBef>
                <a:spcPts val="0"/>
              </a:spcBef>
              <a:spcAft>
                <a:spcPts val="0"/>
              </a:spcAft>
              <a:buSzPts val="1600"/>
              <a:buFont typeface="Noto Sans Symbols"/>
              <a:buChar char="⮚"/>
            </a:pPr>
            <a:r>
              <a:rPr lang="en-US" sz="1600" dirty="0">
                <a:latin typeface="Times New Roman"/>
                <a:ea typeface="Times New Roman"/>
                <a:cs typeface="Times New Roman"/>
                <a:sym typeface="Times New Roman"/>
              </a:rPr>
              <a:t>Institute of Home Science </a:t>
            </a:r>
            <a:endParaRPr/>
          </a:p>
          <a:p>
            <a:pPr marL="0" lvl="0" indent="-101600" algn="l" rtl="0">
              <a:spcBef>
                <a:spcPts val="0"/>
              </a:spcBef>
              <a:spcAft>
                <a:spcPts val="0"/>
              </a:spcAft>
              <a:buSzPts val="1600"/>
              <a:buFont typeface="Noto Sans Symbols"/>
              <a:buChar char="⮚"/>
            </a:pPr>
            <a:r>
              <a:rPr lang="en-US" sz="1600" dirty="0">
                <a:latin typeface="Times New Roman"/>
                <a:ea typeface="Times New Roman"/>
                <a:cs typeface="Times New Roman"/>
                <a:sym typeface="Times New Roman"/>
              </a:rPr>
              <a:t>Department of  Nanotechnology</a:t>
            </a:r>
            <a:endParaRPr/>
          </a:p>
          <a:p>
            <a:pPr marL="0" lvl="0" indent="-101600" algn="l" rtl="0">
              <a:spcBef>
                <a:spcPts val="0"/>
              </a:spcBef>
              <a:spcAft>
                <a:spcPts val="0"/>
              </a:spcAft>
              <a:buSzPts val="1600"/>
              <a:buFont typeface="Noto Sans Symbols"/>
              <a:buChar char="⮚"/>
            </a:pPr>
            <a:r>
              <a:rPr lang="en-US" sz="1600" dirty="0">
                <a:latin typeface="Times New Roman"/>
                <a:ea typeface="Times New Roman"/>
                <a:cs typeface="Times New Roman"/>
                <a:sym typeface="Times New Roman"/>
              </a:rPr>
              <a:t>Department of </a:t>
            </a:r>
            <a:r>
              <a:rPr lang="en-US" sz="1600" dirty="0" err="1">
                <a:latin typeface="Times New Roman"/>
                <a:ea typeface="Times New Roman"/>
                <a:cs typeface="Times New Roman"/>
                <a:sym typeface="Times New Roman"/>
              </a:rPr>
              <a:t>Bioresources</a:t>
            </a:r>
            <a:endParaRPr sz="1600">
              <a:latin typeface="Times New Roman"/>
              <a:ea typeface="Times New Roman"/>
              <a:cs typeface="Times New Roman"/>
              <a:sym typeface="Times New Roman"/>
            </a:endParaRPr>
          </a:p>
          <a:p>
            <a:pPr marL="0" lvl="0" indent="0" algn="l" rtl="0">
              <a:spcBef>
                <a:spcPts val="0"/>
              </a:spcBef>
              <a:spcAft>
                <a:spcPts val="0"/>
              </a:spcAft>
              <a:buNone/>
            </a:pPr>
            <a:endParaRPr sz="1600">
              <a:latin typeface="Times New Roman"/>
              <a:ea typeface="Times New Roman"/>
              <a:cs typeface="Times New Roman"/>
              <a:sym typeface="Times New Roman"/>
            </a:endParaRPr>
          </a:p>
          <a:p>
            <a:pPr marL="0" lvl="0" indent="0" algn="l" rtl="0">
              <a:spcBef>
                <a:spcPts val="0"/>
              </a:spcBef>
              <a:spcAft>
                <a:spcPts val="0"/>
              </a:spcAft>
              <a:buNone/>
            </a:pPr>
            <a:r>
              <a:rPr lang="en-US" sz="1800" dirty="0"/>
              <a:t/>
            </a:r>
            <a:br>
              <a:rPr lang="en-US" sz="1800" dirty="0"/>
            </a:br>
            <a:endParaRPr sz="18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51"/>
        <p:cNvGrpSpPr/>
        <p:nvPr/>
      </p:nvGrpSpPr>
      <p:grpSpPr>
        <a:xfrm>
          <a:off x="0" y="0"/>
          <a:ext cx="0" cy="0"/>
          <a:chOff x="0" y="0"/>
          <a:chExt cx="0" cy="0"/>
        </a:xfrm>
      </p:grpSpPr>
      <p:sp>
        <p:nvSpPr>
          <p:cNvPr id="152" name="Google Shape;152;p6"/>
          <p:cNvSpPr/>
          <p:nvPr/>
        </p:nvSpPr>
        <p:spPr>
          <a:xfrm>
            <a:off x="381000" y="0"/>
            <a:ext cx="443865" cy="6858000"/>
          </a:xfrm>
          <a:custGeom>
            <a:avLst/>
            <a:gdLst/>
            <a:ahLst/>
            <a:cxnLst/>
            <a:rect l="l" t="t" r="r" b="b"/>
            <a:pathLst>
              <a:path w="443865" h="6858000" extrusionOk="0">
                <a:moveTo>
                  <a:pt x="0" y="6858000"/>
                </a:moveTo>
                <a:lnTo>
                  <a:pt x="443484" y="6858000"/>
                </a:lnTo>
                <a:lnTo>
                  <a:pt x="443484" y="0"/>
                </a:lnTo>
                <a:lnTo>
                  <a:pt x="0" y="0"/>
                </a:lnTo>
                <a:lnTo>
                  <a:pt x="0" y="6858000"/>
                </a:lnTo>
                <a:close/>
              </a:path>
            </a:pathLst>
          </a:custGeom>
          <a:solidFill>
            <a:srgbClr val="FDC3AD">
              <a:alpha val="53725"/>
            </a:srgbClr>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53" name="Google Shape;153;p6"/>
          <p:cNvSpPr/>
          <p:nvPr/>
        </p:nvSpPr>
        <p:spPr>
          <a:xfrm>
            <a:off x="882396" y="0"/>
            <a:ext cx="3175" cy="6858000"/>
          </a:xfrm>
          <a:custGeom>
            <a:avLst/>
            <a:gdLst/>
            <a:ahLst/>
            <a:cxnLst/>
            <a:rect l="l" t="t" r="r" b="b"/>
            <a:pathLst>
              <a:path w="3175" h="6858000" extrusionOk="0">
                <a:moveTo>
                  <a:pt x="0" y="6858000"/>
                </a:moveTo>
                <a:lnTo>
                  <a:pt x="3047" y="6858000"/>
                </a:lnTo>
                <a:lnTo>
                  <a:pt x="3047" y="0"/>
                </a:lnTo>
                <a:lnTo>
                  <a:pt x="0" y="0"/>
                </a:lnTo>
                <a:lnTo>
                  <a:pt x="0" y="6858000"/>
                </a:lnTo>
                <a:close/>
              </a:path>
            </a:pathLst>
          </a:custGeom>
          <a:solidFill>
            <a:srgbClr val="FDC3AD">
              <a:alpha val="53725"/>
            </a:srgbClr>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54" name="Google Shape;154;p6"/>
          <p:cNvSpPr/>
          <p:nvPr/>
        </p:nvSpPr>
        <p:spPr>
          <a:xfrm>
            <a:off x="943355" y="0"/>
            <a:ext cx="47625" cy="6858000"/>
          </a:xfrm>
          <a:custGeom>
            <a:avLst/>
            <a:gdLst/>
            <a:ahLst/>
            <a:cxnLst/>
            <a:rect l="l" t="t" r="r" b="b"/>
            <a:pathLst>
              <a:path w="47625" h="6858000" extrusionOk="0">
                <a:moveTo>
                  <a:pt x="0" y="6858000"/>
                </a:moveTo>
                <a:lnTo>
                  <a:pt x="47243" y="6858000"/>
                </a:lnTo>
                <a:lnTo>
                  <a:pt x="47243" y="0"/>
                </a:lnTo>
                <a:lnTo>
                  <a:pt x="0" y="0"/>
                </a:lnTo>
                <a:lnTo>
                  <a:pt x="0" y="6858000"/>
                </a:lnTo>
                <a:close/>
              </a:path>
            </a:pathLst>
          </a:custGeom>
          <a:solidFill>
            <a:srgbClr val="FDC3AD">
              <a:alpha val="53725"/>
            </a:srgbClr>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55" name="Google Shape;155;p6"/>
          <p:cNvSpPr/>
          <p:nvPr/>
        </p:nvSpPr>
        <p:spPr>
          <a:xfrm>
            <a:off x="275843" y="0"/>
            <a:ext cx="105410" cy="6858000"/>
          </a:xfrm>
          <a:custGeom>
            <a:avLst/>
            <a:gdLst/>
            <a:ahLst/>
            <a:cxnLst/>
            <a:rect l="l" t="t" r="r" b="b"/>
            <a:pathLst>
              <a:path w="105410" h="6858000" extrusionOk="0">
                <a:moveTo>
                  <a:pt x="105156" y="0"/>
                </a:moveTo>
                <a:lnTo>
                  <a:pt x="0" y="0"/>
                </a:lnTo>
                <a:lnTo>
                  <a:pt x="0" y="6858000"/>
                </a:lnTo>
                <a:lnTo>
                  <a:pt x="105156" y="6858000"/>
                </a:lnTo>
                <a:lnTo>
                  <a:pt x="105156" y="0"/>
                </a:lnTo>
                <a:close/>
              </a:path>
            </a:pathLst>
          </a:custGeom>
          <a:solidFill>
            <a:srgbClr val="FFD9CE">
              <a:alpha val="35686"/>
            </a:srgbClr>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nvGrpSpPr>
          <p:cNvPr id="156" name="Google Shape;156;p6"/>
          <p:cNvGrpSpPr/>
          <p:nvPr/>
        </p:nvGrpSpPr>
        <p:grpSpPr>
          <a:xfrm>
            <a:off x="990600" y="0"/>
            <a:ext cx="381380" cy="6858000"/>
            <a:chOff x="990600" y="0"/>
            <a:chExt cx="381380" cy="6858000"/>
          </a:xfrm>
        </p:grpSpPr>
        <p:sp>
          <p:nvSpPr>
            <p:cNvPr id="157" name="Google Shape;157;p6"/>
            <p:cNvSpPr/>
            <p:nvPr/>
          </p:nvSpPr>
          <p:spPr>
            <a:xfrm>
              <a:off x="990600" y="0"/>
              <a:ext cx="181610" cy="6858000"/>
            </a:xfrm>
            <a:custGeom>
              <a:avLst/>
              <a:gdLst/>
              <a:ahLst/>
              <a:cxnLst/>
              <a:rect l="l" t="t" r="r" b="b"/>
              <a:pathLst>
                <a:path w="181609" h="6858000" extrusionOk="0">
                  <a:moveTo>
                    <a:pt x="181356" y="0"/>
                  </a:moveTo>
                  <a:lnTo>
                    <a:pt x="0" y="0"/>
                  </a:lnTo>
                  <a:lnTo>
                    <a:pt x="0" y="6858000"/>
                  </a:lnTo>
                  <a:lnTo>
                    <a:pt x="181356" y="6858000"/>
                  </a:lnTo>
                  <a:lnTo>
                    <a:pt x="181356" y="0"/>
                  </a:lnTo>
                  <a:close/>
                </a:path>
              </a:pathLst>
            </a:custGeom>
            <a:solidFill>
              <a:srgbClr val="FFD9CE">
                <a:alpha val="69803"/>
              </a:srgbClr>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58" name="Google Shape;158;p6"/>
            <p:cNvSpPr/>
            <p:nvPr/>
          </p:nvSpPr>
          <p:spPr>
            <a:xfrm>
              <a:off x="1141476" y="0"/>
              <a:ext cx="230504" cy="6858000"/>
            </a:xfrm>
            <a:custGeom>
              <a:avLst/>
              <a:gdLst/>
              <a:ahLst/>
              <a:cxnLst/>
              <a:rect l="l" t="t" r="r" b="b"/>
              <a:pathLst>
                <a:path w="230505" h="6858000" extrusionOk="0">
                  <a:moveTo>
                    <a:pt x="230124" y="0"/>
                  </a:moveTo>
                  <a:lnTo>
                    <a:pt x="0" y="0"/>
                  </a:lnTo>
                  <a:lnTo>
                    <a:pt x="0" y="6858000"/>
                  </a:lnTo>
                  <a:lnTo>
                    <a:pt x="230124" y="6858000"/>
                  </a:lnTo>
                  <a:lnTo>
                    <a:pt x="230124" y="0"/>
                  </a:lnTo>
                  <a:close/>
                </a:path>
              </a:pathLst>
            </a:custGeom>
            <a:solidFill>
              <a:srgbClr val="FFECE8">
                <a:alpha val="70588"/>
              </a:srgbClr>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
        <p:nvSpPr>
          <p:cNvPr id="159" name="Google Shape;159;p6"/>
          <p:cNvSpPr/>
          <p:nvPr/>
        </p:nvSpPr>
        <p:spPr>
          <a:xfrm>
            <a:off x="106679" y="0"/>
            <a:ext cx="0" cy="6858000"/>
          </a:xfrm>
          <a:custGeom>
            <a:avLst/>
            <a:gdLst/>
            <a:ahLst/>
            <a:cxnLst/>
            <a:rect l="l" t="t" r="r" b="b"/>
            <a:pathLst>
              <a:path w="120000" h="6858000" extrusionOk="0">
                <a:moveTo>
                  <a:pt x="0" y="0"/>
                </a:moveTo>
                <a:lnTo>
                  <a:pt x="0" y="6857999"/>
                </a:lnTo>
              </a:path>
            </a:pathLst>
          </a:custGeom>
          <a:noFill/>
          <a:ln w="57900" cap="flat" cmpd="sng">
            <a:solidFill>
              <a:srgbClr val="FDC3AD"/>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nvGrpSpPr>
          <p:cNvPr id="160" name="Google Shape;160;p6"/>
          <p:cNvGrpSpPr/>
          <p:nvPr/>
        </p:nvGrpSpPr>
        <p:grpSpPr>
          <a:xfrm>
            <a:off x="824483" y="0"/>
            <a:ext cx="119379" cy="6858000"/>
            <a:chOff x="824483" y="0"/>
            <a:chExt cx="119379" cy="6858000"/>
          </a:xfrm>
        </p:grpSpPr>
        <p:sp>
          <p:nvSpPr>
            <p:cNvPr id="161" name="Google Shape;161;p6"/>
            <p:cNvSpPr/>
            <p:nvPr/>
          </p:nvSpPr>
          <p:spPr>
            <a:xfrm>
              <a:off x="885443" y="0"/>
              <a:ext cx="58419" cy="6858000"/>
            </a:xfrm>
            <a:custGeom>
              <a:avLst/>
              <a:gdLst/>
              <a:ahLst/>
              <a:cxnLst/>
              <a:rect l="l" t="t" r="r" b="b"/>
              <a:pathLst>
                <a:path w="58419" h="6858000" extrusionOk="0">
                  <a:moveTo>
                    <a:pt x="0" y="6857999"/>
                  </a:moveTo>
                  <a:lnTo>
                    <a:pt x="57912" y="6857999"/>
                  </a:lnTo>
                  <a:lnTo>
                    <a:pt x="57912" y="0"/>
                  </a:lnTo>
                  <a:lnTo>
                    <a:pt x="0" y="0"/>
                  </a:lnTo>
                  <a:lnTo>
                    <a:pt x="0" y="6857999"/>
                  </a:lnTo>
                  <a:close/>
                </a:path>
              </a:pathLst>
            </a:custGeom>
            <a:solidFill>
              <a:srgbClr val="FFECE8"/>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62" name="Google Shape;162;p6"/>
            <p:cNvSpPr/>
            <p:nvPr/>
          </p:nvSpPr>
          <p:spPr>
            <a:xfrm>
              <a:off x="824483" y="0"/>
              <a:ext cx="58419" cy="6858000"/>
            </a:xfrm>
            <a:custGeom>
              <a:avLst/>
              <a:gdLst/>
              <a:ahLst/>
              <a:cxnLst/>
              <a:rect l="l" t="t" r="r" b="b"/>
              <a:pathLst>
                <a:path w="58419" h="6858000" extrusionOk="0">
                  <a:moveTo>
                    <a:pt x="0" y="6857999"/>
                  </a:moveTo>
                  <a:lnTo>
                    <a:pt x="57912" y="6857999"/>
                  </a:lnTo>
                  <a:lnTo>
                    <a:pt x="57912" y="0"/>
                  </a:lnTo>
                  <a:lnTo>
                    <a:pt x="0" y="0"/>
                  </a:lnTo>
                  <a:lnTo>
                    <a:pt x="0" y="6857999"/>
                  </a:lnTo>
                  <a:close/>
                </a:path>
              </a:pathLst>
            </a:custGeom>
            <a:solidFill>
              <a:srgbClr val="FDC3A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
        <p:nvSpPr>
          <p:cNvPr id="163" name="Google Shape;163;p6"/>
          <p:cNvSpPr/>
          <p:nvPr/>
        </p:nvSpPr>
        <p:spPr>
          <a:xfrm>
            <a:off x="1727454" y="761"/>
            <a:ext cx="0" cy="6858000"/>
          </a:xfrm>
          <a:custGeom>
            <a:avLst/>
            <a:gdLst/>
            <a:ahLst/>
            <a:cxnLst/>
            <a:rect l="l" t="t" r="r" b="b"/>
            <a:pathLst>
              <a:path w="120000" h="6858000" extrusionOk="0">
                <a:moveTo>
                  <a:pt x="0" y="0"/>
                </a:moveTo>
                <a:lnTo>
                  <a:pt x="0" y="6857999"/>
                </a:lnTo>
              </a:path>
            </a:pathLst>
          </a:custGeom>
          <a:noFill/>
          <a:ln w="28950" cap="flat" cmpd="sng">
            <a:solidFill>
              <a:srgbClr val="FDC3AD"/>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64" name="Google Shape;164;p6"/>
          <p:cNvSpPr/>
          <p:nvPr/>
        </p:nvSpPr>
        <p:spPr>
          <a:xfrm>
            <a:off x="1066800" y="0"/>
            <a:ext cx="0" cy="6858000"/>
          </a:xfrm>
          <a:custGeom>
            <a:avLst/>
            <a:gdLst/>
            <a:ahLst/>
            <a:cxnLst/>
            <a:rect l="l" t="t" r="r" b="b"/>
            <a:pathLst>
              <a:path w="120000" h="6858000" extrusionOk="0">
                <a:moveTo>
                  <a:pt x="0" y="0"/>
                </a:moveTo>
                <a:lnTo>
                  <a:pt x="0" y="6857999"/>
                </a:lnTo>
              </a:path>
            </a:pathLst>
          </a:custGeom>
          <a:noFill/>
          <a:ln w="9525" cap="flat" cmpd="sng">
            <a:solidFill>
              <a:srgbClr val="FDC3AD"/>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65" name="Google Shape;165;p6"/>
          <p:cNvSpPr/>
          <p:nvPr/>
        </p:nvSpPr>
        <p:spPr>
          <a:xfrm>
            <a:off x="9084564" y="0"/>
            <a:ext cx="58419" cy="6858000"/>
          </a:xfrm>
          <a:custGeom>
            <a:avLst/>
            <a:gdLst/>
            <a:ahLst/>
            <a:cxnLst/>
            <a:rect l="l" t="t" r="r" b="b"/>
            <a:pathLst>
              <a:path w="58420" h="6858000" extrusionOk="0">
                <a:moveTo>
                  <a:pt x="11557" y="0"/>
                </a:moveTo>
                <a:lnTo>
                  <a:pt x="0" y="0"/>
                </a:lnTo>
                <a:lnTo>
                  <a:pt x="0" y="6858000"/>
                </a:lnTo>
                <a:lnTo>
                  <a:pt x="11557" y="6858000"/>
                </a:lnTo>
                <a:lnTo>
                  <a:pt x="11557" y="0"/>
                </a:lnTo>
                <a:close/>
              </a:path>
              <a:path w="58420" h="6858000" extrusionOk="0">
                <a:moveTo>
                  <a:pt x="57912" y="0"/>
                </a:moveTo>
                <a:lnTo>
                  <a:pt x="23114" y="0"/>
                </a:lnTo>
                <a:lnTo>
                  <a:pt x="23114" y="6858000"/>
                </a:lnTo>
                <a:lnTo>
                  <a:pt x="57912" y="6858000"/>
                </a:lnTo>
                <a:lnTo>
                  <a:pt x="57912" y="0"/>
                </a:lnTo>
                <a:close/>
              </a:path>
            </a:pathLst>
          </a:custGeom>
          <a:solidFill>
            <a:srgbClr val="FDC3A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nvGrpSpPr>
          <p:cNvPr id="166" name="Google Shape;166;p6"/>
          <p:cNvGrpSpPr/>
          <p:nvPr/>
        </p:nvGrpSpPr>
        <p:grpSpPr>
          <a:xfrm>
            <a:off x="609600" y="0"/>
            <a:ext cx="7392670" cy="6858000"/>
            <a:chOff x="609600" y="0"/>
            <a:chExt cx="7392670" cy="6858000"/>
          </a:xfrm>
        </p:grpSpPr>
        <p:sp>
          <p:nvSpPr>
            <p:cNvPr id="167" name="Google Shape;167;p6"/>
            <p:cNvSpPr/>
            <p:nvPr/>
          </p:nvSpPr>
          <p:spPr>
            <a:xfrm>
              <a:off x="1219200" y="0"/>
              <a:ext cx="76200" cy="6858000"/>
            </a:xfrm>
            <a:custGeom>
              <a:avLst/>
              <a:gdLst/>
              <a:ahLst/>
              <a:cxnLst/>
              <a:rect l="l" t="t" r="r" b="b"/>
              <a:pathLst>
                <a:path w="76200" h="6858000" extrusionOk="0">
                  <a:moveTo>
                    <a:pt x="76200" y="0"/>
                  </a:moveTo>
                  <a:lnTo>
                    <a:pt x="0" y="0"/>
                  </a:lnTo>
                  <a:lnTo>
                    <a:pt x="0" y="6858000"/>
                  </a:lnTo>
                  <a:lnTo>
                    <a:pt x="76200" y="6858000"/>
                  </a:lnTo>
                  <a:lnTo>
                    <a:pt x="76200" y="0"/>
                  </a:lnTo>
                  <a:close/>
                </a:path>
              </a:pathLst>
            </a:custGeom>
            <a:solidFill>
              <a:srgbClr val="FDC3AD">
                <a:alpha val="50588"/>
              </a:srgbClr>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68" name="Google Shape;168;p6"/>
            <p:cNvSpPr/>
            <p:nvPr/>
          </p:nvSpPr>
          <p:spPr>
            <a:xfrm>
              <a:off x="609600" y="3429000"/>
              <a:ext cx="1341120" cy="2078989"/>
            </a:xfrm>
            <a:custGeom>
              <a:avLst/>
              <a:gdLst/>
              <a:ahLst/>
              <a:cxnLst/>
              <a:rect l="l" t="t" r="r" b="b"/>
              <a:pathLst>
                <a:path w="1341120" h="2078989" extrusionOk="0">
                  <a:moveTo>
                    <a:pt x="1295400" y="647700"/>
                  </a:moveTo>
                  <a:lnTo>
                    <a:pt x="1293622" y="599363"/>
                  </a:lnTo>
                  <a:lnTo>
                    <a:pt x="1288376" y="551980"/>
                  </a:lnTo>
                  <a:lnTo>
                    <a:pt x="1279779" y="505701"/>
                  </a:lnTo>
                  <a:lnTo>
                    <a:pt x="1267968" y="460629"/>
                  </a:lnTo>
                  <a:lnTo>
                    <a:pt x="1253070" y="416890"/>
                  </a:lnTo>
                  <a:lnTo>
                    <a:pt x="1235202" y="374637"/>
                  </a:lnTo>
                  <a:lnTo>
                    <a:pt x="1214488" y="333959"/>
                  </a:lnTo>
                  <a:lnTo>
                    <a:pt x="1191056" y="295008"/>
                  </a:lnTo>
                  <a:lnTo>
                    <a:pt x="1165034" y="257898"/>
                  </a:lnTo>
                  <a:lnTo>
                    <a:pt x="1136535" y="222745"/>
                  </a:lnTo>
                  <a:lnTo>
                    <a:pt x="1105700" y="189699"/>
                  </a:lnTo>
                  <a:lnTo>
                    <a:pt x="1072654" y="158864"/>
                  </a:lnTo>
                  <a:lnTo>
                    <a:pt x="1037501" y="130365"/>
                  </a:lnTo>
                  <a:lnTo>
                    <a:pt x="1000391" y="104343"/>
                  </a:lnTo>
                  <a:lnTo>
                    <a:pt x="961440" y="80911"/>
                  </a:lnTo>
                  <a:lnTo>
                    <a:pt x="920762" y="60198"/>
                  </a:lnTo>
                  <a:lnTo>
                    <a:pt x="878509" y="42329"/>
                  </a:lnTo>
                  <a:lnTo>
                    <a:pt x="834771" y="27432"/>
                  </a:lnTo>
                  <a:lnTo>
                    <a:pt x="789698" y="15621"/>
                  </a:lnTo>
                  <a:lnTo>
                    <a:pt x="743419" y="7023"/>
                  </a:lnTo>
                  <a:lnTo>
                    <a:pt x="696036" y="1778"/>
                  </a:lnTo>
                  <a:lnTo>
                    <a:pt x="647700" y="0"/>
                  </a:lnTo>
                  <a:lnTo>
                    <a:pt x="599351" y="1778"/>
                  </a:lnTo>
                  <a:lnTo>
                    <a:pt x="551980" y="7023"/>
                  </a:lnTo>
                  <a:lnTo>
                    <a:pt x="505701" y="15621"/>
                  </a:lnTo>
                  <a:lnTo>
                    <a:pt x="460629" y="27432"/>
                  </a:lnTo>
                  <a:lnTo>
                    <a:pt x="416902" y="42329"/>
                  </a:lnTo>
                  <a:lnTo>
                    <a:pt x="374637" y="60198"/>
                  </a:lnTo>
                  <a:lnTo>
                    <a:pt x="333971" y="80911"/>
                  </a:lnTo>
                  <a:lnTo>
                    <a:pt x="295008" y="104343"/>
                  </a:lnTo>
                  <a:lnTo>
                    <a:pt x="257898" y="130365"/>
                  </a:lnTo>
                  <a:lnTo>
                    <a:pt x="222758" y="158864"/>
                  </a:lnTo>
                  <a:lnTo>
                    <a:pt x="189699" y="189699"/>
                  </a:lnTo>
                  <a:lnTo>
                    <a:pt x="158864" y="222745"/>
                  </a:lnTo>
                  <a:lnTo>
                    <a:pt x="130365" y="257898"/>
                  </a:lnTo>
                  <a:lnTo>
                    <a:pt x="104343" y="295008"/>
                  </a:lnTo>
                  <a:lnTo>
                    <a:pt x="80911" y="333959"/>
                  </a:lnTo>
                  <a:lnTo>
                    <a:pt x="60185" y="374637"/>
                  </a:lnTo>
                  <a:lnTo>
                    <a:pt x="42316" y="416890"/>
                  </a:lnTo>
                  <a:lnTo>
                    <a:pt x="27419" y="460629"/>
                  </a:lnTo>
                  <a:lnTo>
                    <a:pt x="15608" y="505701"/>
                  </a:lnTo>
                  <a:lnTo>
                    <a:pt x="7010" y="551980"/>
                  </a:lnTo>
                  <a:lnTo>
                    <a:pt x="1765" y="599363"/>
                  </a:lnTo>
                  <a:lnTo>
                    <a:pt x="0" y="647700"/>
                  </a:lnTo>
                  <a:lnTo>
                    <a:pt x="1765" y="696048"/>
                  </a:lnTo>
                  <a:lnTo>
                    <a:pt x="7010" y="743432"/>
                  </a:lnTo>
                  <a:lnTo>
                    <a:pt x="15608" y="789711"/>
                  </a:lnTo>
                  <a:lnTo>
                    <a:pt x="27419" y="834783"/>
                  </a:lnTo>
                  <a:lnTo>
                    <a:pt x="42316" y="878522"/>
                  </a:lnTo>
                  <a:lnTo>
                    <a:pt x="60185" y="920775"/>
                  </a:lnTo>
                  <a:lnTo>
                    <a:pt x="80911" y="961453"/>
                  </a:lnTo>
                  <a:lnTo>
                    <a:pt x="104343" y="1000404"/>
                  </a:lnTo>
                  <a:lnTo>
                    <a:pt x="130365" y="1037513"/>
                  </a:lnTo>
                  <a:lnTo>
                    <a:pt x="158864" y="1072667"/>
                  </a:lnTo>
                  <a:lnTo>
                    <a:pt x="189699" y="1105712"/>
                  </a:lnTo>
                  <a:lnTo>
                    <a:pt x="222758" y="1136548"/>
                  </a:lnTo>
                  <a:lnTo>
                    <a:pt x="257898" y="1165047"/>
                  </a:lnTo>
                  <a:lnTo>
                    <a:pt x="295008" y="1191069"/>
                  </a:lnTo>
                  <a:lnTo>
                    <a:pt x="333971" y="1214501"/>
                  </a:lnTo>
                  <a:lnTo>
                    <a:pt x="374637" y="1235214"/>
                  </a:lnTo>
                  <a:lnTo>
                    <a:pt x="416902" y="1253083"/>
                  </a:lnTo>
                  <a:lnTo>
                    <a:pt x="460629" y="1267980"/>
                  </a:lnTo>
                  <a:lnTo>
                    <a:pt x="505701" y="1279791"/>
                  </a:lnTo>
                  <a:lnTo>
                    <a:pt x="551980" y="1288389"/>
                  </a:lnTo>
                  <a:lnTo>
                    <a:pt x="599351" y="1293634"/>
                  </a:lnTo>
                  <a:lnTo>
                    <a:pt x="647700" y="1295400"/>
                  </a:lnTo>
                  <a:lnTo>
                    <a:pt x="696036" y="1293634"/>
                  </a:lnTo>
                  <a:lnTo>
                    <a:pt x="743419" y="1288389"/>
                  </a:lnTo>
                  <a:lnTo>
                    <a:pt x="789698" y="1279791"/>
                  </a:lnTo>
                  <a:lnTo>
                    <a:pt x="834771" y="1267980"/>
                  </a:lnTo>
                  <a:lnTo>
                    <a:pt x="878509" y="1253083"/>
                  </a:lnTo>
                  <a:lnTo>
                    <a:pt x="920762" y="1235214"/>
                  </a:lnTo>
                  <a:lnTo>
                    <a:pt x="961440" y="1214501"/>
                  </a:lnTo>
                  <a:lnTo>
                    <a:pt x="1000391" y="1191069"/>
                  </a:lnTo>
                  <a:lnTo>
                    <a:pt x="1037501" y="1165047"/>
                  </a:lnTo>
                  <a:lnTo>
                    <a:pt x="1072654" y="1136548"/>
                  </a:lnTo>
                  <a:lnTo>
                    <a:pt x="1105700" y="1105712"/>
                  </a:lnTo>
                  <a:lnTo>
                    <a:pt x="1136535" y="1072667"/>
                  </a:lnTo>
                  <a:lnTo>
                    <a:pt x="1165034" y="1037513"/>
                  </a:lnTo>
                  <a:lnTo>
                    <a:pt x="1191056" y="1000404"/>
                  </a:lnTo>
                  <a:lnTo>
                    <a:pt x="1214488" y="961453"/>
                  </a:lnTo>
                  <a:lnTo>
                    <a:pt x="1235202" y="920775"/>
                  </a:lnTo>
                  <a:lnTo>
                    <a:pt x="1253070" y="878522"/>
                  </a:lnTo>
                  <a:lnTo>
                    <a:pt x="1267968" y="834783"/>
                  </a:lnTo>
                  <a:lnTo>
                    <a:pt x="1279779" y="789711"/>
                  </a:lnTo>
                  <a:lnTo>
                    <a:pt x="1288376" y="743432"/>
                  </a:lnTo>
                  <a:lnTo>
                    <a:pt x="1293622" y="696048"/>
                  </a:lnTo>
                  <a:lnTo>
                    <a:pt x="1295400" y="647700"/>
                  </a:lnTo>
                  <a:close/>
                </a:path>
                <a:path w="1341120" h="2078989" extrusionOk="0">
                  <a:moveTo>
                    <a:pt x="1341120" y="1757934"/>
                  </a:moveTo>
                  <a:lnTo>
                    <a:pt x="1337640" y="1710537"/>
                  </a:lnTo>
                  <a:lnTo>
                    <a:pt x="1327531" y="1665287"/>
                  </a:lnTo>
                  <a:lnTo>
                    <a:pt x="1311300" y="1622704"/>
                  </a:lnTo>
                  <a:lnTo>
                    <a:pt x="1289431" y="1583258"/>
                  </a:lnTo>
                  <a:lnTo>
                    <a:pt x="1262418" y="1547469"/>
                  </a:lnTo>
                  <a:lnTo>
                    <a:pt x="1230782" y="1515833"/>
                  </a:lnTo>
                  <a:lnTo>
                    <a:pt x="1194993" y="1488821"/>
                  </a:lnTo>
                  <a:lnTo>
                    <a:pt x="1155547" y="1466951"/>
                  </a:lnTo>
                  <a:lnTo>
                    <a:pt x="1112964" y="1450721"/>
                  </a:lnTo>
                  <a:lnTo>
                    <a:pt x="1067714" y="1440611"/>
                  </a:lnTo>
                  <a:lnTo>
                    <a:pt x="1020318" y="1437132"/>
                  </a:lnTo>
                  <a:lnTo>
                    <a:pt x="972908" y="1440611"/>
                  </a:lnTo>
                  <a:lnTo>
                    <a:pt x="927658" y="1450721"/>
                  </a:lnTo>
                  <a:lnTo>
                    <a:pt x="885075" y="1466951"/>
                  </a:lnTo>
                  <a:lnTo>
                    <a:pt x="845629" y="1488821"/>
                  </a:lnTo>
                  <a:lnTo>
                    <a:pt x="809840" y="1515833"/>
                  </a:lnTo>
                  <a:lnTo>
                    <a:pt x="778205" y="1547469"/>
                  </a:lnTo>
                  <a:lnTo>
                    <a:pt x="751192" y="1583258"/>
                  </a:lnTo>
                  <a:lnTo>
                    <a:pt x="729322" y="1622704"/>
                  </a:lnTo>
                  <a:lnTo>
                    <a:pt x="713092" y="1665287"/>
                  </a:lnTo>
                  <a:lnTo>
                    <a:pt x="702983" y="1710537"/>
                  </a:lnTo>
                  <a:lnTo>
                    <a:pt x="699516" y="1757934"/>
                  </a:lnTo>
                  <a:lnTo>
                    <a:pt x="702983" y="1805343"/>
                  </a:lnTo>
                  <a:lnTo>
                    <a:pt x="713092" y="1850593"/>
                  </a:lnTo>
                  <a:lnTo>
                    <a:pt x="729322" y="1893176"/>
                  </a:lnTo>
                  <a:lnTo>
                    <a:pt x="751192" y="1932622"/>
                  </a:lnTo>
                  <a:lnTo>
                    <a:pt x="778205" y="1968411"/>
                  </a:lnTo>
                  <a:lnTo>
                    <a:pt x="809840" y="2000046"/>
                  </a:lnTo>
                  <a:lnTo>
                    <a:pt x="845629" y="2027059"/>
                  </a:lnTo>
                  <a:lnTo>
                    <a:pt x="885075" y="2048929"/>
                  </a:lnTo>
                  <a:lnTo>
                    <a:pt x="927658" y="2065159"/>
                  </a:lnTo>
                  <a:lnTo>
                    <a:pt x="972908" y="2075268"/>
                  </a:lnTo>
                  <a:lnTo>
                    <a:pt x="1020318" y="2078736"/>
                  </a:lnTo>
                  <a:lnTo>
                    <a:pt x="1067714" y="2075268"/>
                  </a:lnTo>
                  <a:lnTo>
                    <a:pt x="1112964" y="2065159"/>
                  </a:lnTo>
                  <a:lnTo>
                    <a:pt x="1155547" y="2048929"/>
                  </a:lnTo>
                  <a:lnTo>
                    <a:pt x="1194993" y="2027059"/>
                  </a:lnTo>
                  <a:lnTo>
                    <a:pt x="1230782" y="2000046"/>
                  </a:lnTo>
                  <a:lnTo>
                    <a:pt x="1262418" y="1968411"/>
                  </a:lnTo>
                  <a:lnTo>
                    <a:pt x="1289431" y="1932622"/>
                  </a:lnTo>
                  <a:lnTo>
                    <a:pt x="1311300" y="1893176"/>
                  </a:lnTo>
                  <a:lnTo>
                    <a:pt x="1327531" y="1850593"/>
                  </a:lnTo>
                  <a:lnTo>
                    <a:pt x="1337640" y="1805343"/>
                  </a:lnTo>
                  <a:lnTo>
                    <a:pt x="1341120" y="1757934"/>
                  </a:lnTo>
                  <a:close/>
                </a:path>
              </a:pathLst>
            </a:custGeom>
            <a:solidFill>
              <a:srgbClr val="FD8537"/>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169" name="Google Shape;169;p6"/>
            <p:cNvPicPr preferRelativeResize="0"/>
            <p:nvPr/>
          </p:nvPicPr>
          <p:blipFill rotWithShape="1">
            <a:blip r:embed="rId3">
              <a:alphaModFix/>
            </a:blip>
            <a:srcRect/>
            <a:stretch/>
          </p:blipFill>
          <p:spPr>
            <a:xfrm>
              <a:off x="1091183" y="5500115"/>
              <a:ext cx="137159" cy="137159"/>
            </a:xfrm>
            <a:prstGeom prst="rect">
              <a:avLst/>
            </a:prstGeom>
            <a:noFill/>
            <a:ln>
              <a:noFill/>
            </a:ln>
          </p:spPr>
        </p:pic>
        <p:sp>
          <p:nvSpPr>
            <p:cNvPr id="170" name="Google Shape;170;p6"/>
            <p:cNvSpPr/>
            <p:nvPr/>
          </p:nvSpPr>
          <p:spPr>
            <a:xfrm>
              <a:off x="1664195" y="4495800"/>
              <a:ext cx="607060" cy="1567180"/>
            </a:xfrm>
            <a:custGeom>
              <a:avLst/>
              <a:gdLst/>
              <a:ahLst/>
              <a:cxnLst/>
              <a:rect l="l" t="t" r="r" b="b"/>
              <a:pathLst>
                <a:path w="607060" h="1567179" extrusionOk="0">
                  <a:moveTo>
                    <a:pt x="274332" y="1429512"/>
                  </a:moveTo>
                  <a:lnTo>
                    <a:pt x="267322" y="1386166"/>
                  </a:lnTo>
                  <a:lnTo>
                    <a:pt x="247840" y="1348511"/>
                  </a:lnTo>
                  <a:lnTo>
                    <a:pt x="218147" y="1318818"/>
                  </a:lnTo>
                  <a:lnTo>
                    <a:pt x="180492" y="1299349"/>
                  </a:lnTo>
                  <a:lnTo>
                    <a:pt x="137172" y="1292352"/>
                  </a:lnTo>
                  <a:lnTo>
                    <a:pt x="93840" y="1299349"/>
                  </a:lnTo>
                  <a:lnTo>
                    <a:pt x="56184" y="1318818"/>
                  </a:lnTo>
                  <a:lnTo>
                    <a:pt x="26492" y="1348511"/>
                  </a:lnTo>
                  <a:lnTo>
                    <a:pt x="7010" y="1386166"/>
                  </a:lnTo>
                  <a:lnTo>
                    <a:pt x="0" y="1429512"/>
                  </a:lnTo>
                  <a:lnTo>
                    <a:pt x="7010" y="1472869"/>
                  </a:lnTo>
                  <a:lnTo>
                    <a:pt x="26492" y="1510525"/>
                  </a:lnTo>
                  <a:lnTo>
                    <a:pt x="56184" y="1540217"/>
                  </a:lnTo>
                  <a:lnTo>
                    <a:pt x="93840" y="1559687"/>
                  </a:lnTo>
                  <a:lnTo>
                    <a:pt x="137172" y="1566672"/>
                  </a:lnTo>
                  <a:lnTo>
                    <a:pt x="180492" y="1559687"/>
                  </a:lnTo>
                  <a:lnTo>
                    <a:pt x="218147" y="1540217"/>
                  </a:lnTo>
                  <a:lnTo>
                    <a:pt x="247840" y="1510525"/>
                  </a:lnTo>
                  <a:lnTo>
                    <a:pt x="267322" y="1472869"/>
                  </a:lnTo>
                  <a:lnTo>
                    <a:pt x="274332" y="1429512"/>
                  </a:lnTo>
                  <a:close/>
                </a:path>
                <a:path w="607060" h="1567179" extrusionOk="0">
                  <a:moveTo>
                    <a:pt x="606564" y="182880"/>
                  </a:moveTo>
                  <a:lnTo>
                    <a:pt x="600024" y="134277"/>
                  </a:lnTo>
                  <a:lnTo>
                    <a:pt x="581583" y="90601"/>
                  </a:lnTo>
                  <a:lnTo>
                    <a:pt x="552983" y="53581"/>
                  </a:lnTo>
                  <a:lnTo>
                    <a:pt x="515962" y="24980"/>
                  </a:lnTo>
                  <a:lnTo>
                    <a:pt x="472287" y="6540"/>
                  </a:lnTo>
                  <a:lnTo>
                    <a:pt x="423684" y="0"/>
                  </a:lnTo>
                  <a:lnTo>
                    <a:pt x="375069" y="6540"/>
                  </a:lnTo>
                  <a:lnTo>
                    <a:pt x="331393" y="24980"/>
                  </a:lnTo>
                  <a:lnTo>
                    <a:pt x="294373" y="53581"/>
                  </a:lnTo>
                  <a:lnTo>
                    <a:pt x="265772" y="90601"/>
                  </a:lnTo>
                  <a:lnTo>
                    <a:pt x="247332" y="134277"/>
                  </a:lnTo>
                  <a:lnTo>
                    <a:pt x="240804" y="182880"/>
                  </a:lnTo>
                  <a:lnTo>
                    <a:pt x="247332" y="231495"/>
                  </a:lnTo>
                  <a:lnTo>
                    <a:pt x="265772" y="275170"/>
                  </a:lnTo>
                  <a:lnTo>
                    <a:pt x="294373" y="312191"/>
                  </a:lnTo>
                  <a:lnTo>
                    <a:pt x="331393" y="340791"/>
                  </a:lnTo>
                  <a:lnTo>
                    <a:pt x="375069" y="359232"/>
                  </a:lnTo>
                  <a:lnTo>
                    <a:pt x="423684" y="365760"/>
                  </a:lnTo>
                  <a:lnTo>
                    <a:pt x="472287" y="359232"/>
                  </a:lnTo>
                  <a:lnTo>
                    <a:pt x="515962" y="340791"/>
                  </a:lnTo>
                  <a:lnTo>
                    <a:pt x="552983" y="312191"/>
                  </a:lnTo>
                  <a:lnTo>
                    <a:pt x="581583" y="275170"/>
                  </a:lnTo>
                  <a:lnTo>
                    <a:pt x="600024" y="231495"/>
                  </a:lnTo>
                  <a:lnTo>
                    <a:pt x="606564" y="182880"/>
                  </a:lnTo>
                  <a:close/>
                </a:path>
              </a:pathLst>
            </a:custGeom>
            <a:solidFill>
              <a:srgbClr val="FD8537"/>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71" name="Google Shape;171;p6"/>
            <p:cNvSpPr/>
            <p:nvPr/>
          </p:nvSpPr>
          <p:spPr>
            <a:xfrm>
              <a:off x="1930146" y="144018"/>
              <a:ext cx="321310" cy="643255"/>
            </a:xfrm>
            <a:custGeom>
              <a:avLst/>
              <a:gdLst/>
              <a:ahLst/>
              <a:cxnLst/>
              <a:rect l="l" t="t" r="r" b="b"/>
              <a:pathLst>
                <a:path w="321310" h="643255" extrusionOk="0">
                  <a:moveTo>
                    <a:pt x="320802" y="0"/>
                  </a:moveTo>
                  <a:lnTo>
                    <a:pt x="273398" y="3487"/>
                  </a:lnTo>
                  <a:lnTo>
                    <a:pt x="228153" y="13618"/>
                  </a:lnTo>
                  <a:lnTo>
                    <a:pt x="185563" y="29894"/>
                  </a:lnTo>
                  <a:lnTo>
                    <a:pt x="146125" y="51818"/>
                  </a:lnTo>
                  <a:lnTo>
                    <a:pt x="110335" y="78890"/>
                  </a:lnTo>
                  <a:lnTo>
                    <a:pt x="78690" y="110614"/>
                  </a:lnTo>
                  <a:lnTo>
                    <a:pt x="51685" y="146490"/>
                  </a:lnTo>
                  <a:lnTo>
                    <a:pt x="29817" y="186021"/>
                  </a:lnTo>
                  <a:lnTo>
                    <a:pt x="13583" y="228709"/>
                  </a:lnTo>
                  <a:lnTo>
                    <a:pt x="3478" y="274056"/>
                  </a:lnTo>
                  <a:lnTo>
                    <a:pt x="0" y="321563"/>
                  </a:lnTo>
                  <a:lnTo>
                    <a:pt x="3478" y="369071"/>
                  </a:lnTo>
                  <a:lnTo>
                    <a:pt x="13583" y="414418"/>
                  </a:lnTo>
                  <a:lnTo>
                    <a:pt x="29817" y="457106"/>
                  </a:lnTo>
                  <a:lnTo>
                    <a:pt x="51685" y="496637"/>
                  </a:lnTo>
                  <a:lnTo>
                    <a:pt x="78690" y="532513"/>
                  </a:lnTo>
                  <a:lnTo>
                    <a:pt x="110335" y="564237"/>
                  </a:lnTo>
                  <a:lnTo>
                    <a:pt x="146125" y="591309"/>
                  </a:lnTo>
                  <a:lnTo>
                    <a:pt x="185563" y="613233"/>
                  </a:lnTo>
                  <a:lnTo>
                    <a:pt x="228153" y="629509"/>
                  </a:lnTo>
                  <a:lnTo>
                    <a:pt x="273398" y="639640"/>
                  </a:lnTo>
                  <a:lnTo>
                    <a:pt x="320802" y="643127"/>
                  </a:lnTo>
                  <a:lnTo>
                    <a:pt x="320802" y="0"/>
                  </a:lnTo>
                  <a:close/>
                </a:path>
              </a:pathLst>
            </a:custGeom>
            <a:solidFill>
              <a:srgbClr val="7597D9"/>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72" name="Google Shape;172;p6"/>
            <p:cNvSpPr/>
            <p:nvPr/>
          </p:nvSpPr>
          <p:spPr>
            <a:xfrm>
              <a:off x="1930146" y="144018"/>
              <a:ext cx="321310" cy="643255"/>
            </a:xfrm>
            <a:custGeom>
              <a:avLst/>
              <a:gdLst/>
              <a:ahLst/>
              <a:cxnLst/>
              <a:rect l="l" t="t" r="r" b="b"/>
              <a:pathLst>
                <a:path w="321310" h="643255" extrusionOk="0">
                  <a:moveTo>
                    <a:pt x="320802" y="643127"/>
                  </a:moveTo>
                  <a:lnTo>
                    <a:pt x="273398" y="639640"/>
                  </a:lnTo>
                  <a:lnTo>
                    <a:pt x="228153" y="629509"/>
                  </a:lnTo>
                  <a:lnTo>
                    <a:pt x="185563" y="613233"/>
                  </a:lnTo>
                  <a:lnTo>
                    <a:pt x="146125" y="591309"/>
                  </a:lnTo>
                  <a:lnTo>
                    <a:pt x="110335" y="564237"/>
                  </a:lnTo>
                  <a:lnTo>
                    <a:pt x="78690" y="532513"/>
                  </a:lnTo>
                  <a:lnTo>
                    <a:pt x="51685" y="496637"/>
                  </a:lnTo>
                  <a:lnTo>
                    <a:pt x="29817" y="457106"/>
                  </a:lnTo>
                  <a:lnTo>
                    <a:pt x="13583" y="414418"/>
                  </a:lnTo>
                  <a:lnTo>
                    <a:pt x="3478" y="369071"/>
                  </a:lnTo>
                  <a:lnTo>
                    <a:pt x="0" y="321563"/>
                  </a:lnTo>
                  <a:lnTo>
                    <a:pt x="3478" y="274056"/>
                  </a:lnTo>
                  <a:lnTo>
                    <a:pt x="13583" y="228709"/>
                  </a:lnTo>
                  <a:lnTo>
                    <a:pt x="29817" y="186021"/>
                  </a:lnTo>
                  <a:lnTo>
                    <a:pt x="51685" y="146490"/>
                  </a:lnTo>
                  <a:lnTo>
                    <a:pt x="78690" y="110614"/>
                  </a:lnTo>
                  <a:lnTo>
                    <a:pt x="110335" y="78890"/>
                  </a:lnTo>
                  <a:lnTo>
                    <a:pt x="146125" y="51818"/>
                  </a:lnTo>
                  <a:lnTo>
                    <a:pt x="185563" y="29894"/>
                  </a:lnTo>
                  <a:lnTo>
                    <a:pt x="228153" y="13618"/>
                  </a:lnTo>
                  <a:lnTo>
                    <a:pt x="273398" y="3487"/>
                  </a:lnTo>
                  <a:lnTo>
                    <a:pt x="320802" y="0"/>
                  </a:lnTo>
                  <a:lnTo>
                    <a:pt x="320802" y="321563"/>
                  </a:lnTo>
                  <a:lnTo>
                    <a:pt x="320802" y="643127"/>
                  </a:lnTo>
                  <a:close/>
                </a:path>
              </a:pathLst>
            </a:custGeom>
            <a:no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73" name="Google Shape;173;p6"/>
            <p:cNvSpPr/>
            <p:nvPr/>
          </p:nvSpPr>
          <p:spPr>
            <a:xfrm>
              <a:off x="2251710" y="144018"/>
              <a:ext cx="5750560" cy="643255"/>
            </a:xfrm>
            <a:custGeom>
              <a:avLst/>
              <a:gdLst/>
              <a:ahLst/>
              <a:cxnLst/>
              <a:rect l="l" t="t" r="r" b="b"/>
              <a:pathLst>
                <a:path w="5750559" h="643255" extrusionOk="0">
                  <a:moveTo>
                    <a:pt x="5750051" y="0"/>
                  </a:moveTo>
                  <a:lnTo>
                    <a:pt x="0" y="0"/>
                  </a:lnTo>
                  <a:lnTo>
                    <a:pt x="0" y="643127"/>
                  </a:lnTo>
                  <a:lnTo>
                    <a:pt x="5750051" y="643127"/>
                  </a:lnTo>
                  <a:lnTo>
                    <a:pt x="5750051" y="0"/>
                  </a:lnTo>
                  <a:close/>
                </a:path>
              </a:pathLst>
            </a:custGeom>
            <a:solidFill>
              <a:srgbClr val="FFFFFF">
                <a:alpha val="89803"/>
              </a:srgbClr>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
        <p:nvSpPr>
          <p:cNvPr id="174" name="Google Shape;174;p6"/>
          <p:cNvSpPr txBox="1">
            <a:spLocks noGrp="1"/>
          </p:cNvSpPr>
          <p:nvPr>
            <p:ph type="title"/>
          </p:nvPr>
        </p:nvSpPr>
        <p:spPr>
          <a:xfrm>
            <a:off x="2251710" y="144018"/>
            <a:ext cx="5750560" cy="643255"/>
          </a:xfrm>
          <a:prstGeom prst="rect">
            <a:avLst/>
          </a:prstGeom>
          <a:noFill/>
          <a:ln w="25900" cap="flat" cmpd="sng">
            <a:solidFill>
              <a:srgbClr val="7597D9"/>
            </a:solidFill>
            <a:prstDash val="solid"/>
            <a:round/>
            <a:headEnd type="none" w="sm" len="sm"/>
            <a:tailEnd type="none" w="sm" len="sm"/>
          </a:ln>
        </p:spPr>
        <p:txBody>
          <a:bodyPr spcFirstLastPara="1" wrap="square" lIns="0" tIns="154925" rIns="0" bIns="0" anchor="ctr" anchorCtr="0">
            <a:spAutoFit/>
          </a:bodyPr>
          <a:lstStyle/>
          <a:p>
            <a:pPr marL="581025" lvl="0" indent="0" algn="ctr" rtl="0">
              <a:lnSpc>
                <a:spcPct val="100000"/>
              </a:lnSpc>
              <a:spcBef>
                <a:spcPts val="0"/>
              </a:spcBef>
              <a:spcAft>
                <a:spcPts val="0"/>
              </a:spcAft>
              <a:buClr>
                <a:schemeClr val="dk1"/>
              </a:buClr>
              <a:buSzPts val="2800"/>
              <a:buFont typeface="Cambria"/>
              <a:buNone/>
            </a:pPr>
            <a:r>
              <a:rPr lang="en-US" sz="2800">
                <a:latin typeface="Cambria"/>
                <a:ea typeface="Cambria"/>
                <a:cs typeface="Cambria"/>
                <a:sym typeface="Cambria"/>
              </a:rPr>
              <a:t>Infrastructure/ Facilities</a:t>
            </a:r>
            <a:endParaRPr sz="2800">
              <a:latin typeface="Cambria"/>
              <a:ea typeface="Cambria"/>
              <a:cs typeface="Cambria"/>
              <a:sym typeface="Cambria"/>
            </a:endParaRPr>
          </a:p>
        </p:txBody>
      </p:sp>
      <p:sp>
        <p:nvSpPr>
          <p:cNvPr id="175" name="Google Shape;175;p6"/>
          <p:cNvSpPr txBox="1"/>
          <p:nvPr/>
        </p:nvSpPr>
        <p:spPr>
          <a:xfrm>
            <a:off x="3500430" y="1357298"/>
            <a:ext cx="3755390" cy="4881208"/>
          </a:xfrm>
          <a:prstGeom prst="rect">
            <a:avLst/>
          </a:prstGeom>
          <a:noFill/>
          <a:ln>
            <a:noFill/>
          </a:ln>
        </p:spPr>
        <p:txBody>
          <a:bodyPr spcFirstLastPara="1" wrap="square" lIns="0" tIns="12050" rIns="0" bIns="0" anchor="t" anchorCtr="0">
            <a:spAutoFit/>
          </a:bodyPr>
          <a:lstStyle/>
          <a:p>
            <a:pPr marL="635" lvl="0" indent="0" algn="ctr" rtl="0">
              <a:lnSpc>
                <a:spcPct val="100000"/>
              </a:lnSpc>
              <a:spcBef>
                <a:spcPts val="0"/>
              </a:spcBef>
              <a:spcAft>
                <a:spcPts val="0"/>
              </a:spcAft>
              <a:buNone/>
            </a:pPr>
            <a:r>
              <a:rPr lang="en-US" sz="1500">
                <a:solidFill>
                  <a:srgbClr val="FD8537"/>
                </a:solidFill>
                <a:latin typeface="Courier New"/>
                <a:ea typeface="Courier New"/>
                <a:cs typeface="Courier New"/>
                <a:sym typeface="Courier New"/>
              </a:rPr>
              <a:t>O </a:t>
            </a:r>
            <a:r>
              <a:rPr lang="en-US" sz="1800" b="1" i="1">
                <a:latin typeface="Times New Roman"/>
                <a:ea typeface="Times New Roman"/>
                <a:cs typeface="Times New Roman"/>
                <a:sym typeface="Times New Roman"/>
              </a:rPr>
              <a:t>Departmental Library</a:t>
            </a:r>
            <a:endParaRPr sz="1800">
              <a:latin typeface="Times New Roman"/>
              <a:ea typeface="Times New Roman"/>
              <a:cs typeface="Times New Roman"/>
              <a:sym typeface="Times New Roman"/>
            </a:endParaRPr>
          </a:p>
          <a:p>
            <a:pPr marL="12700" marR="5080" lvl="0" indent="0" algn="ctr" rtl="0">
              <a:lnSpc>
                <a:spcPct val="210000"/>
              </a:lnSpc>
              <a:spcBef>
                <a:spcPts val="0"/>
              </a:spcBef>
              <a:spcAft>
                <a:spcPts val="0"/>
              </a:spcAft>
              <a:buNone/>
            </a:pPr>
            <a:r>
              <a:rPr lang="en-US" sz="1800">
                <a:solidFill>
                  <a:srgbClr val="FD8537"/>
                </a:solidFill>
                <a:latin typeface="Courier New"/>
                <a:ea typeface="Courier New"/>
                <a:cs typeface="Courier New"/>
                <a:sym typeface="Courier New"/>
              </a:rPr>
              <a:t>O </a:t>
            </a:r>
            <a:r>
              <a:rPr lang="en-US" sz="1800" b="1" i="1">
                <a:latin typeface="Times New Roman"/>
                <a:ea typeface="Times New Roman"/>
                <a:cs typeface="Times New Roman"/>
                <a:sym typeface="Times New Roman"/>
              </a:rPr>
              <a:t>Classrooms with Projector Facility</a:t>
            </a:r>
            <a:endParaRPr sz="1800" b="1" i="1">
              <a:latin typeface="Times New Roman"/>
              <a:ea typeface="Times New Roman"/>
              <a:cs typeface="Times New Roman"/>
              <a:sym typeface="Times New Roman"/>
            </a:endParaRPr>
          </a:p>
          <a:p>
            <a:pPr marL="12700" marR="5080" lvl="0" indent="0" algn="ctr" rtl="0">
              <a:lnSpc>
                <a:spcPct val="210000"/>
              </a:lnSpc>
              <a:spcBef>
                <a:spcPts val="0"/>
              </a:spcBef>
              <a:spcAft>
                <a:spcPts val="0"/>
              </a:spcAft>
              <a:buNone/>
            </a:pPr>
            <a:r>
              <a:rPr lang="en-US" sz="1800">
                <a:solidFill>
                  <a:srgbClr val="FD8537"/>
                </a:solidFill>
                <a:latin typeface="Courier New"/>
                <a:ea typeface="Courier New"/>
                <a:cs typeface="Courier New"/>
                <a:sym typeface="Courier New"/>
              </a:rPr>
              <a:t>O </a:t>
            </a:r>
            <a:r>
              <a:rPr lang="en-US" sz="1800" b="1" i="1">
                <a:latin typeface="Times New Roman"/>
                <a:ea typeface="Times New Roman"/>
                <a:cs typeface="Times New Roman"/>
                <a:sym typeface="Times New Roman"/>
              </a:rPr>
              <a:t>Computer Room </a:t>
            </a:r>
            <a:endParaRPr sz="1800" b="1" i="1">
              <a:latin typeface="Times New Roman"/>
              <a:ea typeface="Times New Roman"/>
              <a:cs typeface="Times New Roman"/>
              <a:sym typeface="Times New Roman"/>
            </a:endParaRPr>
          </a:p>
          <a:p>
            <a:pPr marL="12700" marR="5080" lvl="0" indent="0" algn="ctr" rtl="0">
              <a:lnSpc>
                <a:spcPct val="210000"/>
              </a:lnSpc>
              <a:spcBef>
                <a:spcPts val="0"/>
              </a:spcBef>
              <a:spcAft>
                <a:spcPts val="0"/>
              </a:spcAft>
              <a:buNone/>
            </a:pPr>
            <a:r>
              <a:rPr lang="en-US" sz="1800">
                <a:solidFill>
                  <a:srgbClr val="FD8537"/>
                </a:solidFill>
                <a:latin typeface="Courier New"/>
                <a:ea typeface="Courier New"/>
                <a:cs typeface="Courier New"/>
                <a:sym typeface="Courier New"/>
              </a:rPr>
              <a:t>O </a:t>
            </a:r>
            <a:r>
              <a:rPr lang="en-US" sz="1800" b="1" i="1">
                <a:latin typeface="Times New Roman"/>
                <a:ea typeface="Times New Roman"/>
                <a:cs typeface="Times New Roman"/>
                <a:sym typeface="Times New Roman"/>
              </a:rPr>
              <a:t>Seminar Hall</a:t>
            </a:r>
            <a:endParaRPr sz="1800">
              <a:latin typeface="Times New Roman"/>
              <a:ea typeface="Times New Roman"/>
              <a:cs typeface="Times New Roman"/>
              <a:sym typeface="Times New Roman"/>
            </a:endParaRPr>
          </a:p>
          <a:p>
            <a:pPr marL="0" lvl="0" indent="0" algn="l" rtl="0">
              <a:lnSpc>
                <a:spcPct val="100000"/>
              </a:lnSpc>
              <a:spcBef>
                <a:spcPts val="320"/>
              </a:spcBef>
              <a:spcAft>
                <a:spcPts val="0"/>
              </a:spcAft>
              <a:buNone/>
            </a:pPr>
            <a:endParaRPr sz="1800">
              <a:latin typeface="Times New Roman"/>
              <a:ea typeface="Times New Roman"/>
              <a:cs typeface="Times New Roman"/>
              <a:sym typeface="Times New Roman"/>
            </a:endParaRPr>
          </a:p>
          <a:p>
            <a:pPr marL="2540" lvl="0" indent="0" algn="ctr" rtl="0">
              <a:lnSpc>
                <a:spcPct val="100000"/>
              </a:lnSpc>
              <a:spcBef>
                <a:spcPts val="5"/>
              </a:spcBef>
              <a:spcAft>
                <a:spcPts val="0"/>
              </a:spcAft>
              <a:buNone/>
            </a:pPr>
            <a:r>
              <a:rPr lang="en-US" sz="1800">
                <a:solidFill>
                  <a:srgbClr val="FD8537"/>
                </a:solidFill>
                <a:latin typeface="Courier New"/>
                <a:ea typeface="Courier New"/>
                <a:cs typeface="Courier New"/>
                <a:sym typeface="Courier New"/>
              </a:rPr>
              <a:t>O </a:t>
            </a:r>
            <a:r>
              <a:rPr lang="en-US" sz="1800" b="1" i="1">
                <a:solidFill>
                  <a:schemeClr val="dk1"/>
                </a:solidFill>
                <a:latin typeface="Times New Roman"/>
                <a:ea typeface="Times New Roman"/>
                <a:cs typeface="Times New Roman"/>
                <a:sym typeface="Times New Roman"/>
              </a:rPr>
              <a:t>P.G.</a:t>
            </a:r>
            <a:r>
              <a:rPr lang="en-US" sz="1800" b="1" i="1">
                <a:solidFill>
                  <a:srgbClr val="FD8537"/>
                </a:solidFill>
                <a:latin typeface="Times New Roman"/>
                <a:ea typeface="Times New Roman"/>
                <a:cs typeface="Times New Roman"/>
                <a:sym typeface="Times New Roman"/>
              </a:rPr>
              <a:t> </a:t>
            </a:r>
            <a:r>
              <a:rPr lang="en-US" sz="1800" b="1" i="1">
                <a:latin typeface="Times New Roman"/>
                <a:ea typeface="Times New Roman"/>
                <a:cs typeface="Times New Roman"/>
                <a:sym typeface="Times New Roman"/>
              </a:rPr>
              <a:t>Laboratory</a:t>
            </a:r>
            <a:endParaRPr sz="1800">
              <a:latin typeface="Times New Roman"/>
              <a:ea typeface="Times New Roman"/>
              <a:cs typeface="Times New Roman"/>
              <a:sym typeface="Times New Roman"/>
            </a:endParaRPr>
          </a:p>
          <a:p>
            <a:pPr marL="0" lvl="0" indent="0" algn="l" rtl="0">
              <a:lnSpc>
                <a:spcPct val="100000"/>
              </a:lnSpc>
              <a:spcBef>
                <a:spcPts val="325"/>
              </a:spcBef>
              <a:spcAft>
                <a:spcPts val="0"/>
              </a:spcAft>
              <a:buNone/>
            </a:pPr>
            <a:endParaRPr sz="1800">
              <a:latin typeface="Times New Roman"/>
              <a:ea typeface="Times New Roman"/>
              <a:cs typeface="Times New Roman"/>
              <a:sym typeface="Times New Roman"/>
            </a:endParaRPr>
          </a:p>
          <a:p>
            <a:pPr marL="2540" lvl="0" indent="0" algn="ctr" rtl="0">
              <a:lnSpc>
                <a:spcPct val="100000"/>
              </a:lnSpc>
              <a:spcBef>
                <a:spcPts val="0"/>
              </a:spcBef>
              <a:spcAft>
                <a:spcPts val="0"/>
              </a:spcAft>
              <a:buNone/>
            </a:pPr>
            <a:r>
              <a:rPr lang="en-US" sz="1800">
                <a:solidFill>
                  <a:srgbClr val="FD8537"/>
                </a:solidFill>
                <a:latin typeface="Courier New"/>
                <a:ea typeface="Courier New"/>
                <a:cs typeface="Courier New"/>
                <a:sym typeface="Courier New"/>
              </a:rPr>
              <a:t>O </a:t>
            </a:r>
            <a:r>
              <a:rPr lang="en-US" sz="1800" b="1" i="1">
                <a:latin typeface="Times New Roman"/>
                <a:ea typeface="Times New Roman"/>
                <a:cs typeface="Times New Roman"/>
                <a:sym typeface="Times New Roman"/>
              </a:rPr>
              <a:t>Research Laboratories of the Centre : 07</a:t>
            </a:r>
            <a:endParaRPr/>
          </a:p>
          <a:p>
            <a:pPr marL="2540" lvl="0" indent="0" algn="ctr" rtl="0">
              <a:lnSpc>
                <a:spcPct val="100000"/>
              </a:lnSpc>
              <a:spcBef>
                <a:spcPts val="0"/>
              </a:spcBef>
              <a:spcAft>
                <a:spcPts val="0"/>
              </a:spcAft>
              <a:buNone/>
            </a:pPr>
            <a:r>
              <a:rPr lang="en-US" sz="1800">
                <a:solidFill>
                  <a:srgbClr val="FD8537"/>
                </a:solidFill>
                <a:latin typeface="Courier New"/>
                <a:ea typeface="Courier New"/>
                <a:cs typeface="Courier New"/>
                <a:sym typeface="Courier New"/>
              </a:rPr>
              <a:t>O </a:t>
            </a:r>
            <a:r>
              <a:rPr lang="en-US" sz="1800" b="1" i="1">
                <a:latin typeface="Times New Roman"/>
                <a:ea typeface="Times New Roman"/>
                <a:cs typeface="Times New Roman"/>
                <a:sym typeface="Times New Roman"/>
              </a:rPr>
              <a:t>Girls Common Room</a:t>
            </a:r>
            <a:endParaRPr/>
          </a:p>
          <a:p>
            <a:pPr marL="2540" lvl="0" indent="0" algn="ctr" rtl="0">
              <a:spcBef>
                <a:spcPts val="0"/>
              </a:spcBef>
              <a:spcAft>
                <a:spcPts val="0"/>
              </a:spcAft>
              <a:buNone/>
            </a:pPr>
            <a:endParaRPr sz="1800" b="1" i="1">
              <a:latin typeface="Times New Roman"/>
              <a:ea typeface="Times New Roman"/>
              <a:cs typeface="Times New Roman"/>
              <a:sym typeface="Times New Roman"/>
            </a:endParaRPr>
          </a:p>
          <a:p>
            <a:pPr marL="2540" lvl="0" indent="0" algn="ctr" rtl="0">
              <a:lnSpc>
                <a:spcPct val="100000"/>
              </a:lnSpc>
              <a:spcBef>
                <a:spcPts val="0"/>
              </a:spcBef>
              <a:spcAft>
                <a:spcPts val="0"/>
              </a:spcAft>
              <a:buNone/>
            </a:pPr>
            <a:endParaRPr sz="1800" b="1" i="1">
              <a:latin typeface="Times New Roman"/>
              <a:ea typeface="Times New Roman"/>
              <a:cs typeface="Times New Roman"/>
              <a:sym typeface="Times New Roman"/>
            </a:endParaRPr>
          </a:p>
          <a:p>
            <a:pPr marL="2540" lvl="0" indent="0" algn="ctr" rtl="0">
              <a:lnSpc>
                <a:spcPct val="100000"/>
              </a:lnSpc>
              <a:spcBef>
                <a:spcPts val="0"/>
              </a:spcBef>
              <a:spcAft>
                <a:spcPts val="0"/>
              </a:spcAft>
              <a:buNone/>
            </a:pPr>
            <a:endParaRPr sz="1800" b="1" i="1">
              <a:latin typeface="Times New Roman"/>
              <a:ea typeface="Times New Roman"/>
              <a:cs typeface="Times New Roman"/>
              <a:sym typeface="Times New Roman"/>
            </a:endParaRPr>
          </a:p>
          <a:p>
            <a:pPr marL="2540" lvl="0" indent="0" algn="ctr" rtl="0">
              <a:lnSpc>
                <a:spcPct val="100000"/>
              </a:lnSpc>
              <a:spcBef>
                <a:spcPts val="0"/>
              </a:spcBef>
              <a:spcAft>
                <a:spcPts val="0"/>
              </a:spcAft>
              <a:buNone/>
            </a:pPr>
            <a:endParaRPr sz="1800">
              <a:latin typeface="Times New Roman"/>
              <a:ea typeface="Times New Roman"/>
              <a:cs typeface="Times New Roman"/>
              <a:sym typeface="Times New Roman"/>
            </a:endParaRPr>
          </a:p>
        </p:txBody>
      </p:sp>
      <p:sp>
        <p:nvSpPr>
          <p:cNvPr id="176" name="Google Shape;176;p6"/>
          <p:cNvSpPr txBox="1"/>
          <p:nvPr/>
        </p:nvSpPr>
        <p:spPr>
          <a:xfrm>
            <a:off x="1566799" y="5064633"/>
            <a:ext cx="128270" cy="239395"/>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1400" b="1">
                <a:solidFill>
                  <a:srgbClr val="FFFFFF"/>
                </a:solidFill>
                <a:latin typeface="Cambria"/>
                <a:ea typeface="Cambria"/>
                <a:cs typeface="Cambria"/>
                <a:sym typeface="Cambria"/>
              </a:rPr>
              <a:t>8</a:t>
            </a:r>
            <a:endParaRPr sz="1400">
              <a:latin typeface="Cambria"/>
              <a:ea typeface="Cambria"/>
              <a:cs typeface="Cambria"/>
              <a:sym typeface="Cambria"/>
            </a:endParaRPr>
          </a:p>
        </p:txBody>
      </p:sp>
      <p:grpSp>
        <p:nvGrpSpPr>
          <p:cNvPr id="177" name="Google Shape;177;p6"/>
          <p:cNvGrpSpPr/>
          <p:nvPr/>
        </p:nvGrpSpPr>
        <p:grpSpPr>
          <a:xfrm>
            <a:off x="8174516" y="231354"/>
            <a:ext cx="755361" cy="6213513"/>
            <a:chOff x="8358377" y="357378"/>
            <a:chExt cx="571500" cy="5215255"/>
          </a:xfrm>
        </p:grpSpPr>
        <p:sp>
          <p:nvSpPr>
            <p:cNvPr id="178" name="Google Shape;178;p6"/>
            <p:cNvSpPr/>
            <p:nvPr/>
          </p:nvSpPr>
          <p:spPr>
            <a:xfrm>
              <a:off x="8358377" y="357378"/>
              <a:ext cx="571500" cy="5215255"/>
            </a:xfrm>
            <a:custGeom>
              <a:avLst/>
              <a:gdLst/>
              <a:ahLst/>
              <a:cxnLst/>
              <a:rect l="l" t="t" r="r" b="b"/>
              <a:pathLst>
                <a:path w="571500" h="5215255" extrusionOk="0">
                  <a:moveTo>
                    <a:pt x="476250" y="0"/>
                  </a:moveTo>
                  <a:lnTo>
                    <a:pt x="95250" y="0"/>
                  </a:lnTo>
                  <a:lnTo>
                    <a:pt x="58185" y="7489"/>
                  </a:lnTo>
                  <a:lnTo>
                    <a:pt x="27908" y="27908"/>
                  </a:lnTo>
                  <a:lnTo>
                    <a:pt x="7489" y="58185"/>
                  </a:lnTo>
                  <a:lnTo>
                    <a:pt x="0" y="95250"/>
                  </a:lnTo>
                  <a:lnTo>
                    <a:pt x="0" y="5119878"/>
                  </a:lnTo>
                  <a:lnTo>
                    <a:pt x="7489" y="5156942"/>
                  </a:lnTo>
                  <a:lnTo>
                    <a:pt x="27908" y="5187219"/>
                  </a:lnTo>
                  <a:lnTo>
                    <a:pt x="58185" y="5207638"/>
                  </a:lnTo>
                  <a:lnTo>
                    <a:pt x="95250" y="5215128"/>
                  </a:lnTo>
                  <a:lnTo>
                    <a:pt x="476250" y="5215128"/>
                  </a:lnTo>
                  <a:lnTo>
                    <a:pt x="513314" y="5207638"/>
                  </a:lnTo>
                  <a:lnTo>
                    <a:pt x="543591" y="5187219"/>
                  </a:lnTo>
                  <a:lnTo>
                    <a:pt x="564010" y="5156942"/>
                  </a:lnTo>
                  <a:lnTo>
                    <a:pt x="571500" y="5119878"/>
                  </a:lnTo>
                  <a:lnTo>
                    <a:pt x="571500" y="95250"/>
                  </a:lnTo>
                  <a:lnTo>
                    <a:pt x="564010" y="58185"/>
                  </a:lnTo>
                  <a:lnTo>
                    <a:pt x="543591" y="27908"/>
                  </a:lnTo>
                  <a:lnTo>
                    <a:pt x="513314" y="7489"/>
                  </a:lnTo>
                  <a:lnTo>
                    <a:pt x="476250" y="0"/>
                  </a:lnTo>
                  <a:close/>
                </a:path>
              </a:pathLst>
            </a:custGeom>
            <a:solidFill>
              <a:srgbClr val="FFC000"/>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79" name="Google Shape;179;p6"/>
            <p:cNvSpPr/>
            <p:nvPr/>
          </p:nvSpPr>
          <p:spPr>
            <a:xfrm>
              <a:off x="8358377" y="357378"/>
              <a:ext cx="571500" cy="5215255"/>
            </a:xfrm>
            <a:custGeom>
              <a:avLst/>
              <a:gdLst/>
              <a:ahLst/>
              <a:cxnLst/>
              <a:rect l="l" t="t" r="r" b="b"/>
              <a:pathLst>
                <a:path w="571500" h="5215255" extrusionOk="0">
                  <a:moveTo>
                    <a:pt x="476250" y="5215128"/>
                  </a:moveTo>
                  <a:lnTo>
                    <a:pt x="513314" y="5207638"/>
                  </a:lnTo>
                  <a:lnTo>
                    <a:pt x="543591" y="5187219"/>
                  </a:lnTo>
                  <a:lnTo>
                    <a:pt x="564010" y="5156942"/>
                  </a:lnTo>
                  <a:lnTo>
                    <a:pt x="571500" y="5119878"/>
                  </a:lnTo>
                  <a:lnTo>
                    <a:pt x="571500" y="95250"/>
                  </a:lnTo>
                  <a:lnTo>
                    <a:pt x="564010" y="58185"/>
                  </a:lnTo>
                  <a:lnTo>
                    <a:pt x="543591" y="27908"/>
                  </a:lnTo>
                  <a:lnTo>
                    <a:pt x="513314" y="7489"/>
                  </a:lnTo>
                  <a:lnTo>
                    <a:pt x="476250" y="0"/>
                  </a:lnTo>
                  <a:lnTo>
                    <a:pt x="95250" y="0"/>
                  </a:lnTo>
                  <a:lnTo>
                    <a:pt x="58185" y="7489"/>
                  </a:lnTo>
                  <a:lnTo>
                    <a:pt x="27908" y="27908"/>
                  </a:lnTo>
                  <a:lnTo>
                    <a:pt x="7489" y="58185"/>
                  </a:lnTo>
                  <a:lnTo>
                    <a:pt x="0" y="95250"/>
                  </a:lnTo>
                  <a:lnTo>
                    <a:pt x="0" y="5119878"/>
                  </a:lnTo>
                  <a:lnTo>
                    <a:pt x="7489" y="5156942"/>
                  </a:lnTo>
                  <a:lnTo>
                    <a:pt x="27908" y="5187219"/>
                  </a:lnTo>
                  <a:lnTo>
                    <a:pt x="58185" y="5207638"/>
                  </a:lnTo>
                  <a:lnTo>
                    <a:pt x="95250" y="5215128"/>
                  </a:lnTo>
                  <a:lnTo>
                    <a:pt x="476250" y="5215128"/>
                  </a:lnTo>
                  <a:close/>
                </a:path>
              </a:pathLst>
            </a:custGeom>
            <a:solidFill>
              <a:srgbClr val="FFC000"/>
            </a:solid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
        <p:nvSpPr>
          <p:cNvPr id="180" name="Google Shape;180;p6"/>
          <p:cNvSpPr txBox="1"/>
          <p:nvPr/>
        </p:nvSpPr>
        <p:spPr>
          <a:xfrm rot="5400000">
            <a:off x="6926124" y="2625725"/>
            <a:ext cx="3253104" cy="676275"/>
          </a:xfrm>
          <a:prstGeom prst="rect">
            <a:avLst/>
          </a:prstGeom>
          <a:noFill/>
          <a:ln>
            <a:noFill/>
          </a:ln>
        </p:spPr>
        <p:txBody>
          <a:bodyPr spcFirstLastPara="1" wrap="square" lIns="0" tIns="9525" rIns="0" bIns="0" anchor="t" anchorCtr="0">
            <a:spAutoFit/>
          </a:bodyPr>
          <a:lstStyle/>
          <a:p>
            <a:pPr marL="0" lvl="0" indent="0" algn="ctr" rtl="0">
              <a:lnSpc>
                <a:spcPct val="113611"/>
              </a:lnSpc>
              <a:spcBef>
                <a:spcPts val="0"/>
              </a:spcBef>
              <a:spcAft>
                <a:spcPts val="0"/>
              </a:spcAft>
              <a:buNone/>
            </a:pPr>
            <a:r>
              <a:rPr lang="en-US" sz="1800" b="1" dirty="0">
                <a:latin typeface="Cambria"/>
                <a:ea typeface="Cambria"/>
                <a:cs typeface="Cambria"/>
                <a:sym typeface="Cambria"/>
              </a:rPr>
              <a:t>PLACEMENT	BROCHURE</a:t>
            </a:r>
            <a:endParaRPr sz="1800">
              <a:latin typeface="Cambria"/>
              <a:ea typeface="Cambria"/>
              <a:cs typeface="Cambria"/>
              <a:sym typeface="Cambria"/>
            </a:endParaRPr>
          </a:p>
          <a:p>
            <a:pPr marL="635" lvl="0" indent="0" algn="ctr" rtl="0">
              <a:lnSpc>
                <a:spcPct val="114250"/>
              </a:lnSpc>
              <a:spcBef>
                <a:spcPts val="0"/>
              </a:spcBef>
              <a:spcAft>
                <a:spcPts val="0"/>
              </a:spcAft>
              <a:buNone/>
            </a:pPr>
            <a:r>
              <a:rPr lang="en-US" sz="2000" b="1" dirty="0">
                <a:latin typeface="Cambria"/>
                <a:ea typeface="Cambria"/>
                <a:cs typeface="Cambria"/>
                <a:sym typeface="Cambria"/>
              </a:rPr>
              <a:t>2024</a:t>
            </a:r>
            <a:endParaRPr sz="2000">
              <a:latin typeface="Cambria"/>
              <a:ea typeface="Cambria"/>
              <a:cs typeface="Cambria"/>
              <a:sym typeface="Cambria"/>
            </a:endParaRPr>
          </a:p>
        </p:txBody>
      </p:sp>
      <p:sp>
        <p:nvSpPr>
          <p:cNvPr id="31" name="TextBox 30"/>
          <p:cNvSpPr txBox="1"/>
          <p:nvPr/>
        </p:nvSpPr>
        <p:spPr>
          <a:xfrm>
            <a:off x="8534400" y="6587067"/>
            <a:ext cx="284052" cy="307777"/>
          </a:xfrm>
          <a:prstGeom prst="rect">
            <a:avLst/>
          </a:prstGeom>
          <a:noFill/>
        </p:spPr>
        <p:txBody>
          <a:bodyPr wrap="none" rtlCol="0">
            <a:spAutoFit/>
          </a:bodyPr>
          <a:lstStyle/>
          <a:p>
            <a:r>
              <a:rPr lang="en-US" dirty="0" smtClean="0"/>
              <a:t>5</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grpSp>
        <p:nvGrpSpPr>
          <p:cNvPr id="185" name="Google Shape;185;p7"/>
          <p:cNvGrpSpPr/>
          <p:nvPr/>
        </p:nvGrpSpPr>
        <p:grpSpPr>
          <a:xfrm>
            <a:off x="429006" y="3073145"/>
            <a:ext cx="7501255" cy="571500"/>
            <a:chOff x="429006" y="3073145"/>
            <a:chExt cx="7501255" cy="571500"/>
          </a:xfrm>
        </p:grpSpPr>
        <p:sp>
          <p:nvSpPr>
            <p:cNvPr id="186" name="Google Shape;186;p7"/>
            <p:cNvSpPr/>
            <p:nvPr/>
          </p:nvSpPr>
          <p:spPr>
            <a:xfrm>
              <a:off x="429006" y="3073145"/>
              <a:ext cx="7501255" cy="571500"/>
            </a:xfrm>
            <a:custGeom>
              <a:avLst/>
              <a:gdLst/>
              <a:ahLst/>
              <a:cxnLst/>
              <a:rect l="l" t="t" r="r" b="b"/>
              <a:pathLst>
                <a:path w="7501255" h="571500" extrusionOk="0">
                  <a:moveTo>
                    <a:pt x="7405878" y="0"/>
                  </a:moveTo>
                  <a:lnTo>
                    <a:pt x="95250" y="0"/>
                  </a:lnTo>
                  <a:lnTo>
                    <a:pt x="58175" y="7489"/>
                  </a:lnTo>
                  <a:lnTo>
                    <a:pt x="27898" y="27908"/>
                  </a:lnTo>
                  <a:lnTo>
                    <a:pt x="7485" y="58185"/>
                  </a:lnTo>
                  <a:lnTo>
                    <a:pt x="0" y="95250"/>
                  </a:lnTo>
                  <a:lnTo>
                    <a:pt x="0" y="476250"/>
                  </a:lnTo>
                  <a:lnTo>
                    <a:pt x="7485" y="513314"/>
                  </a:lnTo>
                  <a:lnTo>
                    <a:pt x="27898" y="543591"/>
                  </a:lnTo>
                  <a:lnTo>
                    <a:pt x="58175" y="564010"/>
                  </a:lnTo>
                  <a:lnTo>
                    <a:pt x="95250" y="571499"/>
                  </a:lnTo>
                  <a:lnTo>
                    <a:pt x="7405878" y="571499"/>
                  </a:lnTo>
                  <a:lnTo>
                    <a:pt x="7442942" y="564010"/>
                  </a:lnTo>
                  <a:lnTo>
                    <a:pt x="7473219" y="543591"/>
                  </a:lnTo>
                  <a:lnTo>
                    <a:pt x="7493638" y="513314"/>
                  </a:lnTo>
                  <a:lnTo>
                    <a:pt x="7501128" y="476250"/>
                  </a:lnTo>
                  <a:lnTo>
                    <a:pt x="7501128" y="95250"/>
                  </a:lnTo>
                  <a:lnTo>
                    <a:pt x="7493638" y="58185"/>
                  </a:lnTo>
                  <a:lnTo>
                    <a:pt x="7473219" y="27908"/>
                  </a:lnTo>
                  <a:lnTo>
                    <a:pt x="7442942" y="7489"/>
                  </a:lnTo>
                  <a:lnTo>
                    <a:pt x="7405878" y="0"/>
                  </a:lnTo>
                  <a:close/>
                </a:path>
              </a:pathLst>
            </a:custGeom>
            <a:solidFill>
              <a:srgbClr val="FFC000"/>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87" name="Google Shape;187;p7"/>
            <p:cNvSpPr/>
            <p:nvPr/>
          </p:nvSpPr>
          <p:spPr>
            <a:xfrm>
              <a:off x="429006" y="3073145"/>
              <a:ext cx="7501255" cy="571500"/>
            </a:xfrm>
            <a:custGeom>
              <a:avLst/>
              <a:gdLst/>
              <a:ahLst/>
              <a:cxnLst/>
              <a:rect l="l" t="t" r="r" b="b"/>
              <a:pathLst>
                <a:path w="7501255" h="571500" extrusionOk="0">
                  <a:moveTo>
                    <a:pt x="0" y="95250"/>
                  </a:moveTo>
                  <a:lnTo>
                    <a:pt x="7485" y="58185"/>
                  </a:lnTo>
                  <a:lnTo>
                    <a:pt x="27898" y="27908"/>
                  </a:lnTo>
                  <a:lnTo>
                    <a:pt x="58175" y="7489"/>
                  </a:lnTo>
                  <a:lnTo>
                    <a:pt x="95250" y="0"/>
                  </a:lnTo>
                  <a:lnTo>
                    <a:pt x="7405878" y="0"/>
                  </a:lnTo>
                  <a:lnTo>
                    <a:pt x="7442942" y="7489"/>
                  </a:lnTo>
                  <a:lnTo>
                    <a:pt x="7473219" y="27908"/>
                  </a:lnTo>
                  <a:lnTo>
                    <a:pt x="7493638" y="58185"/>
                  </a:lnTo>
                  <a:lnTo>
                    <a:pt x="7501128" y="95250"/>
                  </a:lnTo>
                  <a:lnTo>
                    <a:pt x="7501128" y="476250"/>
                  </a:lnTo>
                  <a:lnTo>
                    <a:pt x="7493638" y="513314"/>
                  </a:lnTo>
                  <a:lnTo>
                    <a:pt x="7473219" y="543591"/>
                  </a:lnTo>
                  <a:lnTo>
                    <a:pt x="7442942" y="564010"/>
                  </a:lnTo>
                  <a:lnTo>
                    <a:pt x="7405878" y="571499"/>
                  </a:lnTo>
                  <a:lnTo>
                    <a:pt x="95250" y="571499"/>
                  </a:lnTo>
                  <a:lnTo>
                    <a:pt x="58175" y="564010"/>
                  </a:lnTo>
                  <a:lnTo>
                    <a:pt x="27898" y="543591"/>
                  </a:lnTo>
                  <a:lnTo>
                    <a:pt x="7485" y="513314"/>
                  </a:lnTo>
                  <a:lnTo>
                    <a:pt x="0" y="476250"/>
                  </a:lnTo>
                  <a:lnTo>
                    <a:pt x="0" y="95250"/>
                  </a:lnTo>
                  <a:close/>
                </a:path>
              </a:pathLst>
            </a:custGeom>
            <a:solidFill>
              <a:srgbClr val="FFC000"/>
            </a:solid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188" name="Google Shape;188;p7"/>
            <p:cNvPicPr preferRelativeResize="0"/>
            <p:nvPr/>
          </p:nvPicPr>
          <p:blipFill rotWithShape="1">
            <a:blip r:embed="rId3">
              <a:alphaModFix/>
            </a:blip>
            <a:srcRect/>
            <a:stretch/>
          </p:blipFill>
          <p:spPr>
            <a:xfrm>
              <a:off x="2680715" y="3226308"/>
              <a:ext cx="3002280" cy="321563"/>
            </a:xfrm>
            <a:prstGeom prst="rect">
              <a:avLst/>
            </a:prstGeom>
            <a:noFill/>
            <a:ln>
              <a:noFill/>
            </a:ln>
          </p:spPr>
        </p:pic>
      </p:grpSp>
      <p:grpSp>
        <p:nvGrpSpPr>
          <p:cNvPr id="189" name="Google Shape;189;p7"/>
          <p:cNvGrpSpPr/>
          <p:nvPr/>
        </p:nvGrpSpPr>
        <p:grpSpPr>
          <a:xfrm>
            <a:off x="787145" y="6193534"/>
            <a:ext cx="7214870" cy="606552"/>
            <a:chOff x="787145" y="6193534"/>
            <a:chExt cx="7214870" cy="606552"/>
          </a:xfrm>
        </p:grpSpPr>
        <p:sp>
          <p:nvSpPr>
            <p:cNvPr id="190" name="Google Shape;190;p7"/>
            <p:cNvSpPr/>
            <p:nvPr/>
          </p:nvSpPr>
          <p:spPr>
            <a:xfrm>
              <a:off x="787145" y="6215634"/>
              <a:ext cx="7214870" cy="487680"/>
            </a:xfrm>
            <a:custGeom>
              <a:avLst/>
              <a:gdLst/>
              <a:ahLst/>
              <a:cxnLst/>
              <a:rect l="l" t="t" r="r" b="b"/>
              <a:pathLst>
                <a:path w="7214870" h="487679" extrusionOk="0">
                  <a:moveTo>
                    <a:pt x="7133335" y="0"/>
                  </a:moveTo>
                  <a:lnTo>
                    <a:pt x="81279" y="0"/>
                  </a:lnTo>
                  <a:lnTo>
                    <a:pt x="49640" y="6386"/>
                  </a:lnTo>
                  <a:lnTo>
                    <a:pt x="23804" y="23804"/>
                  </a:lnTo>
                  <a:lnTo>
                    <a:pt x="6386" y="49640"/>
                  </a:lnTo>
                  <a:lnTo>
                    <a:pt x="0" y="81279"/>
                  </a:lnTo>
                  <a:lnTo>
                    <a:pt x="0" y="406399"/>
                  </a:lnTo>
                  <a:lnTo>
                    <a:pt x="6386" y="438034"/>
                  </a:lnTo>
                  <a:lnTo>
                    <a:pt x="23804" y="463870"/>
                  </a:lnTo>
                  <a:lnTo>
                    <a:pt x="49640" y="481291"/>
                  </a:lnTo>
                  <a:lnTo>
                    <a:pt x="81279" y="487679"/>
                  </a:lnTo>
                  <a:lnTo>
                    <a:pt x="7133335" y="487679"/>
                  </a:lnTo>
                  <a:lnTo>
                    <a:pt x="7164949" y="481291"/>
                  </a:lnTo>
                  <a:lnTo>
                    <a:pt x="7190787" y="463870"/>
                  </a:lnTo>
                  <a:lnTo>
                    <a:pt x="7208220" y="438034"/>
                  </a:lnTo>
                  <a:lnTo>
                    <a:pt x="7214615" y="406399"/>
                  </a:lnTo>
                  <a:lnTo>
                    <a:pt x="7214615" y="81279"/>
                  </a:lnTo>
                  <a:lnTo>
                    <a:pt x="7208220" y="49640"/>
                  </a:lnTo>
                  <a:lnTo>
                    <a:pt x="7190787" y="23804"/>
                  </a:lnTo>
                  <a:lnTo>
                    <a:pt x="7164949" y="6386"/>
                  </a:lnTo>
                  <a:lnTo>
                    <a:pt x="7133335" y="0"/>
                  </a:lnTo>
                  <a:close/>
                </a:path>
              </a:pathLst>
            </a:custGeom>
            <a:solidFill>
              <a:srgbClr val="FFC000"/>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91" name="Google Shape;191;p7"/>
            <p:cNvSpPr/>
            <p:nvPr/>
          </p:nvSpPr>
          <p:spPr>
            <a:xfrm>
              <a:off x="787145" y="6215634"/>
              <a:ext cx="7214870" cy="487680"/>
            </a:xfrm>
            <a:custGeom>
              <a:avLst/>
              <a:gdLst/>
              <a:ahLst/>
              <a:cxnLst/>
              <a:rect l="l" t="t" r="r" b="b"/>
              <a:pathLst>
                <a:path w="7214870" h="487679" extrusionOk="0">
                  <a:moveTo>
                    <a:pt x="0" y="81279"/>
                  </a:moveTo>
                  <a:lnTo>
                    <a:pt x="6386" y="49640"/>
                  </a:lnTo>
                  <a:lnTo>
                    <a:pt x="23804" y="23804"/>
                  </a:lnTo>
                  <a:lnTo>
                    <a:pt x="49640" y="6386"/>
                  </a:lnTo>
                  <a:lnTo>
                    <a:pt x="81279" y="0"/>
                  </a:lnTo>
                  <a:lnTo>
                    <a:pt x="7133335" y="0"/>
                  </a:lnTo>
                  <a:lnTo>
                    <a:pt x="7164949" y="6386"/>
                  </a:lnTo>
                  <a:lnTo>
                    <a:pt x="7190787" y="23804"/>
                  </a:lnTo>
                  <a:lnTo>
                    <a:pt x="7208220" y="49640"/>
                  </a:lnTo>
                  <a:lnTo>
                    <a:pt x="7214615" y="81279"/>
                  </a:lnTo>
                  <a:lnTo>
                    <a:pt x="7214615" y="406399"/>
                  </a:lnTo>
                  <a:lnTo>
                    <a:pt x="7208220" y="438034"/>
                  </a:lnTo>
                  <a:lnTo>
                    <a:pt x="7190787" y="463870"/>
                  </a:lnTo>
                  <a:lnTo>
                    <a:pt x="7164949" y="481291"/>
                  </a:lnTo>
                  <a:lnTo>
                    <a:pt x="7133335" y="487679"/>
                  </a:lnTo>
                  <a:lnTo>
                    <a:pt x="81279" y="487679"/>
                  </a:lnTo>
                  <a:lnTo>
                    <a:pt x="49640" y="481291"/>
                  </a:lnTo>
                  <a:lnTo>
                    <a:pt x="23804" y="463870"/>
                  </a:lnTo>
                  <a:lnTo>
                    <a:pt x="6386" y="438034"/>
                  </a:lnTo>
                  <a:lnTo>
                    <a:pt x="0" y="406399"/>
                  </a:lnTo>
                  <a:lnTo>
                    <a:pt x="0" y="81279"/>
                  </a:lnTo>
                  <a:close/>
                </a:path>
              </a:pathLst>
            </a:custGeom>
            <a:no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192" name="Google Shape;192;p7"/>
            <p:cNvPicPr preferRelativeResize="0"/>
            <p:nvPr/>
          </p:nvPicPr>
          <p:blipFill rotWithShape="1">
            <a:blip r:embed="rId4">
              <a:alphaModFix/>
            </a:blip>
            <a:srcRect/>
            <a:stretch/>
          </p:blipFill>
          <p:spPr>
            <a:xfrm>
              <a:off x="1636775" y="6193534"/>
              <a:ext cx="2639568" cy="606552"/>
            </a:xfrm>
            <a:prstGeom prst="rect">
              <a:avLst/>
            </a:prstGeom>
            <a:noFill/>
            <a:ln>
              <a:noFill/>
            </a:ln>
          </p:spPr>
        </p:pic>
        <p:pic>
          <p:nvPicPr>
            <p:cNvPr id="193" name="Google Shape;193;p7"/>
            <p:cNvPicPr preferRelativeResize="0"/>
            <p:nvPr/>
          </p:nvPicPr>
          <p:blipFill rotWithShape="1">
            <a:blip r:embed="rId5">
              <a:alphaModFix/>
            </a:blip>
            <a:srcRect/>
            <a:stretch/>
          </p:blipFill>
          <p:spPr>
            <a:xfrm>
              <a:off x="3899915" y="6193534"/>
              <a:ext cx="1306067" cy="606552"/>
            </a:xfrm>
            <a:prstGeom prst="rect">
              <a:avLst/>
            </a:prstGeom>
            <a:noFill/>
            <a:ln>
              <a:noFill/>
            </a:ln>
          </p:spPr>
        </p:pic>
        <p:pic>
          <p:nvPicPr>
            <p:cNvPr id="194" name="Google Shape;194;p7"/>
            <p:cNvPicPr preferRelativeResize="0"/>
            <p:nvPr/>
          </p:nvPicPr>
          <p:blipFill rotWithShape="1">
            <a:blip r:embed="rId6">
              <a:alphaModFix/>
            </a:blip>
            <a:srcRect/>
            <a:stretch/>
          </p:blipFill>
          <p:spPr>
            <a:xfrm>
              <a:off x="4898136" y="6193534"/>
              <a:ext cx="1063752" cy="606552"/>
            </a:xfrm>
            <a:prstGeom prst="rect">
              <a:avLst/>
            </a:prstGeom>
            <a:noFill/>
            <a:ln>
              <a:noFill/>
            </a:ln>
          </p:spPr>
        </p:pic>
        <p:pic>
          <p:nvPicPr>
            <p:cNvPr id="195" name="Google Shape;195;p7"/>
            <p:cNvPicPr preferRelativeResize="0"/>
            <p:nvPr/>
          </p:nvPicPr>
          <p:blipFill rotWithShape="1">
            <a:blip r:embed="rId7">
              <a:alphaModFix/>
            </a:blip>
            <a:srcRect/>
            <a:stretch/>
          </p:blipFill>
          <p:spPr>
            <a:xfrm>
              <a:off x="5658612" y="6193534"/>
              <a:ext cx="1395984" cy="606552"/>
            </a:xfrm>
            <a:prstGeom prst="rect">
              <a:avLst/>
            </a:prstGeom>
            <a:noFill/>
            <a:ln>
              <a:noFill/>
            </a:ln>
          </p:spPr>
        </p:pic>
        <p:pic>
          <p:nvPicPr>
            <p:cNvPr id="196" name="Google Shape;196;p7"/>
            <p:cNvPicPr preferRelativeResize="0"/>
            <p:nvPr/>
          </p:nvPicPr>
          <p:blipFill rotWithShape="1">
            <a:blip r:embed="rId8">
              <a:alphaModFix/>
            </a:blip>
            <a:srcRect/>
            <a:stretch/>
          </p:blipFill>
          <p:spPr>
            <a:xfrm>
              <a:off x="6678168" y="6193534"/>
              <a:ext cx="475487" cy="606552"/>
            </a:xfrm>
            <a:prstGeom prst="rect">
              <a:avLst/>
            </a:prstGeom>
            <a:noFill/>
            <a:ln>
              <a:noFill/>
            </a:ln>
          </p:spPr>
        </p:pic>
      </p:grpSp>
      <p:sp>
        <p:nvSpPr>
          <p:cNvPr id="197" name="Google Shape;197;p7"/>
          <p:cNvSpPr txBox="1"/>
          <p:nvPr/>
        </p:nvSpPr>
        <p:spPr>
          <a:xfrm>
            <a:off x="1810639" y="6274714"/>
            <a:ext cx="5166995" cy="330835"/>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2000" b="1">
                <a:latin typeface="Cambria"/>
                <a:ea typeface="Cambria"/>
                <a:cs typeface="Cambria"/>
                <a:sym typeface="Cambria"/>
              </a:rPr>
              <a:t>Central Library (Allama Iqbal Library)</a:t>
            </a:r>
            <a:endParaRPr sz="2000">
              <a:latin typeface="Cambria"/>
              <a:ea typeface="Cambria"/>
              <a:cs typeface="Cambria"/>
              <a:sym typeface="Cambria"/>
            </a:endParaRPr>
          </a:p>
        </p:txBody>
      </p:sp>
      <p:pic>
        <p:nvPicPr>
          <p:cNvPr id="198" name="Google Shape;198;p7"/>
          <p:cNvPicPr preferRelativeResize="0"/>
          <p:nvPr/>
        </p:nvPicPr>
        <p:blipFill rotWithShape="1">
          <a:blip r:embed="rId9">
            <a:alphaModFix/>
          </a:blip>
          <a:srcRect/>
          <a:stretch/>
        </p:blipFill>
        <p:spPr>
          <a:xfrm>
            <a:off x="284988" y="3785615"/>
            <a:ext cx="4543044" cy="2357628"/>
          </a:xfrm>
          <a:prstGeom prst="rect">
            <a:avLst/>
          </a:prstGeom>
          <a:noFill/>
          <a:ln>
            <a:noFill/>
          </a:ln>
        </p:spPr>
      </p:pic>
      <p:pic>
        <p:nvPicPr>
          <p:cNvPr id="199" name="Google Shape;199;p7"/>
          <p:cNvPicPr preferRelativeResize="0"/>
          <p:nvPr/>
        </p:nvPicPr>
        <p:blipFill rotWithShape="1">
          <a:blip r:embed="rId10">
            <a:alphaModFix/>
          </a:blip>
          <a:srcRect/>
          <a:stretch/>
        </p:blipFill>
        <p:spPr>
          <a:xfrm>
            <a:off x="4898135" y="3785615"/>
            <a:ext cx="3031236" cy="2357628"/>
          </a:xfrm>
          <a:prstGeom prst="rect">
            <a:avLst/>
          </a:prstGeom>
          <a:noFill/>
          <a:ln>
            <a:noFill/>
          </a:ln>
        </p:spPr>
      </p:pic>
      <p:sp>
        <p:nvSpPr>
          <p:cNvPr id="200" name="Google Shape;200;p7"/>
          <p:cNvSpPr txBox="1"/>
          <p:nvPr/>
        </p:nvSpPr>
        <p:spPr>
          <a:xfrm>
            <a:off x="8371458" y="5872073"/>
            <a:ext cx="128270" cy="239395"/>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1400" b="1">
                <a:solidFill>
                  <a:srgbClr val="FFFFFF"/>
                </a:solidFill>
                <a:latin typeface="Cambria"/>
                <a:ea typeface="Cambria"/>
                <a:cs typeface="Cambria"/>
                <a:sym typeface="Cambria"/>
              </a:rPr>
              <a:t>9</a:t>
            </a:r>
            <a:endParaRPr sz="1400">
              <a:latin typeface="Cambria"/>
              <a:ea typeface="Cambria"/>
              <a:cs typeface="Cambria"/>
              <a:sym typeface="Cambria"/>
            </a:endParaRPr>
          </a:p>
        </p:txBody>
      </p:sp>
      <p:pic>
        <p:nvPicPr>
          <p:cNvPr id="205" name="Google Shape;205;p7" descr="C:\Users\rrizw\OneDrive\Pictures\c33bb74a-7c88-4afd-8088-11b447fac21a (2).jpg"/>
          <p:cNvPicPr preferRelativeResize="0"/>
          <p:nvPr/>
        </p:nvPicPr>
        <p:blipFill rotWithShape="1">
          <a:blip r:embed="rId11">
            <a:alphaModFix/>
          </a:blip>
          <a:srcRect/>
          <a:stretch/>
        </p:blipFill>
        <p:spPr>
          <a:xfrm>
            <a:off x="642910" y="214290"/>
            <a:ext cx="6858048" cy="2714644"/>
          </a:xfrm>
          <a:prstGeom prst="rect">
            <a:avLst/>
          </a:prstGeom>
          <a:noFill/>
          <a:ln>
            <a:noFill/>
          </a:ln>
        </p:spPr>
      </p:pic>
      <p:grpSp>
        <p:nvGrpSpPr>
          <p:cNvPr id="23" name="Google Shape;177;p6"/>
          <p:cNvGrpSpPr/>
          <p:nvPr/>
        </p:nvGrpSpPr>
        <p:grpSpPr>
          <a:xfrm>
            <a:off x="8174516" y="231354"/>
            <a:ext cx="755361" cy="6213513"/>
            <a:chOff x="8358377" y="357378"/>
            <a:chExt cx="571500" cy="5215255"/>
          </a:xfrm>
        </p:grpSpPr>
        <p:sp>
          <p:nvSpPr>
            <p:cNvPr id="24" name="Google Shape;178;p6"/>
            <p:cNvSpPr/>
            <p:nvPr/>
          </p:nvSpPr>
          <p:spPr>
            <a:xfrm>
              <a:off x="8358377" y="357378"/>
              <a:ext cx="571500" cy="5215255"/>
            </a:xfrm>
            <a:custGeom>
              <a:avLst/>
              <a:gdLst/>
              <a:ahLst/>
              <a:cxnLst/>
              <a:rect l="l" t="t" r="r" b="b"/>
              <a:pathLst>
                <a:path w="571500" h="5215255" extrusionOk="0">
                  <a:moveTo>
                    <a:pt x="476250" y="0"/>
                  </a:moveTo>
                  <a:lnTo>
                    <a:pt x="95250" y="0"/>
                  </a:lnTo>
                  <a:lnTo>
                    <a:pt x="58185" y="7489"/>
                  </a:lnTo>
                  <a:lnTo>
                    <a:pt x="27908" y="27908"/>
                  </a:lnTo>
                  <a:lnTo>
                    <a:pt x="7489" y="58185"/>
                  </a:lnTo>
                  <a:lnTo>
                    <a:pt x="0" y="95250"/>
                  </a:lnTo>
                  <a:lnTo>
                    <a:pt x="0" y="5119878"/>
                  </a:lnTo>
                  <a:lnTo>
                    <a:pt x="7489" y="5156942"/>
                  </a:lnTo>
                  <a:lnTo>
                    <a:pt x="27908" y="5187219"/>
                  </a:lnTo>
                  <a:lnTo>
                    <a:pt x="58185" y="5207638"/>
                  </a:lnTo>
                  <a:lnTo>
                    <a:pt x="95250" y="5215128"/>
                  </a:lnTo>
                  <a:lnTo>
                    <a:pt x="476250" y="5215128"/>
                  </a:lnTo>
                  <a:lnTo>
                    <a:pt x="513314" y="5207638"/>
                  </a:lnTo>
                  <a:lnTo>
                    <a:pt x="543591" y="5187219"/>
                  </a:lnTo>
                  <a:lnTo>
                    <a:pt x="564010" y="5156942"/>
                  </a:lnTo>
                  <a:lnTo>
                    <a:pt x="571500" y="5119878"/>
                  </a:lnTo>
                  <a:lnTo>
                    <a:pt x="571500" y="95250"/>
                  </a:lnTo>
                  <a:lnTo>
                    <a:pt x="564010" y="58185"/>
                  </a:lnTo>
                  <a:lnTo>
                    <a:pt x="543591" y="27908"/>
                  </a:lnTo>
                  <a:lnTo>
                    <a:pt x="513314" y="7489"/>
                  </a:lnTo>
                  <a:lnTo>
                    <a:pt x="476250" y="0"/>
                  </a:lnTo>
                  <a:close/>
                </a:path>
              </a:pathLst>
            </a:custGeom>
            <a:solidFill>
              <a:srgbClr val="FFC000"/>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5" name="Google Shape;179;p6"/>
            <p:cNvSpPr/>
            <p:nvPr/>
          </p:nvSpPr>
          <p:spPr>
            <a:xfrm>
              <a:off x="8358377" y="357378"/>
              <a:ext cx="571500" cy="5215255"/>
            </a:xfrm>
            <a:custGeom>
              <a:avLst/>
              <a:gdLst/>
              <a:ahLst/>
              <a:cxnLst/>
              <a:rect l="l" t="t" r="r" b="b"/>
              <a:pathLst>
                <a:path w="571500" h="5215255" extrusionOk="0">
                  <a:moveTo>
                    <a:pt x="476250" y="5215128"/>
                  </a:moveTo>
                  <a:lnTo>
                    <a:pt x="513314" y="5207638"/>
                  </a:lnTo>
                  <a:lnTo>
                    <a:pt x="543591" y="5187219"/>
                  </a:lnTo>
                  <a:lnTo>
                    <a:pt x="564010" y="5156942"/>
                  </a:lnTo>
                  <a:lnTo>
                    <a:pt x="571500" y="5119878"/>
                  </a:lnTo>
                  <a:lnTo>
                    <a:pt x="571500" y="95250"/>
                  </a:lnTo>
                  <a:lnTo>
                    <a:pt x="564010" y="58185"/>
                  </a:lnTo>
                  <a:lnTo>
                    <a:pt x="543591" y="27908"/>
                  </a:lnTo>
                  <a:lnTo>
                    <a:pt x="513314" y="7489"/>
                  </a:lnTo>
                  <a:lnTo>
                    <a:pt x="476250" y="0"/>
                  </a:lnTo>
                  <a:lnTo>
                    <a:pt x="95250" y="0"/>
                  </a:lnTo>
                  <a:lnTo>
                    <a:pt x="58185" y="7489"/>
                  </a:lnTo>
                  <a:lnTo>
                    <a:pt x="27908" y="27908"/>
                  </a:lnTo>
                  <a:lnTo>
                    <a:pt x="7489" y="58185"/>
                  </a:lnTo>
                  <a:lnTo>
                    <a:pt x="0" y="95250"/>
                  </a:lnTo>
                  <a:lnTo>
                    <a:pt x="0" y="5119878"/>
                  </a:lnTo>
                  <a:lnTo>
                    <a:pt x="7489" y="5156942"/>
                  </a:lnTo>
                  <a:lnTo>
                    <a:pt x="27908" y="5187219"/>
                  </a:lnTo>
                  <a:lnTo>
                    <a:pt x="58185" y="5207638"/>
                  </a:lnTo>
                  <a:lnTo>
                    <a:pt x="95250" y="5215128"/>
                  </a:lnTo>
                  <a:lnTo>
                    <a:pt x="476250" y="5215128"/>
                  </a:lnTo>
                  <a:close/>
                </a:path>
              </a:pathLst>
            </a:custGeom>
            <a:solidFill>
              <a:srgbClr val="FFC000"/>
            </a:solid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
        <p:nvSpPr>
          <p:cNvPr id="26" name="Google Shape;137;p4"/>
          <p:cNvSpPr txBox="1"/>
          <p:nvPr/>
        </p:nvSpPr>
        <p:spPr>
          <a:xfrm rot="5400000">
            <a:off x="6974952" y="2593737"/>
            <a:ext cx="3252470" cy="673518"/>
          </a:xfrm>
          <a:prstGeom prst="rect">
            <a:avLst/>
          </a:prstGeom>
          <a:noFill/>
          <a:ln>
            <a:noFill/>
          </a:ln>
        </p:spPr>
        <p:txBody>
          <a:bodyPr spcFirstLastPara="1" wrap="square" lIns="0" tIns="9525" rIns="0" bIns="0" anchor="t" anchorCtr="0">
            <a:spAutoFit/>
          </a:bodyPr>
          <a:lstStyle/>
          <a:p>
            <a:pPr marL="0" lvl="0" indent="0" algn="ctr" rtl="0">
              <a:lnSpc>
                <a:spcPct val="113333"/>
              </a:lnSpc>
              <a:spcBef>
                <a:spcPts val="0"/>
              </a:spcBef>
              <a:spcAft>
                <a:spcPts val="0"/>
              </a:spcAft>
              <a:buNone/>
            </a:pPr>
            <a:r>
              <a:rPr lang="en-US" sz="1800" b="1" dirty="0">
                <a:latin typeface="Cambria"/>
                <a:ea typeface="Cambria"/>
                <a:cs typeface="Cambria"/>
                <a:sym typeface="Cambria"/>
              </a:rPr>
              <a:t>PLACEMENT	BROCHURE</a:t>
            </a:r>
            <a:endParaRPr sz="1800">
              <a:latin typeface="Cambria"/>
              <a:ea typeface="Cambria"/>
              <a:cs typeface="Cambria"/>
              <a:sym typeface="Cambria"/>
            </a:endParaRPr>
          </a:p>
          <a:p>
            <a:pPr marL="1270" lvl="0" indent="0" algn="ctr" rtl="0">
              <a:lnSpc>
                <a:spcPct val="114000"/>
              </a:lnSpc>
              <a:spcBef>
                <a:spcPts val="0"/>
              </a:spcBef>
              <a:spcAft>
                <a:spcPts val="0"/>
              </a:spcAft>
              <a:buNone/>
            </a:pPr>
            <a:r>
              <a:rPr lang="en-US" sz="2000" b="1" dirty="0">
                <a:latin typeface="Cambria"/>
                <a:ea typeface="Cambria"/>
                <a:cs typeface="Cambria"/>
                <a:sym typeface="Cambria"/>
              </a:rPr>
              <a:t>2024</a:t>
            </a:r>
            <a:endParaRPr sz="2000">
              <a:latin typeface="Cambria"/>
              <a:ea typeface="Cambria"/>
              <a:cs typeface="Cambria"/>
              <a:sym typeface="Cambria"/>
            </a:endParaRPr>
          </a:p>
        </p:txBody>
      </p:sp>
      <p:sp>
        <p:nvSpPr>
          <p:cNvPr id="27" name="TextBox 26"/>
          <p:cNvSpPr txBox="1"/>
          <p:nvPr/>
        </p:nvSpPr>
        <p:spPr>
          <a:xfrm>
            <a:off x="8746067" y="6550223"/>
            <a:ext cx="262467" cy="307777"/>
          </a:xfrm>
          <a:prstGeom prst="rect">
            <a:avLst/>
          </a:prstGeom>
          <a:noFill/>
        </p:spPr>
        <p:txBody>
          <a:bodyPr wrap="square" rtlCol="0">
            <a:spAutoFit/>
          </a:bodyPr>
          <a:lstStyle/>
          <a:p>
            <a:r>
              <a:rPr lang="en-US" dirty="0" smtClean="0"/>
              <a:t>6</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grpSp>
        <p:nvGrpSpPr>
          <p:cNvPr id="210" name="Google Shape;210;p8"/>
          <p:cNvGrpSpPr/>
          <p:nvPr/>
        </p:nvGrpSpPr>
        <p:grpSpPr>
          <a:xfrm>
            <a:off x="1428749" y="3001518"/>
            <a:ext cx="5786755" cy="391795"/>
            <a:chOff x="1428749" y="3001518"/>
            <a:chExt cx="5786755" cy="391795"/>
          </a:xfrm>
        </p:grpSpPr>
        <p:sp>
          <p:nvSpPr>
            <p:cNvPr id="211" name="Google Shape;211;p8"/>
            <p:cNvSpPr/>
            <p:nvPr/>
          </p:nvSpPr>
          <p:spPr>
            <a:xfrm>
              <a:off x="1428749" y="3001518"/>
              <a:ext cx="5786755" cy="391795"/>
            </a:xfrm>
            <a:custGeom>
              <a:avLst/>
              <a:gdLst/>
              <a:ahLst/>
              <a:cxnLst/>
              <a:rect l="l" t="t" r="r" b="b"/>
              <a:pathLst>
                <a:path w="5786755" h="391795" extrusionOk="0">
                  <a:moveTo>
                    <a:pt x="5721350" y="0"/>
                  </a:moveTo>
                  <a:lnTo>
                    <a:pt x="65278" y="0"/>
                  </a:lnTo>
                  <a:lnTo>
                    <a:pt x="39862" y="5127"/>
                  </a:lnTo>
                  <a:lnTo>
                    <a:pt x="19113" y="19113"/>
                  </a:lnTo>
                  <a:lnTo>
                    <a:pt x="5127" y="39862"/>
                  </a:lnTo>
                  <a:lnTo>
                    <a:pt x="0" y="65278"/>
                  </a:lnTo>
                  <a:lnTo>
                    <a:pt x="0" y="326390"/>
                  </a:lnTo>
                  <a:lnTo>
                    <a:pt x="5127" y="351805"/>
                  </a:lnTo>
                  <a:lnTo>
                    <a:pt x="19113" y="372554"/>
                  </a:lnTo>
                  <a:lnTo>
                    <a:pt x="39862" y="386540"/>
                  </a:lnTo>
                  <a:lnTo>
                    <a:pt x="65278" y="391668"/>
                  </a:lnTo>
                  <a:lnTo>
                    <a:pt x="5721350" y="391668"/>
                  </a:lnTo>
                  <a:lnTo>
                    <a:pt x="5746765" y="386540"/>
                  </a:lnTo>
                  <a:lnTo>
                    <a:pt x="5767514" y="372554"/>
                  </a:lnTo>
                  <a:lnTo>
                    <a:pt x="5781500" y="351805"/>
                  </a:lnTo>
                  <a:lnTo>
                    <a:pt x="5786628" y="326390"/>
                  </a:lnTo>
                  <a:lnTo>
                    <a:pt x="5786628" y="65278"/>
                  </a:lnTo>
                  <a:lnTo>
                    <a:pt x="5781500" y="39862"/>
                  </a:lnTo>
                  <a:lnTo>
                    <a:pt x="5767514" y="19113"/>
                  </a:lnTo>
                  <a:lnTo>
                    <a:pt x="5746765" y="5127"/>
                  </a:lnTo>
                  <a:lnTo>
                    <a:pt x="5721350" y="0"/>
                  </a:lnTo>
                  <a:close/>
                </a:path>
              </a:pathLst>
            </a:custGeom>
            <a:solidFill>
              <a:srgbClr val="FFC000"/>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12" name="Google Shape;212;p8"/>
            <p:cNvSpPr/>
            <p:nvPr/>
          </p:nvSpPr>
          <p:spPr>
            <a:xfrm>
              <a:off x="1428749" y="3001518"/>
              <a:ext cx="5786755" cy="391795"/>
            </a:xfrm>
            <a:custGeom>
              <a:avLst/>
              <a:gdLst/>
              <a:ahLst/>
              <a:cxnLst/>
              <a:rect l="l" t="t" r="r" b="b"/>
              <a:pathLst>
                <a:path w="5786755" h="391795" extrusionOk="0">
                  <a:moveTo>
                    <a:pt x="0" y="65278"/>
                  </a:moveTo>
                  <a:lnTo>
                    <a:pt x="5127" y="39862"/>
                  </a:lnTo>
                  <a:lnTo>
                    <a:pt x="19113" y="19113"/>
                  </a:lnTo>
                  <a:lnTo>
                    <a:pt x="39862" y="5127"/>
                  </a:lnTo>
                  <a:lnTo>
                    <a:pt x="65278" y="0"/>
                  </a:lnTo>
                  <a:lnTo>
                    <a:pt x="5721350" y="0"/>
                  </a:lnTo>
                  <a:lnTo>
                    <a:pt x="5746765" y="5127"/>
                  </a:lnTo>
                  <a:lnTo>
                    <a:pt x="5767514" y="19113"/>
                  </a:lnTo>
                  <a:lnTo>
                    <a:pt x="5781500" y="39862"/>
                  </a:lnTo>
                  <a:lnTo>
                    <a:pt x="5786628" y="65278"/>
                  </a:lnTo>
                  <a:lnTo>
                    <a:pt x="5786628" y="326390"/>
                  </a:lnTo>
                  <a:lnTo>
                    <a:pt x="5781500" y="351805"/>
                  </a:lnTo>
                  <a:lnTo>
                    <a:pt x="5767514" y="372554"/>
                  </a:lnTo>
                  <a:lnTo>
                    <a:pt x="5746765" y="386540"/>
                  </a:lnTo>
                  <a:lnTo>
                    <a:pt x="5721350" y="391668"/>
                  </a:lnTo>
                  <a:lnTo>
                    <a:pt x="65278" y="391668"/>
                  </a:lnTo>
                  <a:lnTo>
                    <a:pt x="39862" y="386540"/>
                  </a:lnTo>
                  <a:lnTo>
                    <a:pt x="19113" y="372554"/>
                  </a:lnTo>
                  <a:lnTo>
                    <a:pt x="5127" y="351805"/>
                  </a:lnTo>
                  <a:lnTo>
                    <a:pt x="0" y="326390"/>
                  </a:lnTo>
                  <a:lnTo>
                    <a:pt x="0" y="65278"/>
                  </a:lnTo>
                  <a:close/>
                </a:path>
              </a:pathLst>
            </a:custGeom>
            <a:solidFill>
              <a:srgbClr val="FFC000"/>
            </a:solid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
        <p:nvSpPr>
          <p:cNvPr id="213" name="Google Shape;213;p8"/>
          <p:cNvSpPr txBox="1"/>
          <p:nvPr/>
        </p:nvSpPr>
        <p:spPr>
          <a:xfrm>
            <a:off x="1496313" y="3046856"/>
            <a:ext cx="3820160" cy="258389"/>
          </a:xfrm>
          <a:prstGeom prst="rect">
            <a:avLst/>
          </a:prstGeom>
          <a:noFill/>
          <a:ln>
            <a:noFill/>
          </a:ln>
        </p:spPr>
        <p:txBody>
          <a:bodyPr spcFirstLastPara="1" wrap="square" lIns="0" tIns="12050" rIns="0" bIns="0" anchor="t" anchorCtr="0">
            <a:spAutoFit/>
          </a:bodyPr>
          <a:lstStyle/>
          <a:p>
            <a:pPr marL="12700" lvl="0" indent="0" algn="l" rtl="0">
              <a:lnSpc>
                <a:spcPct val="100000"/>
              </a:lnSpc>
              <a:spcBef>
                <a:spcPts val="0"/>
              </a:spcBef>
              <a:spcAft>
                <a:spcPts val="0"/>
              </a:spcAft>
              <a:buNone/>
            </a:pPr>
            <a:r>
              <a:rPr lang="en-US" sz="1600" b="1" i="1" dirty="0" smtClean="0">
                <a:solidFill>
                  <a:srgbClr val="FFFFFF"/>
                </a:solidFill>
                <a:latin typeface="Cambria"/>
                <a:ea typeface="Cambria"/>
                <a:cs typeface="Cambria"/>
                <a:sym typeface="Cambria"/>
              </a:rPr>
              <a:t>Computer </a:t>
            </a:r>
            <a:r>
              <a:rPr lang="en-US" sz="1600" b="1" i="1" dirty="0">
                <a:solidFill>
                  <a:srgbClr val="FFFFFF"/>
                </a:solidFill>
                <a:latin typeface="Cambria"/>
                <a:ea typeface="Cambria"/>
                <a:cs typeface="Cambria"/>
                <a:sym typeface="Cambria"/>
              </a:rPr>
              <a:t>Lab with Internet Facility</a:t>
            </a:r>
            <a:endParaRPr sz="1600">
              <a:latin typeface="Cambria"/>
              <a:ea typeface="Cambria"/>
              <a:cs typeface="Cambria"/>
              <a:sym typeface="Cambria"/>
            </a:endParaRPr>
          </a:p>
        </p:txBody>
      </p:sp>
      <p:pic>
        <p:nvPicPr>
          <p:cNvPr id="214" name="Google Shape;214;p8"/>
          <p:cNvPicPr preferRelativeResize="0"/>
          <p:nvPr/>
        </p:nvPicPr>
        <p:blipFill rotWithShape="1">
          <a:blip r:embed="rId3">
            <a:alphaModFix/>
          </a:blip>
          <a:srcRect/>
          <a:stretch/>
        </p:blipFill>
        <p:spPr>
          <a:xfrm>
            <a:off x="356615" y="143255"/>
            <a:ext cx="3787140" cy="2785872"/>
          </a:xfrm>
          <a:prstGeom prst="rect">
            <a:avLst/>
          </a:prstGeom>
          <a:noFill/>
          <a:ln>
            <a:noFill/>
          </a:ln>
        </p:spPr>
      </p:pic>
      <p:pic>
        <p:nvPicPr>
          <p:cNvPr id="215" name="Google Shape;215;p8"/>
          <p:cNvPicPr preferRelativeResize="0"/>
          <p:nvPr/>
        </p:nvPicPr>
        <p:blipFill rotWithShape="1">
          <a:blip r:embed="rId4">
            <a:alphaModFix/>
          </a:blip>
          <a:srcRect/>
          <a:stretch/>
        </p:blipFill>
        <p:spPr>
          <a:xfrm>
            <a:off x="4197096" y="143255"/>
            <a:ext cx="3589020" cy="2785872"/>
          </a:xfrm>
          <a:prstGeom prst="rect">
            <a:avLst/>
          </a:prstGeom>
          <a:noFill/>
          <a:ln>
            <a:noFill/>
          </a:ln>
        </p:spPr>
      </p:pic>
      <p:grpSp>
        <p:nvGrpSpPr>
          <p:cNvPr id="216" name="Google Shape;216;p8"/>
          <p:cNvGrpSpPr/>
          <p:nvPr/>
        </p:nvGrpSpPr>
        <p:grpSpPr>
          <a:xfrm>
            <a:off x="643890" y="3438144"/>
            <a:ext cx="7429500" cy="3206241"/>
            <a:chOff x="643890" y="3438144"/>
            <a:chExt cx="7429500" cy="3206241"/>
          </a:xfrm>
        </p:grpSpPr>
        <p:pic>
          <p:nvPicPr>
            <p:cNvPr id="217" name="Google Shape;217;p8"/>
            <p:cNvPicPr preferRelativeResize="0"/>
            <p:nvPr/>
          </p:nvPicPr>
          <p:blipFill rotWithShape="1">
            <a:blip r:embed="rId5">
              <a:alphaModFix/>
            </a:blip>
            <a:srcRect/>
            <a:stretch/>
          </p:blipFill>
          <p:spPr>
            <a:xfrm>
              <a:off x="1427987" y="3438144"/>
              <a:ext cx="5716523" cy="2705099"/>
            </a:xfrm>
            <a:prstGeom prst="rect">
              <a:avLst/>
            </a:prstGeom>
            <a:noFill/>
            <a:ln>
              <a:noFill/>
            </a:ln>
          </p:spPr>
        </p:pic>
        <p:sp>
          <p:nvSpPr>
            <p:cNvPr id="218" name="Google Shape;218;p8"/>
            <p:cNvSpPr/>
            <p:nvPr/>
          </p:nvSpPr>
          <p:spPr>
            <a:xfrm>
              <a:off x="643890" y="6144005"/>
              <a:ext cx="7429500" cy="500380"/>
            </a:xfrm>
            <a:custGeom>
              <a:avLst/>
              <a:gdLst/>
              <a:ahLst/>
              <a:cxnLst/>
              <a:rect l="l" t="t" r="r" b="b"/>
              <a:pathLst>
                <a:path w="7429500" h="500379" extrusionOk="0">
                  <a:moveTo>
                    <a:pt x="7346187" y="0"/>
                  </a:moveTo>
                  <a:lnTo>
                    <a:pt x="83311" y="0"/>
                  </a:lnTo>
                  <a:lnTo>
                    <a:pt x="50883" y="6547"/>
                  </a:lnTo>
                  <a:lnTo>
                    <a:pt x="24401" y="24401"/>
                  </a:lnTo>
                  <a:lnTo>
                    <a:pt x="6547" y="50883"/>
                  </a:lnTo>
                  <a:lnTo>
                    <a:pt x="0" y="83312"/>
                  </a:lnTo>
                  <a:lnTo>
                    <a:pt x="0" y="416560"/>
                  </a:lnTo>
                  <a:lnTo>
                    <a:pt x="6547" y="448988"/>
                  </a:lnTo>
                  <a:lnTo>
                    <a:pt x="24401" y="475470"/>
                  </a:lnTo>
                  <a:lnTo>
                    <a:pt x="50883" y="493324"/>
                  </a:lnTo>
                  <a:lnTo>
                    <a:pt x="83311" y="499872"/>
                  </a:lnTo>
                  <a:lnTo>
                    <a:pt x="7346187" y="499872"/>
                  </a:lnTo>
                  <a:lnTo>
                    <a:pt x="7378600" y="493324"/>
                  </a:lnTo>
                  <a:lnTo>
                    <a:pt x="7405084" y="475470"/>
                  </a:lnTo>
                  <a:lnTo>
                    <a:pt x="7422947" y="448988"/>
                  </a:lnTo>
                  <a:lnTo>
                    <a:pt x="7429500" y="416560"/>
                  </a:lnTo>
                  <a:lnTo>
                    <a:pt x="7429500" y="83312"/>
                  </a:lnTo>
                  <a:lnTo>
                    <a:pt x="7422947" y="50883"/>
                  </a:lnTo>
                  <a:lnTo>
                    <a:pt x="7405084" y="24401"/>
                  </a:lnTo>
                  <a:lnTo>
                    <a:pt x="7378600" y="6547"/>
                  </a:lnTo>
                  <a:lnTo>
                    <a:pt x="7346187" y="0"/>
                  </a:lnTo>
                  <a:close/>
                </a:path>
              </a:pathLst>
            </a:custGeom>
            <a:solidFill>
              <a:srgbClr val="FFC000"/>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19" name="Google Shape;219;p8"/>
            <p:cNvSpPr/>
            <p:nvPr/>
          </p:nvSpPr>
          <p:spPr>
            <a:xfrm>
              <a:off x="643890" y="6144005"/>
              <a:ext cx="7429500" cy="500380"/>
            </a:xfrm>
            <a:custGeom>
              <a:avLst/>
              <a:gdLst/>
              <a:ahLst/>
              <a:cxnLst/>
              <a:rect l="l" t="t" r="r" b="b"/>
              <a:pathLst>
                <a:path w="7429500" h="500379" extrusionOk="0">
                  <a:moveTo>
                    <a:pt x="0" y="83312"/>
                  </a:moveTo>
                  <a:lnTo>
                    <a:pt x="6547" y="50883"/>
                  </a:lnTo>
                  <a:lnTo>
                    <a:pt x="24401" y="24401"/>
                  </a:lnTo>
                  <a:lnTo>
                    <a:pt x="50883" y="6547"/>
                  </a:lnTo>
                  <a:lnTo>
                    <a:pt x="83311" y="0"/>
                  </a:lnTo>
                  <a:lnTo>
                    <a:pt x="7346187" y="0"/>
                  </a:lnTo>
                  <a:lnTo>
                    <a:pt x="7378600" y="6547"/>
                  </a:lnTo>
                  <a:lnTo>
                    <a:pt x="7405084" y="24401"/>
                  </a:lnTo>
                  <a:lnTo>
                    <a:pt x="7422947" y="50883"/>
                  </a:lnTo>
                  <a:lnTo>
                    <a:pt x="7429500" y="83312"/>
                  </a:lnTo>
                  <a:lnTo>
                    <a:pt x="7429500" y="416560"/>
                  </a:lnTo>
                  <a:lnTo>
                    <a:pt x="7422947" y="448988"/>
                  </a:lnTo>
                  <a:lnTo>
                    <a:pt x="7405084" y="475470"/>
                  </a:lnTo>
                  <a:lnTo>
                    <a:pt x="7378600" y="493324"/>
                  </a:lnTo>
                  <a:lnTo>
                    <a:pt x="7346187" y="499872"/>
                  </a:lnTo>
                  <a:lnTo>
                    <a:pt x="83311" y="499872"/>
                  </a:lnTo>
                  <a:lnTo>
                    <a:pt x="50883" y="493324"/>
                  </a:lnTo>
                  <a:lnTo>
                    <a:pt x="24401" y="475470"/>
                  </a:lnTo>
                  <a:lnTo>
                    <a:pt x="6547" y="448988"/>
                  </a:lnTo>
                  <a:lnTo>
                    <a:pt x="0" y="416560"/>
                  </a:lnTo>
                  <a:lnTo>
                    <a:pt x="0" y="83312"/>
                  </a:lnTo>
                  <a:close/>
                </a:path>
              </a:pathLst>
            </a:custGeom>
            <a:no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220" name="Google Shape;220;p8"/>
            <p:cNvPicPr preferRelativeResize="0"/>
            <p:nvPr/>
          </p:nvPicPr>
          <p:blipFill rotWithShape="1">
            <a:blip r:embed="rId6">
              <a:alphaModFix/>
            </a:blip>
            <a:srcRect/>
            <a:stretch/>
          </p:blipFill>
          <p:spPr>
            <a:xfrm>
              <a:off x="2234183" y="6257544"/>
              <a:ext cx="4245864" cy="304800"/>
            </a:xfrm>
            <a:prstGeom prst="rect">
              <a:avLst/>
            </a:prstGeom>
            <a:noFill/>
            <a:ln>
              <a:noFill/>
            </a:ln>
          </p:spPr>
        </p:pic>
      </p:grpSp>
      <p:sp>
        <p:nvSpPr>
          <p:cNvPr id="221" name="Google Shape;221;p8"/>
          <p:cNvSpPr txBox="1"/>
          <p:nvPr/>
        </p:nvSpPr>
        <p:spPr>
          <a:xfrm>
            <a:off x="8319643" y="5872073"/>
            <a:ext cx="229870" cy="239395"/>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1400" b="1">
                <a:solidFill>
                  <a:srgbClr val="FFFFFF"/>
                </a:solidFill>
                <a:latin typeface="Cambria"/>
                <a:ea typeface="Cambria"/>
                <a:cs typeface="Cambria"/>
                <a:sym typeface="Cambria"/>
              </a:rPr>
              <a:t>10</a:t>
            </a:r>
            <a:endParaRPr sz="1400">
              <a:latin typeface="Cambria"/>
              <a:ea typeface="Cambria"/>
              <a:cs typeface="Cambria"/>
              <a:sym typeface="Cambria"/>
            </a:endParaRPr>
          </a:p>
        </p:txBody>
      </p:sp>
      <p:grpSp>
        <p:nvGrpSpPr>
          <p:cNvPr id="18" name="Google Shape;177;p6"/>
          <p:cNvGrpSpPr/>
          <p:nvPr/>
        </p:nvGrpSpPr>
        <p:grpSpPr>
          <a:xfrm>
            <a:off x="8174516" y="231354"/>
            <a:ext cx="755361" cy="6213513"/>
            <a:chOff x="8358377" y="357378"/>
            <a:chExt cx="571500" cy="5215255"/>
          </a:xfrm>
        </p:grpSpPr>
        <p:sp>
          <p:nvSpPr>
            <p:cNvPr id="19" name="Google Shape;178;p6"/>
            <p:cNvSpPr/>
            <p:nvPr/>
          </p:nvSpPr>
          <p:spPr>
            <a:xfrm>
              <a:off x="8358377" y="357378"/>
              <a:ext cx="571500" cy="5215255"/>
            </a:xfrm>
            <a:custGeom>
              <a:avLst/>
              <a:gdLst/>
              <a:ahLst/>
              <a:cxnLst/>
              <a:rect l="l" t="t" r="r" b="b"/>
              <a:pathLst>
                <a:path w="571500" h="5215255" extrusionOk="0">
                  <a:moveTo>
                    <a:pt x="476250" y="0"/>
                  </a:moveTo>
                  <a:lnTo>
                    <a:pt x="95250" y="0"/>
                  </a:lnTo>
                  <a:lnTo>
                    <a:pt x="58185" y="7489"/>
                  </a:lnTo>
                  <a:lnTo>
                    <a:pt x="27908" y="27908"/>
                  </a:lnTo>
                  <a:lnTo>
                    <a:pt x="7489" y="58185"/>
                  </a:lnTo>
                  <a:lnTo>
                    <a:pt x="0" y="95250"/>
                  </a:lnTo>
                  <a:lnTo>
                    <a:pt x="0" y="5119878"/>
                  </a:lnTo>
                  <a:lnTo>
                    <a:pt x="7489" y="5156942"/>
                  </a:lnTo>
                  <a:lnTo>
                    <a:pt x="27908" y="5187219"/>
                  </a:lnTo>
                  <a:lnTo>
                    <a:pt x="58185" y="5207638"/>
                  </a:lnTo>
                  <a:lnTo>
                    <a:pt x="95250" y="5215128"/>
                  </a:lnTo>
                  <a:lnTo>
                    <a:pt x="476250" y="5215128"/>
                  </a:lnTo>
                  <a:lnTo>
                    <a:pt x="513314" y="5207638"/>
                  </a:lnTo>
                  <a:lnTo>
                    <a:pt x="543591" y="5187219"/>
                  </a:lnTo>
                  <a:lnTo>
                    <a:pt x="564010" y="5156942"/>
                  </a:lnTo>
                  <a:lnTo>
                    <a:pt x="571500" y="5119878"/>
                  </a:lnTo>
                  <a:lnTo>
                    <a:pt x="571500" y="95250"/>
                  </a:lnTo>
                  <a:lnTo>
                    <a:pt x="564010" y="58185"/>
                  </a:lnTo>
                  <a:lnTo>
                    <a:pt x="543591" y="27908"/>
                  </a:lnTo>
                  <a:lnTo>
                    <a:pt x="513314" y="7489"/>
                  </a:lnTo>
                  <a:lnTo>
                    <a:pt x="476250" y="0"/>
                  </a:lnTo>
                  <a:close/>
                </a:path>
              </a:pathLst>
            </a:custGeom>
            <a:solidFill>
              <a:srgbClr val="FFC000"/>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0" name="Google Shape;179;p6"/>
            <p:cNvSpPr/>
            <p:nvPr/>
          </p:nvSpPr>
          <p:spPr>
            <a:xfrm>
              <a:off x="8358377" y="357378"/>
              <a:ext cx="571500" cy="5215255"/>
            </a:xfrm>
            <a:custGeom>
              <a:avLst/>
              <a:gdLst/>
              <a:ahLst/>
              <a:cxnLst/>
              <a:rect l="l" t="t" r="r" b="b"/>
              <a:pathLst>
                <a:path w="571500" h="5215255" extrusionOk="0">
                  <a:moveTo>
                    <a:pt x="476250" y="5215128"/>
                  </a:moveTo>
                  <a:lnTo>
                    <a:pt x="513314" y="5207638"/>
                  </a:lnTo>
                  <a:lnTo>
                    <a:pt x="543591" y="5187219"/>
                  </a:lnTo>
                  <a:lnTo>
                    <a:pt x="564010" y="5156942"/>
                  </a:lnTo>
                  <a:lnTo>
                    <a:pt x="571500" y="5119878"/>
                  </a:lnTo>
                  <a:lnTo>
                    <a:pt x="571500" y="95250"/>
                  </a:lnTo>
                  <a:lnTo>
                    <a:pt x="564010" y="58185"/>
                  </a:lnTo>
                  <a:lnTo>
                    <a:pt x="543591" y="27908"/>
                  </a:lnTo>
                  <a:lnTo>
                    <a:pt x="513314" y="7489"/>
                  </a:lnTo>
                  <a:lnTo>
                    <a:pt x="476250" y="0"/>
                  </a:lnTo>
                  <a:lnTo>
                    <a:pt x="95250" y="0"/>
                  </a:lnTo>
                  <a:lnTo>
                    <a:pt x="58185" y="7489"/>
                  </a:lnTo>
                  <a:lnTo>
                    <a:pt x="27908" y="27908"/>
                  </a:lnTo>
                  <a:lnTo>
                    <a:pt x="7489" y="58185"/>
                  </a:lnTo>
                  <a:lnTo>
                    <a:pt x="0" y="95250"/>
                  </a:lnTo>
                  <a:lnTo>
                    <a:pt x="0" y="5119878"/>
                  </a:lnTo>
                  <a:lnTo>
                    <a:pt x="7489" y="5156942"/>
                  </a:lnTo>
                  <a:lnTo>
                    <a:pt x="27908" y="5187219"/>
                  </a:lnTo>
                  <a:lnTo>
                    <a:pt x="58185" y="5207638"/>
                  </a:lnTo>
                  <a:lnTo>
                    <a:pt x="95250" y="5215128"/>
                  </a:lnTo>
                  <a:lnTo>
                    <a:pt x="476250" y="5215128"/>
                  </a:lnTo>
                  <a:close/>
                </a:path>
              </a:pathLst>
            </a:custGeom>
            <a:solidFill>
              <a:srgbClr val="FFC000"/>
            </a:solid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
        <p:nvSpPr>
          <p:cNvPr id="21" name="Google Shape;180;p6"/>
          <p:cNvSpPr txBox="1"/>
          <p:nvPr/>
        </p:nvSpPr>
        <p:spPr>
          <a:xfrm rot="5400000">
            <a:off x="6926124" y="2625725"/>
            <a:ext cx="3253104" cy="676275"/>
          </a:xfrm>
          <a:prstGeom prst="rect">
            <a:avLst/>
          </a:prstGeom>
          <a:noFill/>
          <a:ln>
            <a:noFill/>
          </a:ln>
        </p:spPr>
        <p:txBody>
          <a:bodyPr spcFirstLastPara="1" wrap="square" lIns="0" tIns="9525" rIns="0" bIns="0" anchor="t" anchorCtr="0">
            <a:spAutoFit/>
          </a:bodyPr>
          <a:lstStyle/>
          <a:p>
            <a:pPr marL="0" lvl="0" indent="0" algn="ctr" rtl="0">
              <a:lnSpc>
                <a:spcPct val="113611"/>
              </a:lnSpc>
              <a:spcBef>
                <a:spcPts val="0"/>
              </a:spcBef>
              <a:spcAft>
                <a:spcPts val="0"/>
              </a:spcAft>
              <a:buNone/>
            </a:pPr>
            <a:r>
              <a:rPr lang="en-US" sz="1800" b="1" dirty="0">
                <a:latin typeface="Cambria"/>
                <a:ea typeface="Cambria"/>
                <a:cs typeface="Cambria"/>
                <a:sym typeface="Cambria"/>
              </a:rPr>
              <a:t>PLACEMENT	BROCHURE</a:t>
            </a:r>
            <a:endParaRPr sz="1800">
              <a:latin typeface="Cambria"/>
              <a:ea typeface="Cambria"/>
              <a:cs typeface="Cambria"/>
              <a:sym typeface="Cambria"/>
            </a:endParaRPr>
          </a:p>
          <a:p>
            <a:pPr marL="635" lvl="0" indent="0" algn="ctr" rtl="0">
              <a:lnSpc>
                <a:spcPct val="114250"/>
              </a:lnSpc>
              <a:spcBef>
                <a:spcPts val="0"/>
              </a:spcBef>
              <a:spcAft>
                <a:spcPts val="0"/>
              </a:spcAft>
              <a:buNone/>
            </a:pPr>
            <a:r>
              <a:rPr lang="en-US" sz="2000" b="1" dirty="0">
                <a:latin typeface="Cambria"/>
                <a:ea typeface="Cambria"/>
                <a:cs typeface="Cambria"/>
                <a:sym typeface="Cambria"/>
              </a:rPr>
              <a:t>2024</a:t>
            </a:r>
            <a:endParaRPr sz="2000">
              <a:latin typeface="Cambria"/>
              <a:ea typeface="Cambria"/>
              <a:cs typeface="Cambria"/>
              <a:sym typeface="Cambria"/>
            </a:endParaRPr>
          </a:p>
        </p:txBody>
      </p:sp>
      <p:sp>
        <p:nvSpPr>
          <p:cNvPr id="22" name="TextBox 21"/>
          <p:cNvSpPr txBox="1"/>
          <p:nvPr/>
        </p:nvSpPr>
        <p:spPr>
          <a:xfrm>
            <a:off x="8686800" y="6550223"/>
            <a:ext cx="284052" cy="307777"/>
          </a:xfrm>
          <a:prstGeom prst="rect">
            <a:avLst/>
          </a:prstGeom>
          <a:noFill/>
        </p:spPr>
        <p:txBody>
          <a:bodyPr wrap="none" rtlCol="0">
            <a:spAutoFit/>
          </a:bodyPr>
          <a:lstStyle/>
          <a:p>
            <a:r>
              <a:rPr lang="en-US" dirty="0" smtClean="0"/>
              <a:t>7</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229"/>
        <p:cNvGrpSpPr/>
        <p:nvPr/>
      </p:nvGrpSpPr>
      <p:grpSpPr>
        <a:xfrm>
          <a:off x="0" y="0"/>
          <a:ext cx="0" cy="0"/>
          <a:chOff x="0" y="0"/>
          <a:chExt cx="0" cy="0"/>
        </a:xfrm>
      </p:grpSpPr>
      <p:sp>
        <p:nvSpPr>
          <p:cNvPr id="230" name="Google Shape;230;p9"/>
          <p:cNvSpPr/>
          <p:nvPr/>
        </p:nvSpPr>
        <p:spPr>
          <a:xfrm>
            <a:off x="882396" y="0"/>
            <a:ext cx="3175" cy="6858000"/>
          </a:xfrm>
          <a:custGeom>
            <a:avLst/>
            <a:gdLst/>
            <a:ahLst/>
            <a:cxnLst/>
            <a:rect l="l" t="t" r="r" b="b"/>
            <a:pathLst>
              <a:path w="3175" h="6858000" extrusionOk="0">
                <a:moveTo>
                  <a:pt x="0" y="6858000"/>
                </a:moveTo>
                <a:lnTo>
                  <a:pt x="3047" y="6858000"/>
                </a:lnTo>
                <a:lnTo>
                  <a:pt x="3047" y="0"/>
                </a:lnTo>
                <a:lnTo>
                  <a:pt x="0" y="0"/>
                </a:lnTo>
                <a:lnTo>
                  <a:pt x="0" y="6858000"/>
                </a:lnTo>
                <a:close/>
              </a:path>
            </a:pathLst>
          </a:custGeom>
          <a:solidFill>
            <a:srgbClr val="FDC3AD">
              <a:alpha val="53725"/>
            </a:srgbClr>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31" name="Google Shape;231;p9"/>
          <p:cNvSpPr/>
          <p:nvPr/>
        </p:nvSpPr>
        <p:spPr>
          <a:xfrm>
            <a:off x="275843" y="0"/>
            <a:ext cx="105410" cy="6858000"/>
          </a:xfrm>
          <a:custGeom>
            <a:avLst/>
            <a:gdLst/>
            <a:ahLst/>
            <a:cxnLst/>
            <a:rect l="l" t="t" r="r" b="b"/>
            <a:pathLst>
              <a:path w="105410" h="6858000" extrusionOk="0">
                <a:moveTo>
                  <a:pt x="105156" y="0"/>
                </a:moveTo>
                <a:lnTo>
                  <a:pt x="0" y="0"/>
                </a:lnTo>
                <a:lnTo>
                  <a:pt x="0" y="6858000"/>
                </a:lnTo>
                <a:lnTo>
                  <a:pt x="105156" y="6858000"/>
                </a:lnTo>
                <a:lnTo>
                  <a:pt x="105156" y="0"/>
                </a:lnTo>
                <a:close/>
              </a:path>
            </a:pathLst>
          </a:custGeom>
          <a:solidFill>
            <a:srgbClr val="FFD9CE">
              <a:alpha val="35686"/>
            </a:srgbClr>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32" name="Google Shape;232;p9"/>
          <p:cNvSpPr/>
          <p:nvPr/>
        </p:nvSpPr>
        <p:spPr>
          <a:xfrm>
            <a:off x="9084564" y="0"/>
            <a:ext cx="58419" cy="6858000"/>
          </a:xfrm>
          <a:custGeom>
            <a:avLst/>
            <a:gdLst/>
            <a:ahLst/>
            <a:cxnLst/>
            <a:rect l="l" t="t" r="r" b="b"/>
            <a:pathLst>
              <a:path w="58420" h="6858000" extrusionOk="0">
                <a:moveTo>
                  <a:pt x="11557" y="0"/>
                </a:moveTo>
                <a:lnTo>
                  <a:pt x="0" y="0"/>
                </a:lnTo>
                <a:lnTo>
                  <a:pt x="0" y="6858000"/>
                </a:lnTo>
                <a:lnTo>
                  <a:pt x="11557" y="6858000"/>
                </a:lnTo>
                <a:lnTo>
                  <a:pt x="11557" y="0"/>
                </a:lnTo>
                <a:close/>
              </a:path>
              <a:path w="58420" h="6858000" extrusionOk="0">
                <a:moveTo>
                  <a:pt x="57912" y="0"/>
                </a:moveTo>
                <a:lnTo>
                  <a:pt x="23114" y="0"/>
                </a:lnTo>
                <a:lnTo>
                  <a:pt x="23114" y="6858000"/>
                </a:lnTo>
                <a:lnTo>
                  <a:pt x="57912" y="6858000"/>
                </a:lnTo>
                <a:lnTo>
                  <a:pt x="57912" y="0"/>
                </a:lnTo>
                <a:close/>
              </a:path>
            </a:pathLst>
          </a:custGeom>
          <a:solidFill>
            <a:srgbClr val="FDC3A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33" name="Google Shape;233;p9"/>
          <p:cNvSpPr txBox="1"/>
          <p:nvPr/>
        </p:nvSpPr>
        <p:spPr>
          <a:xfrm>
            <a:off x="1514983" y="5064633"/>
            <a:ext cx="229870" cy="239395"/>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1400" b="1">
                <a:solidFill>
                  <a:srgbClr val="FFFFFF"/>
                </a:solidFill>
                <a:latin typeface="Cambria"/>
                <a:ea typeface="Cambria"/>
                <a:cs typeface="Cambria"/>
                <a:sym typeface="Cambria"/>
              </a:rPr>
              <a:t>11</a:t>
            </a:r>
            <a:endParaRPr sz="1400">
              <a:latin typeface="Cambria"/>
              <a:ea typeface="Cambria"/>
              <a:cs typeface="Cambria"/>
              <a:sym typeface="Cambria"/>
            </a:endParaRPr>
          </a:p>
        </p:txBody>
      </p:sp>
      <p:sp>
        <p:nvSpPr>
          <p:cNvPr id="234" name="Google Shape;234;p9"/>
          <p:cNvSpPr/>
          <p:nvPr/>
        </p:nvSpPr>
        <p:spPr>
          <a:xfrm>
            <a:off x="106679" y="0"/>
            <a:ext cx="0" cy="6858000"/>
          </a:xfrm>
          <a:custGeom>
            <a:avLst/>
            <a:gdLst/>
            <a:ahLst/>
            <a:cxnLst/>
            <a:rect l="l" t="t" r="r" b="b"/>
            <a:pathLst>
              <a:path w="120000" h="6858000" extrusionOk="0">
                <a:moveTo>
                  <a:pt x="0" y="0"/>
                </a:moveTo>
                <a:lnTo>
                  <a:pt x="0" y="6857999"/>
                </a:lnTo>
              </a:path>
            </a:pathLst>
          </a:custGeom>
          <a:noFill/>
          <a:ln w="57900" cap="flat" cmpd="sng">
            <a:solidFill>
              <a:srgbClr val="FDC3AD"/>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235" name="Google Shape;235;p9" descr="C:\Users\rrizw\OneDrive\Pictures\4add61a5-7bd2-4a43-9973-f8b1ca47eb97.jpg"/>
          <p:cNvPicPr preferRelativeResize="0"/>
          <p:nvPr/>
        </p:nvPicPr>
        <p:blipFill rotWithShape="1">
          <a:blip r:embed="rId3">
            <a:alphaModFix/>
          </a:blip>
          <a:srcRect/>
          <a:stretch/>
        </p:blipFill>
        <p:spPr>
          <a:xfrm>
            <a:off x="928662" y="3643314"/>
            <a:ext cx="3429024" cy="2500330"/>
          </a:xfrm>
          <a:prstGeom prst="rect">
            <a:avLst/>
          </a:prstGeom>
          <a:noFill/>
          <a:ln>
            <a:noFill/>
          </a:ln>
        </p:spPr>
      </p:pic>
      <p:pic>
        <p:nvPicPr>
          <p:cNvPr id="236" name="Google Shape;236;p9" descr="C:\Users\rrizw\OneDrive\Pictures\a3c5c5c3-43a0-4400-9b21-7b12d9a94339.jpg"/>
          <p:cNvPicPr preferRelativeResize="0"/>
          <p:nvPr/>
        </p:nvPicPr>
        <p:blipFill rotWithShape="1">
          <a:blip r:embed="rId4">
            <a:alphaModFix/>
          </a:blip>
          <a:srcRect/>
          <a:stretch/>
        </p:blipFill>
        <p:spPr>
          <a:xfrm>
            <a:off x="928662" y="214290"/>
            <a:ext cx="7143800" cy="2714644"/>
          </a:xfrm>
          <a:prstGeom prst="rect">
            <a:avLst/>
          </a:prstGeom>
          <a:noFill/>
          <a:ln>
            <a:noFill/>
          </a:ln>
        </p:spPr>
      </p:pic>
      <p:sp>
        <p:nvSpPr>
          <p:cNvPr id="237" name="Google Shape;237;p9"/>
          <p:cNvSpPr txBox="1"/>
          <p:nvPr/>
        </p:nvSpPr>
        <p:spPr>
          <a:xfrm>
            <a:off x="2357422" y="3071810"/>
            <a:ext cx="5643602" cy="461665"/>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endParaRPr sz="2400" b="1">
              <a:latin typeface="Times New Roman"/>
              <a:ea typeface="Times New Roman"/>
              <a:cs typeface="Times New Roman"/>
              <a:sym typeface="Times New Roman"/>
            </a:endParaRPr>
          </a:p>
        </p:txBody>
      </p:sp>
      <p:sp>
        <p:nvSpPr>
          <p:cNvPr id="238" name="Google Shape;238;p9"/>
          <p:cNvSpPr/>
          <p:nvPr/>
        </p:nvSpPr>
        <p:spPr>
          <a:xfrm>
            <a:off x="1428728" y="3071810"/>
            <a:ext cx="6143668" cy="500066"/>
          </a:xfrm>
          <a:prstGeom prst="rect">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sz="2800" b="1">
                <a:solidFill>
                  <a:schemeClr val="lt1"/>
                </a:solidFill>
                <a:latin typeface="Times New Roman"/>
                <a:ea typeface="Times New Roman"/>
                <a:cs typeface="Times New Roman"/>
                <a:sym typeface="Times New Roman"/>
              </a:rPr>
              <a:t>Biochemistry  Lab</a:t>
            </a:r>
            <a:endParaRPr/>
          </a:p>
        </p:txBody>
      </p:sp>
      <p:sp>
        <p:nvSpPr>
          <p:cNvPr id="239" name="Google Shape;239;p9"/>
          <p:cNvSpPr/>
          <p:nvPr/>
        </p:nvSpPr>
        <p:spPr>
          <a:xfrm>
            <a:off x="1214414" y="6215082"/>
            <a:ext cx="3214710" cy="500066"/>
          </a:xfrm>
          <a:prstGeom prst="rect">
            <a:avLst/>
          </a:prstGeom>
          <a:solidFill>
            <a:srgbClr val="FFC000"/>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sz="2800" b="1">
                <a:solidFill>
                  <a:schemeClr val="lt1"/>
                </a:solidFill>
                <a:latin typeface="Times New Roman"/>
                <a:ea typeface="Times New Roman"/>
                <a:cs typeface="Times New Roman"/>
                <a:sym typeface="Times New Roman"/>
              </a:rPr>
              <a:t>  </a:t>
            </a:r>
            <a:r>
              <a:rPr lang="en-US" sz="2400" b="1">
                <a:solidFill>
                  <a:schemeClr val="lt1"/>
                </a:solidFill>
                <a:latin typeface="Times New Roman"/>
                <a:ea typeface="Times New Roman"/>
                <a:cs typeface="Times New Roman"/>
                <a:sym typeface="Times New Roman"/>
              </a:rPr>
              <a:t>Tissue Culture Lab</a:t>
            </a:r>
            <a:endParaRPr/>
          </a:p>
        </p:txBody>
      </p:sp>
      <p:sp>
        <p:nvSpPr>
          <p:cNvPr id="240" name="Google Shape;240;p9"/>
          <p:cNvSpPr/>
          <p:nvPr/>
        </p:nvSpPr>
        <p:spPr>
          <a:xfrm>
            <a:off x="4643438" y="6215082"/>
            <a:ext cx="3214710" cy="500066"/>
          </a:xfrm>
          <a:prstGeom prst="rect">
            <a:avLst/>
          </a:prstGeom>
          <a:solidFill>
            <a:srgbClr val="FFC000"/>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sz="2800" b="1">
                <a:solidFill>
                  <a:schemeClr val="lt1"/>
                </a:solidFill>
                <a:latin typeface="Times New Roman"/>
                <a:ea typeface="Times New Roman"/>
                <a:cs typeface="Times New Roman"/>
                <a:sym typeface="Times New Roman"/>
              </a:rPr>
              <a:t>  </a:t>
            </a:r>
            <a:r>
              <a:rPr lang="en-US" sz="2400" b="1">
                <a:solidFill>
                  <a:schemeClr val="lt1"/>
                </a:solidFill>
                <a:latin typeface="Times New Roman"/>
                <a:ea typeface="Times New Roman"/>
                <a:cs typeface="Times New Roman"/>
                <a:sym typeface="Times New Roman"/>
              </a:rPr>
              <a:t>Cosi Lab</a:t>
            </a:r>
            <a:endParaRPr/>
          </a:p>
        </p:txBody>
      </p:sp>
      <p:pic>
        <p:nvPicPr>
          <p:cNvPr id="241" name="Google Shape;241;p9" descr="C:\Users\rrizw\OneDrive\Pictures\a7e6b7be-e078-421d-811d-b7d759916dc5.jpg"/>
          <p:cNvPicPr preferRelativeResize="0"/>
          <p:nvPr/>
        </p:nvPicPr>
        <p:blipFill rotWithShape="1">
          <a:blip r:embed="rId5">
            <a:alphaModFix/>
          </a:blip>
          <a:srcRect/>
          <a:stretch/>
        </p:blipFill>
        <p:spPr>
          <a:xfrm>
            <a:off x="4500562" y="3714752"/>
            <a:ext cx="3500462" cy="2328866"/>
          </a:xfrm>
          <a:prstGeom prst="rect">
            <a:avLst/>
          </a:prstGeom>
          <a:noFill/>
          <a:ln>
            <a:noFill/>
          </a:ln>
        </p:spPr>
      </p:pic>
      <p:grpSp>
        <p:nvGrpSpPr>
          <p:cNvPr id="18" name="Google Shape;177;p6"/>
          <p:cNvGrpSpPr/>
          <p:nvPr/>
        </p:nvGrpSpPr>
        <p:grpSpPr>
          <a:xfrm>
            <a:off x="8174516" y="231354"/>
            <a:ext cx="755361" cy="6213513"/>
            <a:chOff x="8358377" y="357378"/>
            <a:chExt cx="571500" cy="5215255"/>
          </a:xfrm>
        </p:grpSpPr>
        <p:sp>
          <p:nvSpPr>
            <p:cNvPr id="19" name="Google Shape;178;p6"/>
            <p:cNvSpPr/>
            <p:nvPr/>
          </p:nvSpPr>
          <p:spPr>
            <a:xfrm>
              <a:off x="8358377" y="357378"/>
              <a:ext cx="571500" cy="5215255"/>
            </a:xfrm>
            <a:custGeom>
              <a:avLst/>
              <a:gdLst/>
              <a:ahLst/>
              <a:cxnLst/>
              <a:rect l="l" t="t" r="r" b="b"/>
              <a:pathLst>
                <a:path w="571500" h="5215255" extrusionOk="0">
                  <a:moveTo>
                    <a:pt x="476250" y="0"/>
                  </a:moveTo>
                  <a:lnTo>
                    <a:pt x="95250" y="0"/>
                  </a:lnTo>
                  <a:lnTo>
                    <a:pt x="58185" y="7489"/>
                  </a:lnTo>
                  <a:lnTo>
                    <a:pt x="27908" y="27908"/>
                  </a:lnTo>
                  <a:lnTo>
                    <a:pt x="7489" y="58185"/>
                  </a:lnTo>
                  <a:lnTo>
                    <a:pt x="0" y="95250"/>
                  </a:lnTo>
                  <a:lnTo>
                    <a:pt x="0" y="5119878"/>
                  </a:lnTo>
                  <a:lnTo>
                    <a:pt x="7489" y="5156942"/>
                  </a:lnTo>
                  <a:lnTo>
                    <a:pt x="27908" y="5187219"/>
                  </a:lnTo>
                  <a:lnTo>
                    <a:pt x="58185" y="5207638"/>
                  </a:lnTo>
                  <a:lnTo>
                    <a:pt x="95250" y="5215128"/>
                  </a:lnTo>
                  <a:lnTo>
                    <a:pt x="476250" y="5215128"/>
                  </a:lnTo>
                  <a:lnTo>
                    <a:pt x="513314" y="5207638"/>
                  </a:lnTo>
                  <a:lnTo>
                    <a:pt x="543591" y="5187219"/>
                  </a:lnTo>
                  <a:lnTo>
                    <a:pt x="564010" y="5156942"/>
                  </a:lnTo>
                  <a:lnTo>
                    <a:pt x="571500" y="5119878"/>
                  </a:lnTo>
                  <a:lnTo>
                    <a:pt x="571500" y="95250"/>
                  </a:lnTo>
                  <a:lnTo>
                    <a:pt x="564010" y="58185"/>
                  </a:lnTo>
                  <a:lnTo>
                    <a:pt x="543591" y="27908"/>
                  </a:lnTo>
                  <a:lnTo>
                    <a:pt x="513314" y="7489"/>
                  </a:lnTo>
                  <a:lnTo>
                    <a:pt x="476250" y="0"/>
                  </a:lnTo>
                  <a:close/>
                </a:path>
              </a:pathLst>
            </a:custGeom>
            <a:solidFill>
              <a:srgbClr val="FFC000"/>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0" name="Google Shape;179;p6"/>
            <p:cNvSpPr/>
            <p:nvPr/>
          </p:nvSpPr>
          <p:spPr>
            <a:xfrm>
              <a:off x="8358377" y="357378"/>
              <a:ext cx="571500" cy="5215255"/>
            </a:xfrm>
            <a:custGeom>
              <a:avLst/>
              <a:gdLst/>
              <a:ahLst/>
              <a:cxnLst/>
              <a:rect l="l" t="t" r="r" b="b"/>
              <a:pathLst>
                <a:path w="571500" h="5215255" extrusionOk="0">
                  <a:moveTo>
                    <a:pt x="476250" y="5215128"/>
                  </a:moveTo>
                  <a:lnTo>
                    <a:pt x="513314" y="5207638"/>
                  </a:lnTo>
                  <a:lnTo>
                    <a:pt x="543591" y="5187219"/>
                  </a:lnTo>
                  <a:lnTo>
                    <a:pt x="564010" y="5156942"/>
                  </a:lnTo>
                  <a:lnTo>
                    <a:pt x="571500" y="5119878"/>
                  </a:lnTo>
                  <a:lnTo>
                    <a:pt x="571500" y="95250"/>
                  </a:lnTo>
                  <a:lnTo>
                    <a:pt x="564010" y="58185"/>
                  </a:lnTo>
                  <a:lnTo>
                    <a:pt x="543591" y="27908"/>
                  </a:lnTo>
                  <a:lnTo>
                    <a:pt x="513314" y="7489"/>
                  </a:lnTo>
                  <a:lnTo>
                    <a:pt x="476250" y="0"/>
                  </a:lnTo>
                  <a:lnTo>
                    <a:pt x="95250" y="0"/>
                  </a:lnTo>
                  <a:lnTo>
                    <a:pt x="58185" y="7489"/>
                  </a:lnTo>
                  <a:lnTo>
                    <a:pt x="27908" y="27908"/>
                  </a:lnTo>
                  <a:lnTo>
                    <a:pt x="7489" y="58185"/>
                  </a:lnTo>
                  <a:lnTo>
                    <a:pt x="0" y="95250"/>
                  </a:lnTo>
                  <a:lnTo>
                    <a:pt x="0" y="5119878"/>
                  </a:lnTo>
                  <a:lnTo>
                    <a:pt x="7489" y="5156942"/>
                  </a:lnTo>
                  <a:lnTo>
                    <a:pt x="27908" y="5187219"/>
                  </a:lnTo>
                  <a:lnTo>
                    <a:pt x="58185" y="5207638"/>
                  </a:lnTo>
                  <a:lnTo>
                    <a:pt x="95250" y="5215128"/>
                  </a:lnTo>
                  <a:lnTo>
                    <a:pt x="476250" y="5215128"/>
                  </a:lnTo>
                  <a:close/>
                </a:path>
              </a:pathLst>
            </a:custGeom>
            <a:solidFill>
              <a:srgbClr val="FFC000"/>
            </a:solid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
        <p:nvSpPr>
          <p:cNvPr id="21" name="Google Shape;137;p4"/>
          <p:cNvSpPr txBox="1"/>
          <p:nvPr/>
        </p:nvSpPr>
        <p:spPr>
          <a:xfrm rot="5400000">
            <a:off x="6974952" y="2593737"/>
            <a:ext cx="3252470" cy="673518"/>
          </a:xfrm>
          <a:prstGeom prst="rect">
            <a:avLst/>
          </a:prstGeom>
          <a:noFill/>
          <a:ln>
            <a:noFill/>
          </a:ln>
        </p:spPr>
        <p:txBody>
          <a:bodyPr spcFirstLastPara="1" wrap="square" lIns="0" tIns="9525" rIns="0" bIns="0" anchor="t" anchorCtr="0">
            <a:spAutoFit/>
          </a:bodyPr>
          <a:lstStyle/>
          <a:p>
            <a:pPr marL="0" lvl="0" indent="0" algn="ctr" rtl="0">
              <a:lnSpc>
                <a:spcPct val="113333"/>
              </a:lnSpc>
              <a:spcBef>
                <a:spcPts val="0"/>
              </a:spcBef>
              <a:spcAft>
                <a:spcPts val="0"/>
              </a:spcAft>
              <a:buNone/>
            </a:pPr>
            <a:r>
              <a:rPr lang="en-US" sz="1800" b="1" dirty="0">
                <a:latin typeface="Cambria"/>
                <a:ea typeface="Cambria"/>
                <a:cs typeface="Cambria"/>
                <a:sym typeface="Cambria"/>
              </a:rPr>
              <a:t>PLACEMENT	BROCHURE</a:t>
            </a:r>
            <a:endParaRPr sz="1800">
              <a:latin typeface="Cambria"/>
              <a:ea typeface="Cambria"/>
              <a:cs typeface="Cambria"/>
              <a:sym typeface="Cambria"/>
            </a:endParaRPr>
          </a:p>
          <a:p>
            <a:pPr marL="1270" lvl="0" indent="0" algn="ctr" rtl="0">
              <a:lnSpc>
                <a:spcPct val="114000"/>
              </a:lnSpc>
              <a:spcBef>
                <a:spcPts val="0"/>
              </a:spcBef>
              <a:spcAft>
                <a:spcPts val="0"/>
              </a:spcAft>
              <a:buNone/>
            </a:pPr>
            <a:r>
              <a:rPr lang="en-US" sz="2000" b="1" dirty="0">
                <a:latin typeface="Cambria"/>
                <a:ea typeface="Cambria"/>
                <a:cs typeface="Cambria"/>
                <a:sym typeface="Cambria"/>
              </a:rPr>
              <a:t>2024</a:t>
            </a:r>
            <a:endParaRPr sz="2000">
              <a:latin typeface="Cambria"/>
              <a:ea typeface="Cambria"/>
              <a:cs typeface="Cambria"/>
              <a:sym typeface="Cambria"/>
            </a:endParaRPr>
          </a:p>
        </p:txBody>
      </p:sp>
      <p:sp>
        <p:nvSpPr>
          <p:cNvPr id="22" name="TextBox 21"/>
          <p:cNvSpPr txBox="1"/>
          <p:nvPr/>
        </p:nvSpPr>
        <p:spPr>
          <a:xfrm>
            <a:off x="8788400" y="6519333"/>
            <a:ext cx="284052" cy="307777"/>
          </a:xfrm>
          <a:prstGeom prst="rect">
            <a:avLst/>
          </a:prstGeom>
          <a:noFill/>
        </p:spPr>
        <p:txBody>
          <a:bodyPr wrap="none" rtlCol="0">
            <a:spAutoFit/>
          </a:bodyPr>
          <a:lstStyle/>
          <a:p>
            <a:r>
              <a:rPr lang="en-US" dirty="0" smtClean="0"/>
              <a:t>8</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TotalTime>
  <Words>6450</Words>
  <Application>Microsoft Office PowerPoint</Application>
  <PresentationFormat>On-screen Show (4:3)</PresentationFormat>
  <Paragraphs>846</Paragraphs>
  <Slides>40</Slides>
  <Notes>38</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PowerPoint Presentation</vt:lpstr>
      <vt:lpstr>PowerPoint Presentation</vt:lpstr>
      <vt:lpstr>T</vt:lpstr>
      <vt:lpstr>Why to Recruit Our Students</vt:lpstr>
      <vt:lpstr>PowerPoint Presentation</vt:lpstr>
      <vt:lpstr>Infrastructure/ Facilities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Elevated Plus Maze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Prof. Md. Niamat Ali  M.Sc (Zoology), M. Phil, Ph. D (Zoology) Former Director of Centre of Research for Development   </vt:lpstr>
      <vt:lpstr>Dr. Ruqeya Nazir  Sr. Assistant Professor</vt:lpstr>
      <vt:lpstr>PowerPoint Presentation</vt:lpstr>
      <vt:lpstr>PowerPoint Presentation</vt:lpstr>
      <vt:lpstr>Technical Staff </vt:lpstr>
      <vt:lpstr>Distinguished Alumni</vt:lpstr>
      <vt:lpstr>M.SC Microbiology Outgoing Batch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Nsar Ahmad Khan</dc:creator>
  <cp:lastModifiedBy>Hp</cp:lastModifiedBy>
  <cp:revision>14</cp:revision>
  <dcterms:created xsi:type="dcterms:W3CDTF">2024-04-25T05:24:00Z</dcterms:created>
  <dcterms:modified xsi:type="dcterms:W3CDTF">2024-07-05T08:38:25Z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2024-04-22T03:30:00Z</vt:filetime>
  </property>
  <property fmtid="{D5CDD505-2E9C-101B-9397-08002B2CF9AE}" pid="3" name="Creator">
    <vt:lpwstr>Microsoft® PowerPoint® 2013</vt:lpwstr>
  </property>
  <property fmtid="{D5CDD505-2E9C-101B-9397-08002B2CF9AE}" pid="4" name="ICV">
    <vt:lpwstr>D7625D81137B4E3FBC68D32DB87BFB68_12</vt:lpwstr>
  </property>
  <property fmtid="{D5CDD505-2E9C-101B-9397-08002B2CF9AE}" pid="5" name="KSOProductBuildVer">
    <vt:lpwstr>1033-12.2.0.16731</vt:lpwstr>
  </property>
  <property fmtid="{D5CDD505-2E9C-101B-9397-08002B2CF9AE}" pid="6" name="LastSaved">
    <vt:filetime>2024-04-26T03:30:00Z</vt:filetime>
  </property>
  <property fmtid="{D5CDD505-2E9C-101B-9397-08002B2CF9AE}" pid="7" name="NXPowerLiteLastOptimized">
    <vt:lpwstr>1825160</vt:lpwstr>
  </property>
  <property fmtid="{D5CDD505-2E9C-101B-9397-08002B2CF9AE}" pid="8" name="NXPowerLiteSettings">
    <vt:lpwstr>F7000400038000</vt:lpwstr>
  </property>
  <property fmtid="{D5CDD505-2E9C-101B-9397-08002B2CF9AE}" pid="9" name="NXPowerLiteVersion">
    <vt:lpwstr>S10.2.0</vt:lpwstr>
  </property>
  <property fmtid="{D5CDD505-2E9C-101B-9397-08002B2CF9AE}" pid="10" name="Producer">
    <vt:lpwstr>iLovePDF</vt:lpwstr>
  </property>
</Properties>
</file>